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8"/>
  </p:notesMasterIdLst>
  <p:sldIdLst>
    <p:sldId id="260" r:id="rId5"/>
    <p:sldId id="256" r:id="rId6"/>
    <p:sldId id="2080" r:id="rId7"/>
    <p:sldId id="2075" r:id="rId8"/>
    <p:sldId id="268" r:id="rId9"/>
    <p:sldId id="269" r:id="rId10"/>
    <p:sldId id="2081" r:id="rId11"/>
    <p:sldId id="2082" r:id="rId12"/>
    <p:sldId id="2083" r:id="rId13"/>
    <p:sldId id="2076" r:id="rId14"/>
    <p:sldId id="2084" r:id="rId15"/>
    <p:sldId id="2072" r:id="rId16"/>
    <p:sldId id="2085" r:id="rId17"/>
    <p:sldId id="2086" r:id="rId18"/>
    <p:sldId id="2087" r:id="rId19"/>
    <p:sldId id="2088" r:id="rId20"/>
    <p:sldId id="2089" r:id="rId21"/>
    <p:sldId id="2090" r:id="rId22"/>
    <p:sldId id="2091" r:id="rId23"/>
    <p:sldId id="2092" r:id="rId24"/>
    <p:sldId id="2093" r:id="rId25"/>
    <p:sldId id="2095" r:id="rId26"/>
    <p:sldId id="2094" r:id="rId27"/>
    <p:sldId id="2096" r:id="rId28"/>
    <p:sldId id="2097" r:id="rId29"/>
    <p:sldId id="2098" r:id="rId30"/>
    <p:sldId id="2099" r:id="rId31"/>
    <p:sldId id="2100" r:id="rId32"/>
    <p:sldId id="2103" r:id="rId33"/>
    <p:sldId id="2102" r:id="rId34"/>
    <p:sldId id="2077" r:id="rId35"/>
    <p:sldId id="2101" r:id="rId36"/>
    <p:sldId id="2105" r:id="rId37"/>
    <p:sldId id="2104" r:id="rId38"/>
    <p:sldId id="2106" r:id="rId39"/>
    <p:sldId id="2107" r:id="rId40"/>
    <p:sldId id="2108" r:id="rId41"/>
    <p:sldId id="2109" r:id="rId42"/>
    <p:sldId id="2110" r:id="rId43"/>
    <p:sldId id="2111" r:id="rId44"/>
    <p:sldId id="2112" r:id="rId45"/>
    <p:sldId id="2113" r:id="rId46"/>
    <p:sldId id="2114" r:id="rId47"/>
    <p:sldId id="2115" r:id="rId48"/>
    <p:sldId id="2116" r:id="rId49"/>
    <p:sldId id="2117" r:id="rId50"/>
    <p:sldId id="2118" r:id="rId51"/>
    <p:sldId id="2119" r:id="rId52"/>
    <p:sldId id="2120" r:id="rId53"/>
    <p:sldId id="2121" r:id="rId54"/>
    <p:sldId id="2074" r:id="rId55"/>
    <p:sldId id="2078" r:id="rId56"/>
    <p:sldId id="2079" r:id="rId5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 Wallin"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58C"/>
    <a:srgbClr val="483F38"/>
    <a:srgbClr val="71665C"/>
    <a:srgbClr val="9DBBD2"/>
    <a:srgbClr val="5F7887"/>
    <a:srgbClr val="85786B"/>
    <a:srgbClr val="CC3F2F"/>
    <a:srgbClr val="000000"/>
    <a:srgbClr val="EFA99D"/>
    <a:srgbClr val="A1DDE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snapToObjects="1">
      <p:cViewPr varScale="1">
        <p:scale>
          <a:sx n="150" d="100"/>
          <a:sy n="150" d="100"/>
        </p:scale>
        <p:origin x="360" y="162"/>
      </p:cViewPr>
      <p:guideLst>
        <p:guide orient="horz" pos="162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1CD3B3-3D1C-43CA-9978-C38077E9DD02}" type="datetimeFigureOut">
              <a:rPr lang="en-US" smtClean="0"/>
              <a:t>9/17/2021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0EFDA-7DF2-466E-B0D9-4D940B50AFC0}" type="slidenum">
              <a:rPr lang="en-US" smtClean="0"/>
              <a:t>‹#›</a:t>
            </a:fld>
            <a:endParaRPr lang="en-US"/>
          </a:p>
        </p:txBody>
      </p:sp>
    </p:spTree>
    <p:extLst>
      <p:ext uri="{BB962C8B-B14F-4D97-AF65-F5344CB8AC3E}">
        <p14:creationId xmlns:p14="http://schemas.microsoft.com/office/powerpoint/2010/main" val="142645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2</a:t>
            </a:fld>
            <a:endParaRPr lang="en-US"/>
          </a:p>
        </p:txBody>
      </p:sp>
    </p:spTree>
    <p:extLst>
      <p:ext uri="{BB962C8B-B14F-4D97-AF65-F5344CB8AC3E}">
        <p14:creationId xmlns:p14="http://schemas.microsoft.com/office/powerpoint/2010/main" val="371652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3</a:t>
            </a:fld>
            <a:endParaRPr lang="en-US"/>
          </a:p>
        </p:txBody>
      </p:sp>
    </p:spTree>
    <p:extLst>
      <p:ext uri="{BB962C8B-B14F-4D97-AF65-F5344CB8AC3E}">
        <p14:creationId xmlns:p14="http://schemas.microsoft.com/office/powerpoint/2010/main" val="3400478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10</a:t>
            </a:fld>
            <a:endParaRPr lang="en-US"/>
          </a:p>
        </p:txBody>
      </p:sp>
    </p:spTree>
    <p:extLst>
      <p:ext uri="{BB962C8B-B14F-4D97-AF65-F5344CB8AC3E}">
        <p14:creationId xmlns:p14="http://schemas.microsoft.com/office/powerpoint/2010/main" val="110347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39</a:t>
            </a:fld>
            <a:endParaRPr lang="en-US"/>
          </a:p>
        </p:txBody>
      </p:sp>
    </p:spTree>
    <p:extLst>
      <p:ext uri="{BB962C8B-B14F-4D97-AF65-F5344CB8AC3E}">
        <p14:creationId xmlns:p14="http://schemas.microsoft.com/office/powerpoint/2010/main" val="3126526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41</a:t>
            </a:fld>
            <a:endParaRPr lang="en-US"/>
          </a:p>
        </p:txBody>
      </p:sp>
    </p:spTree>
    <p:extLst>
      <p:ext uri="{BB962C8B-B14F-4D97-AF65-F5344CB8AC3E}">
        <p14:creationId xmlns:p14="http://schemas.microsoft.com/office/powerpoint/2010/main" val="91821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42</a:t>
            </a:fld>
            <a:endParaRPr lang="en-US"/>
          </a:p>
        </p:txBody>
      </p:sp>
    </p:spTree>
    <p:extLst>
      <p:ext uri="{BB962C8B-B14F-4D97-AF65-F5344CB8AC3E}">
        <p14:creationId xmlns:p14="http://schemas.microsoft.com/office/powerpoint/2010/main" val="3458013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50</a:t>
            </a:fld>
            <a:endParaRPr lang="en-US"/>
          </a:p>
        </p:txBody>
      </p:sp>
    </p:spTree>
    <p:extLst>
      <p:ext uri="{BB962C8B-B14F-4D97-AF65-F5344CB8AC3E}">
        <p14:creationId xmlns:p14="http://schemas.microsoft.com/office/powerpoint/2010/main" val="119432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9/17/2021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519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80683" y="800101"/>
            <a:ext cx="8989358"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a:lnSpc>
                <a:spcPct val="100000"/>
              </a:lnSpc>
              <a:spcBef>
                <a:spcPct val="0"/>
              </a:spcBef>
            </a:pPr>
            <a:r>
              <a:rPr lang="en-US" altLang="en-US" sz="3200" dirty="0">
                <a:latin typeface="Tahoma" panose="020B0604030504040204" pitchFamily="34" charset="0"/>
                <a:cs typeface="Tahoma" panose="020B0604030504040204" pitchFamily="34" charset="0"/>
              </a:rPr>
              <a:t>“I AM WHO I AM”:  </a:t>
            </a:r>
            <a:r>
              <a:rPr lang="en-US" altLang="en-US" sz="3200" dirty="0">
                <a:solidFill>
                  <a:srgbClr val="2C658C"/>
                </a:solidFill>
                <a:latin typeface="Tahoma" panose="020B0604030504040204" pitchFamily="34" charset="0"/>
                <a:cs typeface="Tahoma" panose="020B0604030504040204" pitchFamily="34" charset="0"/>
              </a:rPr>
              <a:t>“YHWH”  or  “YAWEH”</a:t>
            </a:r>
          </a:p>
          <a:p>
            <a:pPr marL="571500" indent="-571500">
              <a:lnSpc>
                <a:spcPct val="100000"/>
              </a:lnSpc>
              <a:spcBef>
                <a:spcPct val="0"/>
              </a:spcBef>
            </a:pPr>
            <a:endParaRPr lang="en-US" altLang="en-US" sz="3200" dirty="0">
              <a:latin typeface="Tahoma" panose="020B0604030504040204" pitchFamily="34" charset="0"/>
              <a:cs typeface="Tahoma" panose="020B0604030504040204" pitchFamily="34" charset="0"/>
            </a:endParaRPr>
          </a:p>
          <a:p>
            <a:pPr marL="571500" indent="-571500">
              <a:lnSpc>
                <a:spcPct val="100000"/>
              </a:lnSpc>
              <a:spcBef>
                <a:spcPct val="0"/>
              </a:spcBef>
            </a:pPr>
            <a:r>
              <a:rPr lang="en-US" altLang="en-US" sz="3200" dirty="0">
                <a:latin typeface="Tahoma" panose="020B0604030504040204" pitchFamily="34" charset="0"/>
                <a:cs typeface="Tahoma" panose="020B0604030504040204" pitchFamily="34" charset="0"/>
              </a:rPr>
              <a:t>Translated in English bibles:  </a:t>
            </a:r>
            <a:r>
              <a:rPr lang="en-US" altLang="en-US" sz="3200" dirty="0">
                <a:solidFill>
                  <a:srgbClr val="2C658C"/>
                </a:solidFill>
                <a:latin typeface="Tahoma" panose="020B0604030504040204" pitchFamily="34" charset="0"/>
                <a:cs typeface="Tahoma" panose="020B0604030504040204" pitchFamily="34" charset="0"/>
              </a:rPr>
              <a:t>“LORD”</a:t>
            </a:r>
          </a:p>
          <a:p>
            <a:pPr marL="571500" indent="-571500">
              <a:lnSpc>
                <a:spcPct val="100000"/>
              </a:lnSpc>
              <a:spcBef>
                <a:spcPct val="0"/>
              </a:spcBef>
            </a:pPr>
            <a:endParaRPr lang="en-US" altLang="en-US" sz="3200" dirty="0">
              <a:latin typeface="Tahoma" panose="020B0604030504040204" pitchFamily="34" charset="0"/>
              <a:cs typeface="Tahoma" panose="020B0604030504040204" pitchFamily="34" charset="0"/>
            </a:endParaRPr>
          </a:p>
          <a:p>
            <a:pPr marL="571500" indent="-571500">
              <a:lnSpc>
                <a:spcPct val="100000"/>
              </a:lnSpc>
              <a:spcBef>
                <a:spcPct val="0"/>
              </a:spcBef>
            </a:pPr>
            <a:r>
              <a:rPr lang="en-US" altLang="en-US" sz="3200" dirty="0">
                <a:latin typeface="Tahoma" panose="020B0604030504040204" pitchFamily="34" charset="0"/>
                <a:cs typeface="Tahoma" panose="020B0604030504040204" pitchFamily="34" charset="0"/>
              </a:rPr>
              <a:t>Short form:  </a:t>
            </a:r>
            <a:r>
              <a:rPr lang="en-US" altLang="en-US" sz="3200" dirty="0">
                <a:solidFill>
                  <a:srgbClr val="2C658C"/>
                </a:solidFill>
                <a:latin typeface="Tahoma" panose="020B0604030504040204" pitchFamily="34" charset="0"/>
                <a:cs typeface="Tahoma" panose="020B0604030504040204" pitchFamily="34" charset="0"/>
              </a:rPr>
              <a:t>“YAH”</a:t>
            </a:r>
          </a:p>
          <a:p>
            <a:pPr marL="571500" indent="-571500">
              <a:lnSpc>
                <a:spcPct val="100000"/>
              </a:lnSpc>
              <a:spcBef>
                <a:spcPct val="0"/>
              </a:spcBef>
            </a:pPr>
            <a:endParaRPr lang="en-US" altLang="en-US" sz="3200" dirty="0">
              <a:solidFill>
                <a:srgbClr val="2C658C"/>
              </a:solidFill>
              <a:latin typeface="Tahoma" panose="020B0604030504040204" pitchFamily="34" charset="0"/>
              <a:cs typeface="Tahoma" panose="020B0604030504040204" pitchFamily="34" charset="0"/>
            </a:endParaRPr>
          </a:p>
          <a:p>
            <a:pPr marL="571500" indent="-571500">
              <a:lnSpc>
                <a:spcPct val="100000"/>
              </a:lnSpc>
              <a:spcBef>
                <a:spcPct val="0"/>
              </a:spcBef>
            </a:pPr>
            <a:r>
              <a:rPr lang="en-US" altLang="en-US" sz="3200" dirty="0" err="1">
                <a:latin typeface="Tahoma" panose="020B0604030504040204" pitchFamily="34" charset="0"/>
                <a:cs typeface="Tahoma" panose="020B0604030504040204" pitchFamily="34" charset="0"/>
              </a:rPr>
              <a:t>Hallelu-jah</a:t>
            </a:r>
            <a:r>
              <a:rPr lang="en-US" altLang="en-US" sz="3200" dirty="0">
                <a:latin typeface="Tahoma" panose="020B0604030504040204" pitchFamily="34" charset="0"/>
                <a:cs typeface="Tahoma" panose="020B0604030504040204" pitchFamily="34" charset="0"/>
              </a:rPr>
              <a:t>:  </a:t>
            </a:r>
            <a:r>
              <a:rPr lang="en-US" altLang="en-US" sz="3200" dirty="0">
                <a:solidFill>
                  <a:srgbClr val="2C658C"/>
                </a:solidFill>
                <a:latin typeface="Tahoma" panose="020B0604030504040204" pitchFamily="34" charset="0"/>
                <a:cs typeface="Tahoma" panose="020B0604030504040204" pitchFamily="34" charset="0"/>
              </a:rPr>
              <a:t>“praise YAHWEH”</a:t>
            </a: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361505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Jesus answered, “I tell you the truth, before Abraham was even born, </a:t>
            </a:r>
            <a:r>
              <a:rPr lang="en-US" altLang="en-US" sz="3200" dirty="0">
                <a:solidFill>
                  <a:srgbClr val="FF0000"/>
                </a:solidFill>
                <a:latin typeface="Tahoma" panose="020B0604030504040204" pitchFamily="34" charset="0"/>
                <a:cs typeface="Tahoma" panose="020B0604030504040204" pitchFamily="34" charset="0"/>
              </a:rPr>
              <a:t>I Am!” </a:t>
            </a:r>
            <a:r>
              <a:rPr lang="en-US" altLang="en-US" sz="3200" dirty="0">
                <a:latin typeface="Tahoma" panose="020B0604030504040204" pitchFamily="34" charset="0"/>
                <a:cs typeface="Tahoma" panose="020B0604030504040204" pitchFamily="34" charset="0"/>
              </a:rPr>
              <a:t>At that point they picked up stones to throw at him. But Jesus was hidden from them and left the Temple.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John 8:58-59  NLT</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19649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646331"/>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God’s name is…“I AM”</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523220"/>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800" dirty="0"/>
              <a:t>Who does God say He is?</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0940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In the beginning God created the heavens and the earth.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Genesis 1:1</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00744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Even Gentiles, who do not have God’s written law, show that they know his law when they instinctively obey it, even without having heard it.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Romans 2:14-15  NLT</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679596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They demonstrate that God’s law is written in their hearts, for their own conscience and thoughts either accuse them or tell them they are doing right.</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Romans 2:14-15  NLT</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822699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solidFill>
                  <a:srgbClr val="FF0000"/>
                </a:solidFill>
                <a:latin typeface="Tahoma" panose="020B0604030504040204" pitchFamily="34" charset="0"/>
                <a:cs typeface="Tahoma" panose="020B0604030504040204" pitchFamily="34" charset="0"/>
              </a:rPr>
              <a:t>They know the truth about God because he has made it obvious to them. </a:t>
            </a:r>
            <a:r>
              <a:rPr lang="en-US" altLang="en-US" sz="3200" dirty="0">
                <a:latin typeface="Tahoma" panose="020B0604030504040204" pitchFamily="34" charset="0"/>
                <a:cs typeface="Tahoma" panose="020B0604030504040204" pitchFamily="34" charset="0"/>
              </a:rPr>
              <a:t>For ever since the world was created, people have seen the earth and sky.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Romans 1:19-20  NLT</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642483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Through everything God made, they can clearly see his invisible qualities—his eternal power and divine nature. </a:t>
            </a:r>
            <a:r>
              <a:rPr lang="en-US" altLang="en-US" sz="3200" dirty="0">
                <a:solidFill>
                  <a:srgbClr val="FF0000"/>
                </a:solidFill>
                <a:latin typeface="Tahoma" panose="020B0604030504040204" pitchFamily="34" charset="0"/>
                <a:cs typeface="Tahoma" panose="020B0604030504040204" pitchFamily="34" charset="0"/>
              </a:rPr>
              <a:t>So they have no excuse for not knowing God.</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Romans 1:19-20  NLT</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565616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 heavens proclaim the glory of God. The skies display his craftsmanship. Day after day they continue to speak; night after night </a:t>
            </a:r>
            <a:r>
              <a:rPr lang="en-US" altLang="en-US" sz="3200" dirty="0">
                <a:solidFill>
                  <a:srgbClr val="FF0000"/>
                </a:solidFill>
                <a:latin typeface="Tahoma" panose="020B0604030504040204" pitchFamily="34" charset="0"/>
                <a:cs typeface="Tahoma" panose="020B0604030504040204" pitchFamily="34" charset="0"/>
              </a:rPr>
              <a:t>they make him known.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19:1-4</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865143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They speak without a sound or word; their voice is never heard. </a:t>
            </a:r>
            <a:r>
              <a:rPr lang="en-US" altLang="en-US" sz="3200" dirty="0">
                <a:solidFill>
                  <a:srgbClr val="FF0000"/>
                </a:solidFill>
                <a:latin typeface="Tahoma" panose="020B0604030504040204" pitchFamily="34" charset="0"/>
                <a:cs typeface="Tahoma" panose="020B0604030504040204" pitchFamily="34" charset="0"/>
              </a:rPr>
              <a:t>Yet their message has gone throughout the earth, and their words to all the world.</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19:1-4</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85998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We will find that the more we discover about God, the more we will be in awe of Him. </a:t>
            </a:r>
            <a:endParaRPr lang="en-US" altLang="en-US" sz="36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3379106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Jesus Christ is the same yesterday, today, and forever.</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Hebrews 13:8</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909474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“For I am the Lord, I do not change…</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Malachi 3:6</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951589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Of old You laid the foundation of the earth, And the heavens are the work of Your hands. </a:t>
            </a:r>
          </a:p>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They will perish, but You will endure; Yes, they will all grow old like a garment; Like a cloak You will change them, And they will be changed.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102:25-27</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417996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But You are the same, And Your years will have no end.</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102:25-27</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334864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646331"/>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God is more than we can comprehend</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1384995"/>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800" dirty="0"/>
              <a:t>Who does God say He is?</a:t>
            </a:r>
          </a:p>
          <a:p>
            <a:pPr>
              <a:lnSpc>
                <a:spcPct val="100000"/>
              </a:lnSpc>
              <a:spcBef>
                <a:spcPct val="0"/>
              </a:spcBef>
              <a:defRPr/>
            </a:pPr>
            <a:endParaRPr lang="en-US" altLang="en-US" sz="2800" dirty="0"/>
          </a:p>
          <a:p>
            <a:pPr>
              <a:lnSpc>
                <a:spcPct val="100000"/>
              </a:lnSpc>
              <a:spcBef>
                <a:spcPct val="0"/>
              </a:spcBef>
              <a:defRPr/>
            </a:pPr>
            <a:r>
              <a:rPr lang="en-US" altLang="en-US" sz="2800" dirty="0"/>
              <a:t>God’s name is… I AM</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5383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To whom then will you liken God?  Or what likeness will you compare to Him?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40:18</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090699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“For as the heavens are higher than the earth, So are My ways higher than your ways, And My thoughts than your thoughts.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55:9</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833538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O LORD, there is none like You, nor is there any God besides You, according to all that we have heard with our ears.</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Chronicles 17:20</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638857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Inasmuch as there is none like You, O Lord (You are great, and Your name is great in might), Who would not fear You, O King of the nations? For this is Your rightful due. For among all the wise men of the nations, And in all their kingdoms, There is none like You.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Jeremiah 10:6-7</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36898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But Jesus looked at them and said to them, “With men this is impossible, but </a:t>
            </a:r>
            <a:r>
              <a:rPr lang="en-US" altLang="en-US" sz="3200" dirty="0">
                <a:solidFill>
                  <a:srgbClr val="FF0000"/>
                </a:solidFill>
                <a:latin typeface="Tahoma" panose="020B0604030504040204" pitchFamily="34" charset="0"/>
                <a:cs typeface="Tahoma" panose="020B0604030504040204" pitchFamily="34" charset="0"/>
              </a:rPr>
              <a:t>with God all things are possible.”</a:t>
            </a:r>
          </a:p>
          <a:p>
            <a:pPr algn="ctr" eaLnBrk="1" hangingPunct="1">
              <a:lnSpc>
                <a:spcPct val="100000"/>
              </a:lnSpc>
              <a:spcBef>
                <a:spcPct val="0"/>
              </a:spcBef>
              <a:buFontTx/>
              <a:buNone/>
            </a:pPr>
            <a:endParaRPr lang="en-US" altLang="en-US" sz="3200" dirty="0">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Matthew 19:26</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023442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6600" dirty="0">
                <a:latin typeface="Tahoma" panose="020B0604030504040204" pitchFamily="34" charset="0"/>
                <a:cs typeface="Tahoma" panose="020B0604030504040204" pitchFamily="34" charset="0"/>
              </a:rPr>
              <a:t>God is... AWESOME!</a:t>
            </a:r>
            <a:endParaRPr lang="en-US" altLang="en-US" sz="72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1773475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For with God nothing will be impossible.”</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Matthew 19:26</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499087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190252"/>
            <a:ext cx="1370728" cy="1032741"/>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316609"/>
            <a:ext cx="484026"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491355"/>
            <a:ext cx="515604"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11062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4586625"/>
            <a:ext cx="1120884" cy="5568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2C025D4-77D7-475D-8D75-B185D0F6CEED}"/>
              </a:ext>
            </a:extLst>
          </p:cNvPr>
          <p:cNvPicPr>
            <a:picLocks noChangeAspect="1"/>
          </p:cNvPicPr>
          <p:nvPr/>
        </p:nvPicPr>
        <p:blipFill>
          <a:blip r:embed="rId2"/>
          <a:stretch>
            <a:fillRect/>
          </a:stretch>
        </p:blipFill>
        <p:spPr>
          <a:xfrm>
            <a:off x="850107" y="1176039"/>
            <a:ext cx="7386638" cy="2769987"/>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4839857"/>
            <a:ext cx="611177" cy="303643"/>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7427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Great is the Lord, and greatly to be praised;  And His greatness is unsearchable.  One generation shall praise Your works to another, And shall declare Your mighty acts. </a:t>
            </a:r>
          </a:p>
          <a:p>
            <a:pPr algn="ctr" eaLnBrk="1" hangingPunct="1">
              <a:lnSpc>
                <a:spcPct val="100000"/>
              </a:lnSpc>
              <a:spcBef>
                <a:spcPct val="0"/>
              </a:spcBef>
              <a:buFontTx/>
              <a:buNone/>
            </a:pPr>
            <a:endParaRPr lang="en-US" altLang="en-US" sz="3200" dirty="0">
              <a:solidFill>
                <a:srgbClr val="FF0000"/>
              </a:solidFill>
              <a:latin typeface="Tahoma" panose="020B0604030504040204" pitchFamily="34" charset="0"/>
              <a:cs typeface="Tahoma" panose="020B0604030504040204" pitchFamily="34" charset="0"/>
            </a:endParaRPr>
          </a:p>
          <a:p>
            <a:pPr algn="ctr" eaLnBrk="1" hangingPunct="1">
              <a:lnSpc>
                <a:spcPct val="100000"/>
              </a:lnSpc>
              <a:spcBef>
                <a:spcPct val="0"/>
              </a:spcBef>
              <a:buFontTx/>
              <a:buNone/>
            </a:pPr>
            <a:r>
              <a:rPr lang="en-US" altLang="en-US" sz="3200" dirty="0">
                <a:solidFill>
                  <a:srgbClr val="FF0000"/>
                </a:solidFill>
                <a:latin typeface="Tahoma" panose="020B0604030504040204" pitchFamily="34" charset="0"/>
                <a:cs typeface="Tahoma" panose="020B0604030504040204" pitchFamily="34" charset="0"/>
              </a:rPr>
              <a:t>I will meditate on the glorious splendor of Your majesty, And on Your wondrous works.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145:3-5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995648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646331"/>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God makes Himself small for you</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2677656"/>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800" dirty="0"/>
              <a:t>Who does God say He is?</a:t>
            </a:r>
          </a:p>
          <a:p>
            <a:pPr>
              <a:lnSpc>
                <a:spcPct val="100000"/>
              </a:lnSpc>
              <a:spcBef>
                <a:spcPct val="0"/>
              </a:spcBef>
              <a:defRPr/>
            </a:pPr>
            <a:endParaRPr lang="en-US" altLang="en-US" sz="2800" dirty="0"/>
          </a:p>
          <a:p>
            <a:pPr>
              <a:lnSpc>
                <a:spcPct val="100000"/>
              </a:lnSpc>
              <a:spcBef>
                <a:spcPct val="0"/>
              </a:spcBef>
              <a:defRPr/>
            </a:pPr>
            <a:r>
              <a:rPr lang="en-US" altLang="en-US" sz="2800" dirty="0"/>
              <a:t>God’s name is… I AM</a:t>
            </a:r>
          </a:p>
          <a:p>
            <a:pPr>
              <a:lnSpc>
                <a:spcPct val="100000"/>
              </a:lnSpc>
              <a:spcBef>
                <a:spcPct val="0"/>
              </a:spcBef>
              <a:defRPr/>
            </a:pPr>
            <a:endParaRPr lang="en-US" altLang="en-US" sz="2800" dirty="0"/>
          </a:p>
          <a:p>
            <a:pPr>
              <a:lnSpc>
                <a:spcPct val="100000"/>
              </a:lnSpc>
              <a:spcBef>
                <a:spcPct val="0"/>
              </a:spcBef>
              <a:defRPr/>
            </a:pPr>
            <a:r>
              <a:rPr lang="en-US" altLang="en-US" sz="2800" dirty="0"/>
              <a:t>God is more than we can comprehend</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8070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He said, “Go out, and stand on the mountain before the Lord.” And behold, the Lord passed by, and a great and strong wind tore into the mountains and broke the rocks in pieces before the Lord, but the Lord was not in the wind;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Kings 19:11-12</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124320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and after the wind an earthquake, but the Lord was not in the earthquake; and after the earthquake a fire, but the Lord was not in the fire; and after the fire a still small voice</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Kings 19:11-12</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07764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In the year that King Uzziah died, I saw the Lord sitting on a throne, high and lifted up, and the train of His robe filled the temple. Above it stood seraphim; each one had six wings: with two he covered his face, with two he covered his feet, and with two he flew</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923263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And one cried to another and said: “Holy, holy, holy is the Lord of hosts; The whole earth is full of His glory!” And the posts of the door were shaken by the voice of him who cried out, and the house was filled with smoke.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881144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So I said: </a:t>
            </a:r>
            <a:r>
              <a:rPr lang="en-US" altLang="en-US" sz="3200" dirty="0">
                <a:solidFill>
                  <a:srgbClr val="FF0000"/>
                </a:solidFill>
                <a:latin typeface="Tahoma" panose="020B0604030504040204" pitchFamily="34" charset="0"/>
                <a:cs typeface="Tahoma" panose="020B0604030504040204" pitchFamily="34" charset="0"/>
              </a:rPr>
              <a:t>“Woe is me, for I am undone! </a:t>
            </a:r>
            <a:r>
              <a:rPr lang="en-US" altLang="en-US" sz="3200" dirty="0">
                <a:latin typeface="Tahoma" panose="020B0604030504040204" pitchFamily="34" charset="0"/>
                <a:cs typeface="Tahoma" panose="020B0604030504040204" pitchFamily="34" charset="0"/>
              </a:rPr>
              <a:t>Because I am a man of unclean lips, And I dwell in the midst of a people of unclean lips; </a:t>
            </a:r>
            <a:r>
              <a:rPr lang="en-US" altLang="en-US" sz="3200" dirty="0">
                <a:solidFill>
                  <a:srgbClr val="FF0000"/>
                </a:solidFill>
                <a:latin typeface="Tahoma" panose="020B0604030504040204" pitchFamily="34" charset="0"/>
                <a:cs typeface="Tahoma" panose="020B0604030504040204" pitchFamily="34" charset="0"/>
              </a:rPr>
              <a:t>For my eyes have seen the King, The Lord of Hosts.”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0787485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80683" y="800101"/>
            <a:ext cx="8989358"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There are times when you need the God who is more than you can comprehend, but how do you approach Him???</a:t>
            </a:r>
            <a:endParaRPr lang="en-US" altLang="en-US" sz="3200" dirty="0">
              <a:solidFill>
                <a:srgbClr val="2C658C"/>
              </a:solidFill>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43231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190252"/>
            <a:ext cx="1370728" cy="1032741"/>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316609"/>
            <a:ext cx="484026"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491355"/>
            <a:ext cx="515604"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11062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4586625"/>
            <a:ext cx="1120884" cy="5568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2C025D4-77D7-475D-8D75-B185D0F6CEED}"/>
              </a:ext>
            </a:extLst>
          </p:cNvPr>
          <p:cNvPicPr>
            <a:picLocks noChangeAspect="1"/>
          </p:cNvPicPr>
          <p:nvPr/>
        </p:nvPicPr>
        <p:blipFill>
          <a:blip r:embed="rId2"/>
          <a:stretch>
            <a:fillRect/>
          </a:stretch>
        </p:blipFill>
        <p:spPr>
          <a:xfrm>
            <a:off x="850107" y="1176039"/>
            <a:ext cx="7386638" cy="2769987"/>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4839857"/>
            <a:ext cx="611177" cy="303643"/>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7129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…and after the fire </a:t>
            </a:r>
            <a:r>
              <a:rPr lang="en-US" altLang="en-US" sz="3200" dirty="0">
                <a:solidFill>
                  <a:srgbClr val="FF0000"/>
                </a:solidFill>
                <a:latin typeface="Tahoma" panose="020B0604030504040204" pitchFamily="34" charset="0"/>
                <a:cs typeface="Tahoma" panose="020B0604030504040204" pitchFamily="34" charset="0"/>
              </a:rPr>
              <a:t>a still small voice.</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Kings 19:12</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673571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80683" y="800101"/>
            <a:ext cx="8989358"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457200" indent="-457200">
              <a:lnSpc>
                <a:spcPct val="100000"/>
              </a:lnSpc>
              <a:spcBef>
                <a:spcPct val="0"/>
              </a:spcBef>
            </a:pPr>
            <a:r>
              <a:rPr lang="en-US" altLang="en-US" sz="3000" dirty="0">
                <a:latin typeface="Tahoma" panose="020B0604030504040204" pitchFamily="34" charset="0"/>
                <a:cs typeface="Tahoma" panose="020B0604030504040204" pitchFamily="34" charset="0"/>
              </a:rPr>
              <a:t>God didn’t just reveal who He is.  </a:t>
            </a:r>
          </a:p>
          <a:p>
            <a:pPr marL="457200" indent="-457200">
              <a:lnSpc>
                <a:spcPct val="100000"/>
              </a:lnSpc>
              <a:spcBef>
                <a:spcPct val="0"/>
              </a:spcBef>
            </a:pPr>
            <a:endParaRPr lang="en-US" altLang="en-US" sz="30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3000" dirty="0">
                <a:solidFill>
                  <a:srgbClr val="2C658C"/>
                </a:solidFill>
                <a:latin typeface="Tahoma" panose="020B0604030504040204" pitchFamily="34" charset="0"/>
                <a:cs typeface="Tahoma" panose="020B0604030504040204" pitchFamily="34" charset="0"/>
              </a:rPr>
              <a:t>He came to us.  </a:t>
            </a:r>
          </a:p>
          <a:p>
            <a:pPr marL="457200" indent="-457200">
              <a:lnSpc>
                <a:spcPct val="100000"/>
              </a:lnSpc>
              <a:spcBef>
                <a:spcPct val="0"/>
              </a:spcBef>
            </a:pPr>
            <a:endParaRPr lang="en-US" altLang="en-US" sz="30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3000" dirty="0">
                <a:latin typeface="Tahoma" panose="020B0604030504040204" pitchFamily="34" charset="0"/>
                <a:cs typeface="Tahoma" panose="020B0604030504040204" pitchFamily="34" charset="0"/>
              </a:rPr>
              <a:t>He came in the least intimidating way imaginable.  </a:t>
            </a:r>
          </a:p>
          <a:p>
            <a:pPr marL="457200" indent="-457200">
              <a:lnSpc>
                <a:spcPct val="100000"/>
              </a:lnSpc>
              <a:spcBef>
                <a:spcPct val="0"/>
              </a:spcBef>
            </a:pPr>
            <a:endParaRPr lang="en-US" altLang="en-US" sz="30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3000" dirty="0">
                <a:solidFill>
                  <a:srgbClr val="2C658C"/>
                </a:solidFill>
                <a:latin typeface="Tahoma" panose="020B0604030504040204" pitchFamily="34" charset="0"/>
                <a:cs typeface="Tahoma" panose="020B0604030504040204" pitchFamily="34" charset="0"/>
              </a:rPr>
              <a:t>He came as a baby in a manger.</a:t>
            </a: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220089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80683" y="800101"/>
            <a:ext cx="8989358"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4800" b="1" dirty="0">
                <a:latin typeface="Tahoma" panose="020B0604030504040204" pitchFamily="34" charset="0"/>
                <a:cs typeface="Tahoma" panose="020B0604030504040204" pitchFamily="34" charset="0"/>
              </a:rPr>
              <a:t>God loves you!  </a:t>
            </a:r>
          </a:p>
          <a:p>
            <a:pPr algn="ctr">
              <a:lnSpc>
                <a:spcPct val="100000"/>
              </a:lnSpc>
              <a:spcBef>
                <a:spcPct val="0"/>
              </a:spcBef>
              <a:buNone/>
            </a:pPr>
            <a:endParaRPr lang="en-US" altLang="en-US" sz="3200" dirty="0">
              <a:latin typeface="Tahoma" panose="020B0604030504040204" pitchFamily="34" charset="0"/>
              <a:cs typeface="Tahoma" panose="020B0604030504040204" pitchFamily="34" charset="0"/>
            </a:endParaRPr>
          </a:p>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God wants to be approachable, so He sent Jesus to make this possible through the cross</a:t>
            </a:r>
            <a:endParaRPr lang="en-US" altLang="en-US" sz="3200" dirty="0">
              <a:solidFill>
                <a:srgbClr val="2C658C"/>
              </a:solidFill>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3376134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So then, since </a:t>
            </a:r>
            <a:r>
              <a:rPr lang="en-US" altLang="en-US" sz="3200" dirty="0">
                <a:solidFill>
                  <a:srgbClr val="FF0000"/>
                </a:solidFill>
                <a:latin typeface="Tahoma" panose="020B0604030504040204" pitchFamily="34" charset="0"/>
                <a:cs typeface="Tahoma" panose="020B0604030504040204" pitchFamily="34" charset="0"/>
              </a:rPr>
              <a:t>we have a great High Priest who has entered heaven, Jesus the Son of God</a:t>
            </a:r>
            <a:r>
              <a:rPr lang="en-US" altLang="en-US" sz="3200" dirty="0">
                <a:latin typeface="Tahoma" panose="020B0604030504040204" pitchFamily="34" charset="0"/>
                <a:cs typeface="Tahoma" panose="020B0604030504040204" pitchFamily="34" charset="0"/>
              </a:rPr>
              <a:t>, let us hold firmly to what we believe. </a:t>
            </a:r>
          </a:p>
          <a:p>
            <a:pPr algn="ctr" eaLnBrk="1" hangingPunct="1">
              <a:lnSpc>
                <a:spcPct val="100000"/>
              </a:lnSpc>
              <a:spcBef>
                <a:spcPct val="0"/>
              </a:spcBef>
              <a:buFontTx/>
              <a:buNone/>
            </a:pPr>
            <a:endParaRPr lang="en-US" altLang="en-US" sz="3200" dirty="0">
              <a:solidFill>
                <a:srgbClr val="FF0000"/>
              </a:solidFill>
              <a:latin typeface="Tahoma" panose="020B0604030504040204" pitchFamily="34" charset="0"/>
              <a:cs typeface="Tahoma" panose="020B0604030504040204" pitchFamily="34" charset="0"/>
            </a:endParaRPr>
          </a:p>
          <a:p>
            <a:pPr algn="ctr" eaLnBrk="1" hangingPunct="1">
              <a:lnSpc>
                <a:spcPct val="100000"/>
              </a:lnSpc>
              <a:spcBef>
                <a:spcPct val="0"/>
              </a:spcBef>
              <a:buFontTx/>
              <a:buNone/>
            </a:pPr>
            <a:r>
              <a:rPr lang="en-US" altLang="en-US" sz="3200" dirty="0">
                <a:solidFill>
                  <a:srgbClr val="FF0000"/>
                </a:solidFill>
                <a:latin typeface="Tahoma" panose="020B0604030504040204" pitchFamily="34" charset="0"/>
                <a:cs typeface="Tahoma" panose="020B0604030504040204" pitchFamily="34" charset="0"/>
              </a:rPr>
              <a:t>This High Priest of ours understands our weaknesses, </a:t>
            </a:r>
            <a:r>
              <a:rPr lang="en-US" altLang="en-US" sz="3200" dirty="0">
                <a:latin typeface="Tahoma" panose="020B0604030504040204" pitchFamily="34" charset="0"/>
                <a:cs typeface="Tahoma" panose="020B0604030504040204" pitchFamily="34" charset="0"/>
              </a:rPr>
              <a:t>for he faced all of the same </a:t>
            </a:r>
            <a:r>
              <a:rPr lang="en-US" altLang="en-US" sz="3200" dirty="0" err="1">
                <a:latin typeface="Tahoma" panose="020B0604030504040204" pitchFamily="34" charset="0"/>
                <a:cs typeface="Tahoma" panose="020B0604030504040204" pitchFamily="34" charset="0"/>
              </a:rPr>
              <a:t>testings</a:t>
            </a:r>
            <a:r>
              <a:rPr lang="en-US" altLang="en-US" sz="3200" dirty="0">
                <a:latin typeface="Tahoma" panose="020B0604030504040204" pitchFamily="34" charset="0"/>
                <a:cs typeface="Tahoma" panose="020B0604030504040204" pitchFamily="34" charset="0"/>
              </a:rPr>
              <a:t> we do, yet he did not sin.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Hebrews 4:14-16</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291899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So let us come boldly to the throne of our gracious God. </a:t>
            </a:r>
          </a:p>
          <a:p>
            <a:pPr algn="ctr" eaLnBrk="1" hangingPunct="1">
              <a:lnSpc>
                <a:spcPct val="100000"/>
              </a:lnSpc>
              <a:spcBef>
                <a:spcPct val="0"/>
              </a:spcBef>
              <a:buFontTx/>
              <a:buNone/>
            </a:pPr>
            <a:endParaRPr lang="en-US" altLang="en-US" sz="3200" dirty="0">
              <a:latin typeface="Tahoma" panose="020B0604030504040204" pitchFamily="34" charset="0"/>
              <a:cs typeface="Tahoma" panose="020B0604030504040204" pitchFamily="34" charset="0"/>
            </a:endParaRPr>
          </a:p>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There we will receive his mercy, and we will find grace to help us when we need it most.</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Hebrews 4:14-16</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290711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O LORD, </a:t>
            </a:r>
            <a:r>
              <a:rPr lang="en-US" altLang="en-US" sz="3200" dirty="0">
                <a:solidFill>
                  <a:srgbClr val="FF0000"/>
                </a:solidFill>
                <a:latin typeface="Tahoma" panose="020B0604030504040204" pitchFamily="34" charset="0"/>
                <a:cs typeface="Tahoma" panose="020B0604030504040204" pitchFamily="34" charset="0"/>
              </a:rPr>
              <a:t>you </a:t>
            </a:r>
            <a:r>
              <a:rPr lang="en-US" altLang="en-US" sz="3200" dirty="0">
                <a:latin typeface="Tahoma" panose="020B0604030504040204" pitchFamily="34" charset="0"/>
                <a:cs typeface="Tahoma" panose="020B0604030504040204" pitchFamily="34" charset="0"/>
              </a:rPr>
              <a:t>have examined my heart and </a:t>
            </a:r>
            <a:r>
              <a:rPr lang="en-US" altLang="en-US" sz="3200" dirty="0">
                <a:solidFill>
                  <a:srgbClr val="FF0000"/>
                </a:solidFill>
                <a:latin typeface="Tahoma" panose="020B0604030504040204" pitchFamily="34" charset="0"/>
                <a:cs typeface="Tahoma" panose="020B0604030504040204" pitchFamily="34" charset="0"/>
              </a:rPr>
              <a:t>know everything about me. </a:t>
            </a:r>
            <a:r>
              <a:rPr lang="en-US" altLang="en-US" sz="3200" dirty="0">
                <a:latin typeface="Tahoma" panose="020B0604030504040204" pitchFamily="34" charset="0"/>
                <a:cs typeface="Tahoma" panose="020B0604030504040204" pitchFamily="34" charset="0"/>
              </a:rPr>
              <a:t>You know when I sit down or stand up. You know my thoughts even when I’m far away.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139</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916401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You see me when I travel and when I rest at home. </a:t>
            </a:r>
            <a:r>
              <a:rPr lang="en-US" altLang="en-US" sz="3200" dirty="0">
                <a:solidFill>
                  <a:srgbClr val="FF0000"/>
                </a:solidFill>
                <a:latin typeface="Tahoma" panose="020B0604030504040204" pitchFamily="34" charset="0"/>
                <a:cs typeface="Tahoma" panose="020B0604030504040204" pitchFamily="34" charset="0"/>
              </a:rPr>
              <a:t>You know everything I do. </a:t>
            </a:r>
            <a:r>
              <a:rPr lang="en-US" altLang="en-US" sz="3200" dirty="0">
                <a:latin typeface="Tahoma" panose="020B0604030504040204" pitchFamily="34" charset="0"/>
                <a:cs typeface="Tahoma" panose="020B0604030504040204" pitchFamily="34" charset="0"/>
              </a:rPr>
              <a:t>You know what I am going to say even before I say it, LORD .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139</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9482322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How precious are your thoughts </a:t>
            </a:r>
            <a:r>
              <a:rPr lang="en-US" altLang="en-US" sz="3200" dirty="0">
                <a:solidFill>
                  <a:srgbClr val="FF0000"/>
                </a:solidFill>
                <a:latin typeface="Tahoma" panose="020B0604030504040204" pitchFamily="34" charset="0"/>
                <a:cs typeface="Tahoma" panose="020B0604030504040204" pitchFamily="34" charset="0"/>
              </a:rPr>
              <a:t>about me</a:t>
            </a:r>
            <a:r>
              <a:rPr lang="en-US" altLang="en-US" sz="3200" dirty="0">
                <a:latin typeface="Tahoma" panose="020B0604030504040204" pitchFamily="34" charset="0"/>
                <a:cs typeface="Tahoma" panose="020B0604030504040204" pitchFamily="34" charset="0"/>
              </a:rPr>
              <a:t>, O God. They cannot be numbered! I can’t even count them; they outnumber the grains of sand! And when I wake up, you are still with me!</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139</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477594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You go before me and follow me. You place your hand of blessing on my head. </a:t>
            </a:r>
          </a:p>
          <a:p>
            <a:pPr algn="ctr" eaLnBrk="1" hangingPunct="1">
              <a:lnSpc>
                <a:spcPct val="100000"/>
              </a:lnSpc>
              <a:spcBef>
                <a:spcPct val="0"/>
              </a:spcBef>
              <a:buFontTx/>
              <a:buNone/>
            </a:pPr>
            <a:endParaRPr lang="en-US" altLang="en-US" sz="3200" dirty="0">
              <a:latin typeface="Tahoma" panose="020B0604030504040204" pitchFamily="34" charset="0"/>
              <a:cs typeface="Tahoma" panose="020B0604030504040204" pitchFamily="34" charset="0"/>
            </a:endParaRPr>
          </a:p>
          <a:p>
            <a:pPr algn="ctr" eaLnBrk="1" hangingPunct="1">
              <a:lnSpc>
                <a:spcPct val="100000"/>
              </a:lnSpc>
              <a:spcBef>
                <a:spcPct val="0"/>
              </a:spcBef>
              <a:buFontTx/>
              <a:buNone/>
            </a:pPr>
            <a:r>
              <a:rPr lang="en-US" altLang="en-US" sz="3200" dirty="0">
                <a:solidFill>
                  <a:srgbClr val="FF0000"/>
                </a:solidFill>
                <a:latin typeface="Tahoma" panose="020B0604030504040204" pitchFamily="34" charset="0"/>
                <a:cs typeface="Tahoma" panose="020B0604030504040204" pitchFamily="34" charset="0"/>
              </a:rPr>
              <a:t>Such knowledge is too wonderful for me, too great for me to understand!</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139</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508379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solidFill>
                  <a:srgbClr val="FF0000"/>
                </a:solidFill>
                <a:latin typeface="Tahoma" panose="020B0604030504040204" pitchFamily="34" charset="0"/>
                <a:cs typeface="Tahoma" panose="020B0604030504040204" pitchFamily="34" charset="0"/>
              </a:rPr>
              <a:t>And those who know Your name will put their trust in You;</a:t>
            </a:r>
          </a:p>
          <a:p>
            <a:pPr algn="ctr" eaLnBrk="1" hangingPunct="1">
              <a:lnSpc>
                <a:spcPct val="100000"/>
              </a:lnSpc>
              <a:spcBef>
                <a:spcPct val="0"/>
              </a:spcBef>
              <a:buFontTx/>
              <a:buNone/>
            </a:pPr>
            <a:endParaRPr lang="en-US" altLang="en-US" sz="3200" dirty="0">
              <a:latin typeface="Tahoma" panose="020B0604030504040204" pitchFamily="34" charset="0"/>
              <a:cs typeface="Tahoma" panose="020B0604030504040204" pitchFamily="34" charset="0"/>
            </a:endParaRPr>
          </a:p>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For You, Lord, have not forsaken those who seek You.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9:10</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16989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646331"/>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Who does God say He is?</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Rectangle 7">
            <a:extLst>
              <a:ext uri="{FF2B5EF4-FFF2-40B4-BE49-F238E27FC236}">
                <a16:creationId xmlns:a16="http://schemas.microsoft.com/office/drawing/2014/main" id="{5BB7B69A-6783-427C-8BDF-FE4C153AC71B}"/>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8990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80683" y="800101"/>
            <a:ext cx="8989358"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457200" indent="-457200">
              <a:lnSpc>
                <a:spcPct val="100000"/>
              </a:lnSpc>
              <a:spcBef>
                <a:spcPct val="0"/>
              </a:spcBef>
            </a:pPr>
            <a:r>
              <a:rPr lang="en-US" altLang="en-US" sz="3200" dirty="0">
                <a:latin typeface="Tahoma" panose="020B0604030504040204" pitchFamily="34" charset="0"/>
                <a:cs typeface="Tahoma" panose="020B0604030504040204" pitchFamily="34" charset="0"/>
              </a:rPr>
              <a:t>Who does God say He is?</a:t>
            </a:r>
          </a:p>
          <a:p>
            <a:pPr marL="457200" indent="-457200">
              <a:lnSpc>
                <a:spcPct val="100000"/>
              </a:lnSpc>
              <a:spcBef>
                <a:spcPct val="0"/>
              </a:spcBef>
            </a:pPr>
            <a:endParaRPr lang="en-US" altLang="en-US" sz="32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3200" dirty="0">
                <a:latin typeface="Tahoma" panose="020B0604030504040204" pitchFamily="34" charset="0"/>
                <a:cs typeface="Tahoma" panose="020B0604030504040204" pitchFamily="34" charset="0"/>
              </a:rPr>
              <a:t>God’s name is “I AM” - I exist</a:t>
            </a:r>
          </a:p>
          <a:p>
            <a:pPr marL="457200" indent="-457200">
              <a:lnSpc>
                <a:spcPct val="100000"/>
              </a:lnSpc>
              <a:spcBef>
                <a:spcPct val="0"/>
              </a:spcBef>
            </a:pPr>
            <a:endParaRPr lang="en-US" altLang="en-US" sz="32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3200" dirty="0">
                <a:latin typeface="Tahoma" panose="020B0604030504040204" pitchFamily="34" charset="0"/>
                <a:cs typeface="Tahoma" panose="020B0604030504040204" pitchFamily="34" charset="0"/>
              </a:rPr>
              <a:t>God is more than we can comprehend</a:t>
            </a:r>
          </a:p>
          <a:p>
            <a:pPr marL="457200" indent="-457200">
              <a:lnSpc>
                <a:spcPct val="100000"/>
              </a:lnSpc>
              <a:spcBef>
                <a:spcPct val="0"/>
              </a:spcBef>
            </a:pPr>
            <a:endParaRPr lang="en-US" altLang="en-US" sz="32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3200" dirty="0">
                <a:latin typeface="Tahoma" panose="020B0604030504040204" pitchFamily="34" charset="0"/>
                <a:cs typeface="Tahoma" panose="020B0604030504040204" pitchFamily="34" charset="0"/>
              </a:rPr>
              <a:t>God makes Himself small for you</a:t>
            </a: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Tree>
    <p:extLst>
      <p:ext uri="{BB962C8B-B14F-4D97-AF65-F5344CB8AC3E}">
        <p14:creationId xmlns:p14="http://schemas.microsoft.com/office/powerpoint/2010/main" val="3494589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6814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670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096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Moses said to God, “If I come to the people of Israel and say to them, ‘The God of your fathers has sent me to you,’ and they ask me, </a:t>
            </a:r>
            <a:r>
              <a:rPr lang="en-US" altLang="en-US" sz="3200" dirty="0">
                <a:solidFill>
                  <a:srgbClr val="FF0000"/>
                </a:solidFill>
                <a:latin typeface="Tahoma" panose="020B0604030504040204" pitchFamily="34" charset="0"/>
                <a:cs typeface="Tahoma" panose="020B0604030504040204" pitchFamily="34" charset="0"/>
              </a:rPr>
              <a:t>‘What is his name?’ what shall I say to them?”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3:13-15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14785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God said to Moses, “I Am Who I Am.”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3:13-15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90086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And he said, “Say this to the people of Israel, </a:t>
            </a:r>
          </a:p>
          <a:p>
            <a:pPr algn="ctr" eaLnBrk="1" hangingPunct="1">
              <a:lnSpc>
                <a:spcPct val="100000"/>
              </a:lnSpc>
              <a:spcBef>
                <a:spcPct val="0"/>
              </a:spcBef>
              <a:buFontTx/>
              <a:buNone/>
            </a:pPr>
            <a:r>
              <a:rPr lang="en-US" altLang="en-US" sz="3200" dirty="0">
                <a:solidFill>
                  <a:srgbClr val="FF0000"/>
                </a:solidFill>
                <a:latin typeface="Tahoma" panose="020B0604030504040204" pitchFamily="34" charset="0"/>
                <a:cs typeface="Tahoma" panose="020B0604030504040204" pitchFamily="34" charset="0"/>
              </a:rPr>
              <a:t>‘I Am </a:t>
            </a:r>
            <a:r>
              <a:rPr lang="en-US" altLang="en-US" sz="3200" dirty="0">
                <a:latin typeface="Tahoma" panose="020B0604030504040204" pitchFamily="34" charset="0"/>
                <a:cs typeface="Tahoma" panose="020B0604030504040204" pitchFamily="34" charset="0"/>
              </a:rPr>
              <a:t>has sent me to you.’ ” </a:t>
            </a:r>
            <a:endParaRPr lang="en-US" altLang="en-US" sz="3200" dirty="0">
              <a:solidFill>
                <a:srgbClr val="FF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3:13-15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32869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God also said to Moses, “Say this to the people of Israel, ‘The Lord, the God of your fathers, the God of Abraham, the God of Isaac, and the God of Jacob, has sent me to you.’ </a:t>
            </a:r>
            <a:r>
              <a:rPr lang="en-US" altLang="en-US" sz="3200" dirty="0">
                <a:solidFill>
                  <a:srgbClr val="FF0000"/>
                </a:solidFill>
                <a:latin typeface="Tahoma" panose="020B0604030504040204" pitchFamily="34" charset="0"/>
                <a:cs typeface="Tahoma" panose="020B0604030504040204" pitchFamily="34" charset="0"/>
              </a:rPr>
              <a:t>This is my name forever, and thus I Am to be remembered throughout all generations.</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3:13-15</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29354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5381</TotalTime>
  <Words>1540</Words>
  <Application>Microsoft Office PowerPoint</Application>
  <PresentationFormat>On-screen Show (16:9)</PresentationFormat>
  <Paragraphs>131</Paragraphs>
  <Slides>53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Rockwell</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Doug Wallin</cp:lastModifiedBy>
  <cp:revision>61</cp:revision>
  <dcterms:created xsi:type="dcterms:W3CDTF">2010-04-12T23:12:02Z</dcterms:created>
  <dcterms:modified xsi:type="dcterms:W3CDTF">2021-09-19T13:32:31Z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