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4"/>
  </p:notesMasterIdLst>
  <p:sldIdLst>
    <p:sldId id="2469" r:id="rId5"/>
    <p:sldId id="2468" r:id="rId6"/>
    <p:sldId id="2486" r:id="rId7"/>
    <p:sldId id="2487" r:id="rId8"/>
    <p:sldId id="2488" r:id="rId9"/>
    <p:sldId id="2485" r:id="rId10"/>
    <p:sldId id="2471" r:id="rId11"/>
    <p:sldId id="2476" r:id="rId12"/>
    <p:sldId id="2477" r:id="rId13"/>
    <p:sldId id="2478" r:id="rId14"/>
    <p:sldId id="2482" r:id="rId15"/>
    <p:sldId id="2470" r:id="rId16"/>
    <p:sldId id="2489" r:id="rId17"/>
    <p:sldId id="2490" r:id="rId18"/>
    <p:sldId id="2435" r:id="rId19"/>
    <p:sldId id="2491" r:id="rId20"/>
    <p:sldId id="2492" r:id="rId21"/>
    <p:sldId id="2483" r:id="rId22"/>
    <p:sldId id="2493" r:id="rId23"/>
    <p:sldId id="2494" r:id="rId24"/>
    <p:sldId id="2495" r:id="rId25"/>
    <p:sldId id="2496" r:id="rId26"/>
    <p:sldId id="2497" r:id="rId27"/>
    <p:sldId id="2498" r:id="rId28"/>
    <p:sldId id="2499" r:id="rId29"/>
    <p:sldId id="2500" r:id="rId30"/>
    <p:sldId id="2501" r:id="rId31"/>
    <p:sldId id="2502" r:id="rId32"/>
    <p:sldId id="2475" r:id="rId33"/>
    <p:sldId id="2503" r:id="rId34"/>
    <p:sldId id="2504" r:id="rId35"/>
    <p:sldId id="2505" r:id="rId36"/>
    <p:sldId id="2506" r:id="rId37"/>
    <p:sldId id="2507" r:id="rId38"/>
    <p:sldId id="2508" r:id="rId39"/>
    <p:sldId id="2509" r:id="rId40"/>
    <p:sldId id="2510" r:id="rId41"/>
    <p:sldId id="2511" r:id="rId42"/>
    <p:sldId id="2473"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allin"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201"/>
    <a:srgbClr val="7E0B79"/>
    <a:srgbClr val="E6E6E6"/>
    <a:srgbClr val="178AA7"/>
    <a:srgbClr val="2D7584"/>
    <a:srgbClr val="F16623"/>
    <a:srgbClr val="1BC2BB"/>
    <a:srgbClr val="32321C"/>
    <a:srgbClr val="2B3219"/>
    <a:srgbClr val="FED9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3792" autoAdjust="0"/>
  </p:normalViewPr>
  <p:slideViewPr>
    <p:cSldViewPr snapToGrid="0" snapToObjects="1">
      <p:cViewPr varScale="1">
        <p:scale>
          <a:sx n="141" d="100"/>
          <a:sy n="141" d="100"/>
        </p:scale>
        <p:origin x="456"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2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D3B3-3D1C-43CA-9978-C38077E9DD02}" type="datetimeFigureOut">
              <a:rPr lang="en-US" smtClean="0"/>
              <a:t>4/16/2022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0EFDA-7DF2-466E-B0D9-4D940B50AFC0}" type="slidenum">
              <a:rPr lang="en-US" smtClean="0"/>
              <a:t>‹#›</a:t>
            </a:fld>
            <a:endParaRPr lang="en-US"/>
          </a:p>
        </p:txBody>
      </p:sp>
    </p:spTree>
    <p:extLst>
      <p:ext uri="{BB962C8B-B14F-4D97-AF65-F5344CB8AC3E}">
        <p14:creationId xmlns:p14="http://schemas.microsoft.com/office/powerpoint/2010/main" val="142645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12</a:t>
            </a:fld>
            <a:endParaRPr lang="en-US"/>
          </a:p>
        </p:txBody>
      </p:sp>
    </p:spTree>
    <p:extLst>
      <p:ext uri="{BB962C8B-B14F-4D97-AF65-F5344CB8AC3E}">
        <p14:creationId xmlns:p14="http://schemas.microsoft.com/office/powerpoint/2010/main" val="26633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0EFDA-7DF2-466E-B0D9-4D940B50AFC0}" type="slidenum">
              <a:rPr lang="en-US" smtClean="0"/>
              <a:t>18</a:t>
            </a:fld>
            <a:endParaRPr lang="en-US"/>
          </a:p>
        </p:txBody>
      </p:sp>
    </p:spTree>
    <p:extLst>
      <p:ext uri="{BB962C8B-B14F-4D97-AF65-F5344CB8AC3E}">
        <p14:creationId xmlns:p14="http://schemas.microsoft.com/office/powerpoint/2010/main" val="199375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psychologytoday.com/us/docs/editorial-process"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niv2011?ref=BibleNIV.1Jn4.7&amp;off=20&amp;ctx=God%E2%80%99s+Love+and+Ours%0a~7%C2%A0Dear+friends%2c+le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igns&#10;&#10;Description automatically generated with low confidence">
            <a:extLst>
              <a:ext uri="{FF2B5EF4-FFF2-40B4-BE49-F238E27FC236}">
                <a16:creationId xmlns:a16="http://schemas.microsoft.com/office/drawing/2014/main" id="{0CC1B90F-168C-427B-A004-9CCDBBC87FF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7246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“Love is when your puppy licks your face even after you left him alone all day.” May Ann—age 4</a:t>
            </a:r>
            <a:endPar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58063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1BB46079-CAC4-4BD4-AE36-829A5E268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950"/>
            <a:ext cx="9144000"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5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lorful&#10;&#10;Description automatically generated">
            <a:extLst>
              <a:ext uri="{FF2B5EF4-FFF2-40B4-BE49-F238E27FC236}">
                <a16:creationId xmlns:a16="http://schemas.microsoft.com/office/drawing/2014/main" id="{C125C793-C645-4766-BEEE-6B9C92A29E30}"/>
              </a:ext>
            </a:extLst>
          </p:cNvPr>
          <p:cNvPicPr>
            <a:picLocks noChangeAspect="1"/>
          </p:cNvPicPr>
          <p:nvPr/>
        </p:nvPicPr>
        <p:blipFill>
          <a:blip r:embed="rId3"/>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3828358C-73F1-427C-ADD7-C90B5283F018}"/>
              </a:ext>
            </a:extLst>
          </p:cNvPr>
          <p:cNvSpPr txBox="1">
            <a:spLocks noChangeArrowheads="1"/>
          </p:cNvSpPr>
          <p:nvPr/>
        </p:nvSpPr>
        <p:spPr bwMode="auto">
          <a:xfrm>
            <a:off x="1429230" y="577743"/>
            <a:ext cx="6285539" cy="398801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solidFill>
                  <a:schemeClr val="bg1"/>
                </a:solidFill>
                <a:effectLst/>
                <a:uLnTx/>
                <a:uFillTx/>
                <a:latin typeface="Calibri"/>
                <a:ea typeface="+mn-ea"/>
                <a:cs typeface="Tahoma" panose="020B0604030504040204" pitchFamily="34" charset="0"/>
              </a:rPr>
              <a:t>You are loved and always will be loved by a God who is love.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spc="-150" dirty="0">
              <a:solidFill>
                <a:schemeClr val="bg1"/>
              </a:solidFill>
              <a:latin typeface="Calibri"/>
              <a:cs typeface="Tahoma" panose="020B060403050404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solidFill>
                  <a:schemeClr val="bg1"/>
                </a:solidFill>
                <a:effectLst/>
                <a:uLnTx/>
                <a:uFillTx/>
                <a:latin typeface="Calibri"/>
                <a:ea typeface="+mn-ea"/>
                <a:cs typeface="Tahoma" panose="020B0604030504040204" pitchFamily="34" charset="0"/>
              </a:rPr>
              <a:t>God’s love is not about what you do for Him, but about what He wants to do for you.</a:t>
            </a:r>
          </a:p>
        </p:txBody>
      </p:sp>
    </p:spTree>
    <p:extLst>
      <p:ext uri="{BB962C8B-B14F-4D97-AF65-F5344CB8AC3E}">
        <p14:creationId xmlns:p14="http://schemas.microsoft.com/office/powerpoint/2010/main" val="11166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4:8b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800" b="0" i="0" u="none" strike="noStrike" kern="1200" cap="none" spc="-150" normalizeH="0" baseline="0" noProof="0" dirty="0">
                <a:ln>
                  <a:noFill/>
                </a:ln>
                <a:effectLst/>
                <a:uLnTx/>
                <a:uFillTx/>
                <a:latin typeface="Calibri"/>
                <a:ea typeface="+mn-ea"/>
                <a:cs typeface="Tahoma" panose="020B0604030504040204" pitchFamily="34" charset="0"/>
              </a:rPr>
              <a:t>God is love. </a:t>
            </a:r>
            <a:endParaRPr kumimoji="0" lang="en-US" altLang="en-US" sz="54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58781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4:16b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God is love. Whoever lives in love lives in God, and God in them.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5646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tationary, colorful&#10;&#10;Description automatically generated">
            <a:extLst>
              <a:ext uri="{FF2B5EF4-FFF2-40B4-BE49-F238E27FC236}">
                <a16:creationId xmlns:a16="http://schemas.microsoft.com/office/drawing/2014/main" id="{DC43CDF7-E7FD-4784-A059-2DC34D4095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11752" y="25700"/>
            <a:ext cx="5489385" cy="3087778"/>
          </a:xfrm>
          <a:prstGeom prst="rect">
            <a:avLst/>
          </a:prstGeom>
        </p:spPr>
      </p:pic>
      <p:pic>
        <p:nvPicPr>
          <p:cNvPr id="3" name="Picture 2" descr="Background pattern&#10;&#10;Description automatically generated">
            <a:extLst>
              <a:ext uri="{FF2B5EF4-FFF2-40B4-BE49-F238E27FC236}">
                <a16:creationId xmlns:a16="http://schemas.microsoft.com/office/drawing/2014/main" id="{CB765765-ED16-43F4-B0EE-E5C3F296A5DF}"/>
              </a:ext>
            </a:extLst>
          </p:cNvPr>
          <p:cNvPicPr>
            <a:picLocks noChangeAspect="1"/>
          </p:cNvPicPr>
          <p:nvPr/>
        </p:nvPicPr>
        <p:blipFill rotWithShape="1">
          <a:blip r:embed="rId3"/>
          <a:srcRect t="70398" r="12356"/>
          <a:stretch/>
        </p:blipFill>
        <p:spPr>
          <a:xfrm>
            <a:off x="-246489" y="3697357"/>
            <a:ext cx="9470002" cy="1060293"/>
          </a:xfrm>
          <a:prstGeom prst="rect">
            <a:avLst/>
          </a:prstGeom>
          <a:effectLst>
            <a:softEdge rad="38100"/>
          </a:effectLst>
        </p:spPr>
      </p:pic>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523220"/>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IS love</a:t>
            </a:r>
          </a:p>
        </p:txBody>
      </p:sp>
      <p:sp>
        <p:nvSpPr>
          <p:cNvPr id="15" name="TextBox 14">
            <a:extLst>
              <a:ext uri="{FF2B5EF4-FFF2-40B4-BE49-F238E27FC236}">
                <a16:creationId xmlns:a16="http://schemas.microsoft.com/office/drawing/2014/main" id="{D6CBCC51-EAC2-4564-A9D7-F64FE001AE06}"/>
              </a:ext>
            </a:extLst>
          </p:cNvPr>
          <p:cNvSpPr txBox="1"/>
          <p:nvPr/>
        </p:nvSpPr>
        <p:spPr>
          <a:xfrm>
            <a:off x="1001863" y="3891831"/>
            <a:ext cx="7982303"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You can live in love</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21360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4:16b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God is love.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Whoever lives in love lives in God,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and God in them.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75428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4:14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And we have seen and testify that the Father has sent his Son to be the Savior of the world.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spc="-150" dirty="0">
              <a:solidFill>
                <a:srgbClr val="C00000"/>
              </a:solidFill>
              <a:latin typeface="Calibri"/>
              <a:cs typeface="Tahoma" panose="020B060403050404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If anyone acknowledges that Jesus is the Son of God, God lives in them and they in God.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38880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AE30D6AE-CF86-465B-8627-0440E5E63B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94" b="13320"/>
          <a:stretch/>
        </p:blipFill>
        <p:spPr bwMode="auto">
          <a:xfrm>
            <a:off x="20" y="961"/>
            <a:ext cx="9143980"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1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When you are “in Christ”, you see the same thing everyone else sees, but it looks different.  </a:t>
            </a:r>
          </a:p>
          <a:p>
            <a:pPr lvl="0" algn="ctr">
              <a:lnSpc>
                <a:spcPct val="100000"/>
              </a:lnSpc>
              <a:spcBef>
                <a:spcPct val="0"/>
              </a:spcBef>
              <a:buNone/>
              <a:defRPr/>
            </a:pPr>
            <a:endParaRPr lang="en-US" altLang="en-US" sz="3600" spc="-150" dirty="0">
              <a:latin typeface="Calibri"/>
              <a:cs typeface="Tahoma" panose="020B0604030504040204" pitchFamily="34" charset="0"/>
            </a:endParaRPr>
          </a:p>
          <a:p>
            <a:pPr lvl="0" algn="ctr">
              <a:lnSpc>
                <a:spcPct val="100000"/>
              </a:lnSpc>
              <a:spcBef>
                <a:spcPct val="0"/>
              </a:spcBef>
              <a:buNone/>
              <a:defRPr/>
            </a:pPr>
            <a:r>
              <a:rPr lang="en-US" altLang="en-US" sz="3600" spc="-150" dirty="0">
                <a:latin typeface="Calibri"/>
                <a:cs typeface="Tahoma" panose="020B0604030504040204" pitchFamily="34" charset="0"/>
              </a:rPr>
              <a:t>Being a child of God changes your perspective on life.</a:t>
            </a:r>
            <a:endPar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134001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Luke 24:1–8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On the first day of the week, very early in the morning, the women took the spices they had prepared and went to the tomb. They found the stone rolled away from the tomb, but when they entered, they did not find the body of the Lord Jesus.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32141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tationary, colorful&#10;&#10;Description automatically generated">
            <a:extLst>
              <a:ext uri="{FF2B5EF4-FFF2-40B4-BE49-F238E27FC236}">
                <a16:creationId xmlns:a16="http://schemas.microsoft.com/office/drawing/2014/main" id="{DC43CDF7-E7FD-4784-A059-2DC34D4095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11752" y="25700"/>
            <a:ext cx="5489385" cy="3087778"/>
          </a:xfrm>
          <a:prstGeom prst="rect">
            <a:avLst/>
          </a:prstGeom>
        </p:spPr>
      </p:pic>
      <p:pic>
        <p:nvPicPr>
          <p:cNvPr id="3" name="Picture 2" descr="Background pattern&#10;&#10;Description automatically generated">
            <a:extLst>
              <a:ext uri="{FF2B5EF4-FFF2-40B4-BE49-F238E27FC236}">
                <a16:creationId xmlns:a16="http://schemas.microsoft.com/office/drawing/2014/main" id="{CB765765-ED16-43F4-B0EE-E5C3F296A5DF}"/>
              </a:ext>
            </a:extLst>
          </p:cNvPr>
          <p:cNvPicPr>
            <a:picLocks noChangeAspect="1"/>
          </p:cNvPicPr>
          <p:nvPr/>
        </p:nvPicPr>
        <p:blipFill rotWithShape="1">
          <a:blip r:embed="rId3"/>
          <a:srcRect t="70398" r="12356"/>
          <a:stretch/>
        </p:blipFill>
        <p:spPr>
          <a:xfrm>
            <a:off x="-246489" y="3697357"/>
            <a:ext cx="9470002" cy="1060293"/>
          </a:xfrm>
          <a:prstGeom prst="rect">
            <a:avLst/>
          </a:prstGeom>
          <a:effectLst>
            <a:softEdge rad="38100"/>
          </a:effectLst>
        </p:spPr>
      </p:pic>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1384995"/>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IS love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 can live in love</a:t>
            </a:r>
          </a:p>
        </p:txBody>
      </p:sp>
      <p:sp>
        <p:nvSpPr>
          <p:cNvPr id="15" name="TextBox 14">
            <a:extLst>
              <a:ext uri="{FF2B5EF4-FFF2-40B4-BE49-F238E27FC236}">
                <a16:creationId xmlns:a16="http://schemas.microsoft.com/office/drawing/2014/main" id="{D6CBCC51-EAC2-4564-A9D7-F64FE001AE06}"/>
              </a:ext>
            </a:extLst>
          </p:cNvPr>
          <p:cNvSpPr txBox="1"/>
          <p:nvPr/>
        </p:nvSpPr>
        <p:spPr>
          <a:xfrm>
            <a:off x="1001863" y="3891831"/>
            <a:ext cx="7982303"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God made the first move </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372614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4:9-10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This is how God showed his love among us: He sent his one and only Son into the world that we might live through him.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This is love: not that we loved God, but that he loved us and sent his Son as an atoning sacrifice for our sins.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547182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4:19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We love because he first loved us.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72223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3:16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This is how we know what love is: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Jesus Christ laid down his life for us.</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And we ought to lay down our lives for our brothers and sisters.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89012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The gospel is that Jesus lived the life you should have lived and died the death you should have died, in your place, so God can receive you not for your record and sake but for Jesus’ record and sake. </a:t>
            </a:r>
          </a:p>
          <a:p>
            <a:pPr lvl="0" algn="ctr">
              <a:lnSpc>
                <a:spcPct val="100000"/>
              </a:lnSpc>
              <a:spcBef>
                <a:spcPct val="0"/>
              </a:spcBef>
              <a:buNone/>
              <a:defRPr/>
            </a:pPr>
            <a:endParaRPr lang="en-US" altLang="en-US" sz="1800" spc="-150" dirty="0">
              <a:latin typeface="Calibri"/>
              <a:cs typeface="Tahoma" panose="020B0604030504040204" pitchFamily="34" charset="0"/>
            </a:endParaRPr>
          </a:p>
          <a:p>
            <a:pPr lvl="0" algn="r">
              <a:lnSpc>
                <a:spcPct val="100000"/>
              </a:lnSpc>
              <a:spcBef>
                <a:spcPct val="0"/>
              </a:spcBef>
              <a:buNone/>
              <a:defRPr/>
            </a:pPr>
            <a:r>
              <a:rPr lang="en-US" altLang="en-US" spc="-150" dirty="0">
                <a:latin typeface="Calibri"/>
                <a:cs typeface="Tahoma" panose="020B0604030504040204" pitchFamily="34" charset="0"/>
              </a:rPr>
              <a:t>(“Keller on Preaching to a Post-Modern City II”) </a:t>
            </a:r>
            <a:endPar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1596458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tationary, colorful&#10;&#10;Description automatically generated">
            <a:extLst>
              <a:ext uri="{FF2B5EF4-FFF2-40B4-BE49-F238E27FC236}">
                <a16:creationId xmlns:a16="http://schemas.microsoft.com/office/drawing/2014/main" id="{DC43CDF7-E7FD-4784-A059-2DC34D4095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11752" y="25700"/>
            <a:ext cx="5489385" cy="3087778"/>
          </a:xfrm>
          <a:prstGeom prst="rect">
            <a:avLst/>
          </a:prstGeom>
        </p:spPr>
      </p:pic>
      <p:pic>
        <p:nvPicPr>
          <p:cNvPr id="3" name="Picture 2" descr="Background pattern&#10;&#10;Description automatically generated">
            <a:extLst>
              <a:ext uri="{FF2B5EF4-FFF2-40B4-BE49-F238E27FC236}">
                <a16:creationId xmlns:a16="http://schemas.microsoft.com/office/drawing/2014/main" id="{CB765765-ED16-43F4-B0EE-E5C3F296A5DF}"/>
              </a:ext>
            </a:extLst>
          </p:cNvPr>
          <p:cNvPicPr>
            <a:picLocks noChangeAspect="1"/>
          </p:cNvPicPr>
          <p:nvPr/>
        </p:nvPicPr>
        <p:blipFill rotWithShape="1">
          <a:blip r:embed="rId3"/>
          <a:srcRect t="70398" r="12356"/>
          <a:stretch/>
        </p:blipFill>
        <p:spPr>
          <a:xfrm>
            <a:off x="-246489" y="3697357"/>
            <a:ext cx="9470002" cy="1060293"/>
          </a:xfrm>
          <a:prstGeom prst="rect">
            <a:avLst/>
          </a:prstGeom>
          <a:effectLst>
            <a:softEdge rad="38100"/>
          </a:effectLst>
        </p:spPr>
      </p:pic>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2677656"/>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IS love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 can live in love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made the first move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1001863" y="3891831"/>
            <a:ext cx="7982303"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You can rely on God’s love</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7108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4:16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And so we know and rely on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the love God has for us.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742467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The more we love God, the more we understand the love of God. And the more we understand His love, the easier it is to trust Him. </a:t>
            </a:r>
          </a:p>
          <a:p>
            <a:pPr lvl="0" algn="ctr">
              <a:lnSpc>
                <a:spcPct val="100000"/>
              </a:lnSpc>
              <a:spcBef>
                <a:spcPct val="0"/>
              </a:spcBef>
              <a:buNone/>
              <a:defRPr/>
            </a:pPr>
            <a:endParaRPr lang="en-US" altLang="en-US" spc="-150" dirty="0">
              <a:latin typeface="Calibri"/>
              <a:cs typeface="Tahoma" panose="020B0604030504040204" pitchFamily="34" charset="0"/>
            </a:endParaRPr>
          </a:p>
          <a:p>
            <a:pPr lvl="0" algn="r">
              <a:lnSpc>
                <a:spcPct val="100000"/>
              </a:lnSpc>
              <a:spcBef>
                <a:spcPct val="0"/>
              </a:spcBef>
              <a:buNone/>
              <a:defRPr/>
            </a:pPr>
            <a:r>
              <a:rPr lang="en-US" altLang="en-US" sz="1800" spc="-150" dirty="0">
                <a:latin typeface="Calibri"/>
                <a:cs typeface="Tahoma" panose="020B0604030504040204" pitchFamily="34" charset="0"/>
              </a:rPr>
              <a:t>(Warren </a:t>
            </a:r>
            <a:r>
              <a:rPr lang="en-US" altLang="en-US" sz="1800" spc="-150" dirty="0" err="1">
                <a:latin typeface="Calibri"/>
                <a:cs typeface="Tahoma" panose="020B0604030504040204" pitchFamily="34" charset="0"/>
              </a:rPr>
              <a:t>Wiersbe</a:t>
            </a:r>
            <a:r>
              <a:rPr lang="en-US" altLang="en-US" sz="1800" spc="-150" dirty="0">
                <a:latin typeface="Calibri"/>
                <a:cs typeface="Tahoma" panose="020B0604030504040204" pitchFamily="34" charset="0"/>
              </a:rPr>
              <a:t>, Be Real, 150–51) </a:t>
            </a:r>
            <a:endParaRPr kumimoji="0" lang="en-US" altLang="en-US" sz="18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210201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tationary, colorful&#10;&#10;Description automatically generated">
            <a:extLst>
              <a:ext uri="{FF2B5EF4-FFF2-40B4-BE49-F238E27FC236}">
                <a16:creationId xmlns:a16="http://schemas.microsoft.com/office/drawing/2014/main" id="{DC43CDF7-E7FD-4784-A059-2DC34D4095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11752" y="25700"/>
            <a:ext cx="5489385" cy="3087778"/>
          </a:xfrm>
          <a:prstGeom prst="rect">
            <a:avLst/>
          </a:prstGeom>
        </p:spPr>
      </p:pic>
      <p:pic>
        <p:nvPicPr>
          <p:cNvPr id="3" name="Picture 2" descr="Background pattern&#10;&#10;Description automatically generated">
            <a:extLst>
              <a:ext uri="{FF2B5EF4-FFF2-40B4-BE49-F238E27FC236}">
                <a16:creationId xmlns:a16="http://schemas.microsoft.com/office/drawing/2014/main" id="{CB765765-ED16-43F4-B0EE-E5C3F296A5DF}"/>
              </a:ext>
            </a:extLst>
          </p:cNvPr>
          <p:cNvPicPr>
            <a:picLocks noChangeAspect="1"/>
          </p:cNvPicPr>
          <p:nvPr/>
        </p:nvPicPr>
        <p:blipFill rotWithShape="1">
          <a:blip r:embed="rId3"/>
          <a:srcRect t="70398" r="12356"/>
          <a:stretch/>
        </p:blipFill>
        <p:spPr>
          <a:xfrm>
            <a:off x="-246489" y="3697357"/>
            <a:ext cx="9470002" cy="1060293"/>
          </a:xfrm>
          <a:prstGeom prst="rect">
            <a:avLst/>
          </a:prstGeom>
          <a:effectLst>
            <a:softEdge rad="38100"/>
          </a:effectLst>
        </p:spPr>
      </p:pic>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3046988"/>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IS love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 can live in love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made the first move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 can rely on God’s love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1001863" y="3891831"/>
            <a:ext cx="7982303"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You don’t have to live with fear</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93191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A2224-FD2C-4590-A3A8-5A3F1711C2E7}"/>
              </a:ext>
            </a:extLst>
          </p:cNvPr>
          <p:cNvPicPr>
            <a:picLocks noChangeAspect="1"/>
          </p:cNvPicPr>
          <p:nvPr/>
        </p:nvPicPr>
        <p:blipFill rotWithShape="1">
          <a:blip r:embed="rId2"/>
          <a:srcRect l="6975"/>
          <a:stretch/>
        </p:blipFill>
        <p:spPr>
          <a:xfrm>
            <a:off x="186822" y="67778"/>
            <a:ext cx="2858460" cy="565780"/>
          </a:xfrm>
          <a:prstGeom prst="rect">
            <a:avLst/>
          </a:prstGeom>
        </p:spPr>
      </p:pic>
      <p:sp>
        <p:nvSpPr>
          <p:cNvPr id="5" name="TextBox 4">
            <a:extLst>
              <a:ext uri="{FF2B5EF4-FFF2-40B4-BE49-F238E27FC236}">
                <a16:creationId xmlns:a16="http://schemas.microsoft.com/office/drawing/2014/main" id="{71912A15-A662-4CB9-A354-1105C76D1F41}"/>
              </a:ext>
            </a:extLst>
          </p:cNvPr>
          <p:cNvSpPr txBox="1"/>
          <p:nvPr/>
        </p:nvSpPr>
        <p:spPr>
          <a:xfrm>
            <a:off x="186822" y="633558"/>
            <a:ext cx="2858459" cy="4493538"/>
          </a:xfrm>
          <a:prstGeom prst="rect">
            <a:avLst/>
          </a:prstGeom>
          <a:noFill/>
        </p:spPr>
        <p:txBody>
          <a:bodyPr wrap="square">
            <a:spAutoFit/>
          </a:bodyPr>
          <a:lstStyle/>
          <a:p>
            <a:pPr algn="ctr"/>
            <a:r>
              <a:rPr lang="en-US" sz="3200" b="1" i="0" dirty="0">
                <a:solidFill>
                  <a:srgbClr val="2C2D30"/>
                </a:solidFill>
                <a:effectLst/>
                <a:latin typeface="Proxima Nova Semi Bold"/>
              </a:rPr>
              <a:t>Top 10 Fears That Hold People Back in Life</a:t>
            </a:r>
          </a:p>
          <a:p>
            <a:pPr algn="l"/>
            <a:endParaRPr lang="en-US" b="1" i="0" dirty="0">
              <a:solidFill>
                <a:srgbClr val="2C2D30"/>
              </a:solidFill>
              <a:effectLst/>
              <a:latin typeface="Proxima Nova Semi Bold"/>
            </a:endParaRPr>
          </a:p>
          <a:p>
            <a:pPr algn="ctr"/>
            <a:r>
              <a:rPr lang="en-US" sz="2000" b="0" i="1" dirty="0">
                <a:solidFill>
                  <a:srgbClr val="2C2D30"/>
                </a:solidFill>
                <a:effectLst/>
                <a:latin typeface="Proxima Nova Regular"/>
              </a:rPr>
              <a:t>Acknowledging your fears and facing them head-on is key to reaching your goals.</a:t>
            </a:r>
          </a:p>
          <a:p>
            <a:pPr algn="l"/>
            <a:endParaRPr lang="en-US" sz="1600" i="1" dirty="0">
              <a:solidFill>
                <a:srgbClr val="2C2D30"/>
              </a:solidFill>
              <a:latin typeface="Proxima Nova Regular"/>
            </a:endParaRPr>
          </a:p>
          <a:p>
            <a:pPr algn="l"/>
            <a:endParaRPr lang="en-US" sz="1600" i="1" dirty="0">
              <a:solidFill>
                <a:srgbClr val="2C2D30"/>
              </a:solidFill>
              <a:latin typeface="Proxima Nova Regular"/>
            </a:endParaRPr>
          </a:p>
          <a:p>
            <a:pPr algn="ctr"/>
            <a:r>
              <a:rPr lang="en-US" sz="1400" b="0" i="0" dirty="0">
                <a:solidFill>
                  <a:schemeClr val="bg1">
                    <a:lumMod val="50000"/>
                  </a:schemeClr>
                </a:solidFill>
                <a:effectLst/>
                <a:latin typeface="Proxima Nova Regular"/>
              </a:rPr>
              <a:t>Posted January 28, 2020 </a:t>
            </a:r>
            <a:endParaRPr lang="en-US" sz="1400" b="0" i="0" u="none" strike="noStrike" dirty="0">
              <a:solidFill>
                <a:srgbClr val="0000FF"/>
              </a:solidFill>
              <a:effectLst/>
              <a:latin typeface="Proxima Nova Regular"/>
              <a:hlinkClick r:id="rId3">
                <a:extLst>
                  <a:ext uri="{A12FA001-AC4F-418D-AE19-62706E023703}">
                    <ahyp:hlinkClr xmlns:ahyp="http://schemas.microsoft.com/office/drawing/2018/hyperlinkcolor" val="tx"/>
                  </a:ext>
                </a:extLst>
              </a:hlinkClick>
            </a:endParaRPr>
          </a:p>
          <a:p>
            <a:pPr algn="ctr"/>
            <a:r>
              <a:rPr lang="en-US" sz="1400" b="0" i="0" u="none" strike="noStrike" dirty="0">
                <a:solidFill>
                  <a:schemeClr val="bg1">
                    <a:lumMod val="50000"/>
                  </a:schemeClr>
                </a:solidFill>
                <a:effectLst/>
                <a:latin typeface="Proxima Nova Regular"/>
                <a:hlinkClick r:id="rId3">
                  <a:extLst>
                    <a:ext uri="{A12FA001-AC4F-418D-AE19-62706E023703}">
                      <ahyp:hlinkClr xmlns:ahyp="http://schemas.microsoft.com/office/drawing/2018/hyperlinkcolor" val="tx"/>
                    </a:ext>
                  </a:extLst>
                </a:hlinkClick>
              </a:rPr>
              <a:t>Reviewed by Abigail Fagan</a:t>
            </a:r>
            <a:endParaRPr lang="en-US" sz="1400" b="0" i="0" dirty="0">
              <a:solidFill>
                <a:schemeClr val="bg1">
                  <a:lumMod val="50000"/>
                </a:schemeClr>
              </a:solidFill>
              <a:effectLst/>
              <a:latin typeface="Proxima Nova Regular"/>
            </a:endParaRPr>
          </a:p>
        </p:txBody>
      </p:sp>
      <p:pic>
        <p:nvPicPr>
          <p:cNvPr id="7" name="Picture 6" descr="Text&#10;&#10;Description automatically generated">
            <a:extLst>
              <a:ext uri="{FF2B5EF4-FFF2-40B4-BE49-F238E27FC236}">
                <a16:creationId xmlns:a16="http://schemas.microsoft.com/office/drawing/2014/main" id="{DC9B0D45-B72D-41B9-9BDF-2F0AC37E376C}"/>
              </a:ext>
            </a:extLst>
          </p:cNvPr>
          <p:cNvPicPr>
            <a:picLocks noChangeAspect="1"/>
          </p:cNvPicPr>
          <p:nvPr/>
        </p:nvPicPr>
        <p:blipFill>
          <a:blip r:embed="rId4"/>
          <a:stretch>
            <a:fillRect/>
          </a:stretch>
        </p:blipFill>
        <p:spPr>
          <a:xfrm>
            <a:off x="3425747" y="0"/>
            <a:ext cx="5249527" cy="4974758"/>
          </a:xfrm>
          <a:prstGeom prst="rect">
            <a:avLst/>
          </a:prstGeom>
        </p:spPr>
      </p:pic>
    </p:spTree>
    <p:extLst>
      <p:ext uri="{BB962C8B-B14F-4D97-AF65-F5344CB8AC3E}">
        <p14:creationId xmlns:p14="http://schemas.microsoft.com/office/powerpoint/2010/main" val="187377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Luke 24:1–8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While they were wondering about this, suddenly two men in clothes that gleamed like lightning stood beside them. In their fright the women bowed down with their faces to the ground, but the men said to them, “Why do you look for the living among the dead?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856391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4:18b (NIV)</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But perfect love drives out fear,</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40197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Faith and fear cannot live in the same place</a:t>
            </a:r>
            <a:endParaRPr kumimoji="0" lang="en-US" altLang="en-US" sz="18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446080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Romans 14:12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So then, each of us will give an account of ourselves to God.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101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1 John 4:17-18 (NIV)</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This is how love is made complete among us so that we will have confidence on the day of judgment: In this world we are like Jesus.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008444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A child of God doesn’t have to be afraid to stand before God.  </a:t>
            </a:r>
          </a:p>
          <a:p>
            <a:pPr lvl="0" algn="ctr">
              <a:lnSpc>
                <a:spcPct val="100000"/>
              </a:lnSpc>
              <a:spcBef>
                <a:spcPct val="0"/>
              </a:spcBef>
              <a:buNone/>
              <a:defRPr/>
            </a:pPr>
            <a:endParaRPr lang="en-US" altLang="en-US" sz="3600" spc="-150" dirty="0">
              <a:latin typeface="Calibri"/>
              <a:cs typeface="Tahoma" panose="020B0604030504040204" pitchFamily="34" charset="0"/>
            </a:endParaRPr>
          </a:p>
          <a:p>
            <a:pPr lvl="0" algn="ctr">
              <a:lnSpc>
                <a:spcPct val="100000"/>
              </a:lnSpc>
              <a:spcBef>
                <a:spcPct val="0"/>
              </a:spcBef>
              <a:buNone/>
              <a:defRPr/>
            </a:pPr>
            <a:r>
              <a:rPr lang="en-US" altLang="en-US" sz="3600" spc="-150" dirty="0">
                <a:latin typeface="Calibri"/>
                <a:cs typeface="Tahoma" panose="020B0604030504040204" pitchFamily="34" charset="0"/>
              </a:rPr>
              <a:t>It is not about what you have done.  </a:t>
            </a:r>
          </a:p>
          <a:p>
            <a:pPr lvl="0" algn="ctr">
              <a:lnSpc>
                <a:spcPct val="100000"/>
              </a:lnSpc>
              <a:spcBef>
                <a:spcPct val="0"/>
              </a:spcBef>
              <a:buNone/>
              <a:defRPr/>
            </a:pPr>
            <a:endParaRPr lang="en-US" altLang="en-US" sz="3600" spc="-150" dirty="0">
              <a:latin typeface="Calibri"/>
              <a:cs typeface="Tahoma" panose="020B0604030504040204" pitchFamily="34" charset="0"/>
            </a:endParaRPr>
          </a:p>
          <a:p>
            <a:pPr lvl="0" algn="ctr">
              <a:lnSpc>
                <a:spcPct val="100000"/>
              </a:lnSpc>
              <a:spcBef>
                <a:spcPct val="0"/>
              </a:spcBef>
              <a:buNone/>
              <a:defRPr/>
            </a:pPr>
            <a:r>
              <a:rPr lang="en-US" altLang="en-US" sz="3600" spc="-150" dirty="0">
                <a:latin typeface="Calibri"/>
                <a:cs typeface="Tahoma" panose="020B0604030504040204" pitchFamily="34" charset="0"/>
              </a:rPr>
              <a:t>It is about what Jesus did for you.</a:t>
            </a:r>
            <a:endParaRPr kumimoji="0" lang="en-US" altLang="en-US" sz="18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3575442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Hebrews 2:3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how shall we escape if we ignore so great a salvation? This salvation, which was first announced by the Lord, was confirmed to us by those who heard him.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122136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Jude 24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To him who is able to keep you from stumbling and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to present you before his glorious presence without fault and with great joy—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00682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Colossians 1:22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But now he has reconciled you by Christ’s physical body through death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to present you holy in his sight, without blemish and free from accusation—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567957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a:lnSpc>
                <a:spcPct val="100000"/>
              </a:lnSpc>
              <a:spcBef>
                <a:spcPct val="0"/>
              </a:spcBef>
              <a:defRPr/>
            </a:pPr>
            <a:r>
              <a:rPr lang="en-US" altLang="en-US" sz="3600" spc="-150" dirty="0">
                <a:latin typeface="Calibri"/>
                <a:cs typeface="Tahoma" panose="020B0604030504040204" pitchFamily="34" charset="0"/>
              </a:rPr>
              <a:t>God IS love </a:t>
            </a:r>
          </a:p>
          <a:p>
            <a:pPr marL="571500" indent="-571500">
              <a:lnSpc>
                <a:spcPct val="100000"/>
              </a:lnSpc>
              <a:spcBef>
                <a:spcPct val="0"/>
              </a:spcBef>
              <a:defRPr/>
            </a:pPr>
            <a:endParaRPr lang="en-US" altLang="en-US" spc="-150" dirty="0">
              <a:latin typeface="Calibri"/>
              <a:cs typeface="Tahoma" panose="020B0604030504040204" pitchFamily="34" charset="0"/>
            </a:endParaRPr>
          </a:p>
          <a:p>
            <a:pPr marL="571500" indent="-571500">
              <a:lnSpc>
                <a:spcPct val="100000"/>
              </a:lnSpc>
              <a:spcBef>
                <a:spcPct val="0"/>
              </a:spcBef>
              <a:defRPr/>
            </a:pPr>
            <a:r>
              <a:rPr lang="en-US" altLang="en-US" sz="3600" spc="-150" dirty="0">
                <a:solidFill>
                  <a:srgbClr val="973201"/>
                </a:solidFill>
                <a:latin typeface="Calibri"/>
                <a:cs typeface="Tahoma" panose="020B0604030504040204" pitchFamily="34" charset="0"/>
              </a:rPr>
              <a:t>You can live in love </a:t>
            </a:r>
          </a:p>
          <a:p>
            <a:pPr marL="571500" indent="-571500">
              <a:lnSpc>
                <a:spcPct val="100000"/>
              </a:lnSpc>
              <a:spcBef>
                <a:spcPct val="0"/>
              </a:spcBef>
              <a:defRPr/>
            </a:pPr>
            <a:endParaRPr lang="en-US" altLang="en-US" spc="-150" dirty="0">
              <a:latin typeface="Calibri"/>
              <a:cs typeface="Tahoma" panose="020B0604030504040204" pitchFamily="34" charset="0"/>
            </a:endParaRPr>
          </a:p>
          <a:p>
            <a:pPr marL="571500" indent="-571500">
              <a:lnSpc>
                <a:spcPct val="100000"/>
              </a:lnSpc>
              <a:spcBef>
                <a:spcPct val="0"/>
              </a:spcBef>
              <a:defRPr/>
            </a:pPr>
            <a:r>
              <a:rPr lang="en-US" altLang="en-US" sz="3600" spc="-150" dirty="0">
                <a:latin typeface="Calibri"/>
                <a:cs typeface="Tahoma" panose="020B0604030504040204" pitchFamily="34" charset="0"/>
              </a:rPr>
              <a:t>God made the first move</a:t>
            </a:r>
          </a:p>
          <a:p>
            <a:pPr marL="571500" indent="-571500">
              <a:lnSpc>
                <a:spcPct val="100000"/>
              </a:lnSpc>
              <a:spcBef>
                <a:spcPct val="0"/>
              </a:spcBef>
              <a:defRPr/>
            </a:pPr>
            <a:endParaRPr lang="en-US" altLang="en-US" spc="-150" dirty="0">
              <a:latin typeface="Calibri"/>
              <a:cs typeface="Tahoma" panose="020B0604030504040204" pitchFamily="34" charset="0"/>
            </a:endParaRPr>
          </a:p>
          <a:p>
            <a:pPr marL="571500" indent="-571500">
              <a:lnSpc>
                <a:spcPct val="100000"/>
              </a:lnSpc>
              <a:spcBef>
                <a:spcPct val="0"/>
              </a:spcBef>
              <a:defRPr/>
            </a:pPr>
            <a:r>
              <a:rPr lang="en-US" altLang="en-US" sz="3600" spc="-150" dirty="0">
                <a:solidFill>
                  <a:srgbClr val="973201"/>
                </a:solidFill>
                <a:latin typeface="Calibri"/>
                <a:cs typeface="Tahoma" panose="020B0604030504040204" pitchFamily="34" charset="0"/>
              </a:rPr>
              <a:t>You can rely on God’s love </a:t>
            </a:r>
          </a:p>
          <a:p>
            <a:pPr marL="571500" indent="-571500">
              <a:lnSpc>
                <a:spcPct val="100000"/>
              </a:lnSpc>
              <a:spcBef>
                <a:spcPct val="0"/>
              </a:spcBef>
              <a:defRPr/>
            </a:pPr>
            <a:endParaRPr lang="en-US" altLang="en-US" sz="1800" spc="-150" dirty="0">
              <a:latin typeface="Calibri"/>
              <a:cs typeface="Tahoma" panose="020B0604030504040204" pitchFamily="34" charset="0"/>
            </a:endParaRPr>
          </a:p>
          <a:p>
            <a:pPr marL="571500" indent="-571500">
              <a:lnSpc>
                <a:spcPct val="100000"/>
              </a:lnSpc>
              <a:spcBef>
                <a:spcPct val="0"/>
              </a:spcBef>
              <a:defRPr/>
            </a:pPr>
            <a:r>
              <a:rPr lang="en-US" altLang="en-US" sz="3600" spc="-150" dirty="0">
                <a:latin typeface="Calibri"/>
                <a:cs typeface="Tahoma" panose="020B0604030504040204" pitchFamily="34" charset="0"/>
              </a:rPr>
              <a:t>You don’t have to live with fear </a:t>
            </a: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4062337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igns&#10;&#10;Description automatically generated with low confidence">
            <a:extLst>
              <a:ext uri="{FF2B5EF4-FFF2-40B4-BE49-F238E27FC236}">
                <a16:creationId xmlns:a16="http://schemas.microsoft.com/office/drawing/2014/main" id="{0CC1B90F-168C-427B-A004-9CCDBBC87FF2}"/>
              </a:ext>
            </a:extLst>
          </p:cNvPr>
          <p:cNvPicPr>
            <a:picLocks noChangeAspect="1"/>
          </p:cNvPicPr>
          <p:nvPr/>
        </p:nvPicPr>
        <p:blipFill>
          <a:blip r:embed="rId2"/>
          <a:stretch>
            <a:fillRect/>
          </a:stretch>
        </p:blipFill>
        <p:spPr>
          <a:xfrm>
            <a:off x="0" y="0"/>
            <a:ext cx="9144000" cy="5143500"/>
          </a:xfrm>
          <a:prstGeom prst="rect">
            <a:avLst/>
          </a:prstGeom>
        </p:spPr>
      </p:pic>
      <p:pic>
        <p:nvPicPr>
          <p:cNvPr id="5" name="Picture 4" descr="Logo&#10;&#10;Description automatically generated">
            <a:extLst>
              <a:ext uri="{FF2B5EF4-FFF2-40B4-BE49-F238E27FC236}">
                <a16:creationId xmlns:a16="http://schemas.microsoft.com/office/drawing/2014/main" id="{BA75EAE1-A94E-4B3F-8789-A23C8785CAA2}"/>
              </a:ext>
            </a:extLst>
          </p:cNvPr>
          <p:cNvPicPr>
            <a:picLocks noChangeAspect="1"/>
          </p:cNvPicPr>
          <p:nvPr/>
        </p:nvPicPr>
        <p:blipFill>
          <a:blip r:embed="rId3">
            <a:clrChange>
              <a:clrFrom>
                <a:srgbClr val="000000"/>
              </a:clrFrom>
              <a:clrTo>
                <a:srgbClr val="000000">
                  <a:alpha val="0"/>
                </a:srgbClr>
              </a:clrTo>
            </a:clrChange>
            <a:alphaModFix amt="81000"/>
          </a:blip>
          <a:stretch>
            <a:fillRect/>
          </a:stretch>
        </p:blipFill>
        <p:spPr>
          <a:xfrm>
            <a:off x="6890657" y="3891643"/>
            <a:ext cx="2253343" cy="1251857"/>
          </a:xfrm>
          <a:prstGeom prst="rect">
            <a:avLst/>
          </a:prstGeom>
        </p:spPr>
      </p:pic>
    </p:spTree>
    <p:extLst>
      <p:ext uri="{BB962C8B-B14F-4D97-AF65-F5344CB8AC3E}">
        <p14:creationId xmlns:p14="http://schemas.microsoft.com/office/powerpoint/2010/main" val="309898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5FA9D810-D097-4EA1-B288-BCEE7A32BFE0}"/>
              </a:ext>
            </a:extLst>
          </p:cNvPr>
          <p:cNvPicPr>
            <a:picLocks noChangeAspect="1"/>
          </p:cNvPicPr>
          <p:nvPr/>
        </p:nvPicPr>
        <p:blipFill>
          <a:blip r:embed="rId2"/>
          <a:stretch>
            <a:fillRect/>
          </a:stretch>
        </p:blipFill>
        <p:spPr>
          <a:xfrm>
            <a:off x="-194807" y="1466686"/>
            <a:ext cx="9533614" cy="3676814"/>
          </a:xfrm>
          <a:prstGeom prst="rect">
            <a:avLst/>
          </a:prstGeom>
        </p:spPr>
      </p:pic>
      <p:sp>
        <p:nvSpPr>
          <p:cNvPr id="5" name="Content Placeholder 7">
            <a:extLst>
              <a:ext uri="{FF2B5EF4-FFF2-40B4-BE49-F238E27FC236}">
                <a16:creationId xmlns:a16="http://schemas.microsoft.com/office/drawing/2014/main" id="{5DBA2312-07C5-453C-80F2-6B6208F97277}"/>
              </a:ext>
            </a:extLst>
          </p:cNvPr>
          <p:cNvSpPr txBox="1">
            <a:spLocks/>
          </p:cNvSpPr>
          <p:nvPr/>
        </p:nvSpPr>
        <p:spPr>
          <a:xfrm>
            <a:off x="1099597" y="4233772"/>
            <a:ext cx="7130003" cy="63139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defTabSz="914400" eaLnBrk="1" fontAlgn="auto" hangingPunct="1">
              <a:spcAft>
                <a:spcPts val="0"/>
              </a:spcAft>
              <a:buClr>
                <a:srgbClr val="FFCA08">
                  <a:lumMod val="75000"/>
                </a:srgbClr>
              </a:buClr>
              <a:buFont typeface="Wingdings" panose="05000000000000000000" pitchFamily="2" charset="2"/>
              <a:buNone/>
              <a:defRPr/>
            </a:pPr>
            <a:r>
              <a:rPr lang="en-US" sz="3200" i="1" spc="600" dirty="0">
                <a:solidFill>
                  <a:prstClr val="white"/>
                </a:solidFill>
                <a:effectLst>
                  <a:outerShdw blurRad="38100" dist="38100" dir="2700000" algn="tl">
                    <a:srgbClr val="000000">
                      <a:alpha val="43137"/>
                    </a:srgbClr>
                  </a:outerShdw>
                </a:effectLst>
                <a:latin typeface="Rockwell" panose="02060603020205020403"/>
              </a:rPr>
              <a:t>Luke 24:1–8 (NIV) </a:t>
            </a:r>
          </a:p>
        </p:txBody>
      </p:sp>
      <p:sp>
        <p:nvSpPr>
          <p:cNvPr id="8" name="Title 1">
            <a:extLst>
              <a:ext uri="{FF2B5EF4-FFF2-40B4-BE49-F238E27FC236}">
                <a16:creationId xmlns:a16="http://schemas.microsoft.com/office/drawing/2014/main" id="{9BA0EE41-22D3-4680-86A1-612056771D1E}"/>
              </a:ext>
            </a:extLst>
          </p:cNvPr>
          <p:cNvSpPr txBox="1">
            <a:spLocks noChangeArrowheads="1"/>
          </p:cNvSpPr>
          <p:nvPr/>
        </p:nvSpPr>
        <p:spPr bwMode="auto">
          <a:xfrm>
            <a:off x="357808" y="198781"/>
            <a:ext cx="8388627" cy="386797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He is not here; he has risen! Remember how he told you, while he was still with you in Galilee: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‘The Son of Man must be delivered over to the hands of sinners, be crucified and on the third day be raised again.’ ”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Then they remembered his words.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44438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tationary, colorful&#10;&#10;Description automatically generated">
            <a:extLst>
              <a:ext uri="{FF2B5EF4-FFF2-40B4-BE49-F238E27FC236}">
                <a16:creationId xmlns:a16="http://schemas.microsoft.com/office/drawing/2014/main" id="{DC43CDF7-E7FD-4784-A059-2DC34D4095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11752" y="25700"/>
            <a:ext cx="5489385" cy="3087778"/>
          </a:xfrm>
          <a:prstGeom prst="rect">
            <a:avLst/>
          </a:prstGeom>
        </p:spPr>
      </p:pic>
      <p:pic>
        <p:nvPicPr>
          <p:cNvPr id="3" name="Picture 2" descr="Background pattern&#10;&#10;Description automatically generated">
            <a:extLst>
              <a:ext uri="{FF2B5EF4-FFF2-40B4-BE49-F238E27FC236}">
                <a16:creationId xmlns:a16="http://schemas.microsoft.com/office/drawing/2014/main" id="{CB765765-ED16-43F4-B0EE-E5C3F296A5DF}"/>
              </a:ext>
            </a:extLst>
          </p:cNvPr>
          <p:cNvPicPr>
            <a:picLocks noChangeAspect="1"/>
          </p:cNvPicPr>
          <p:nvPr/>
        </p:nvPicPr>
        <p:blipFill rotWithShape="1">
          <a:blip r:embed="rId3"/>
          <a:srcRect t="70398" r="12356"/>
          <a:stretch/>
        </p:blipFill>
        <p:spPr>
          <a:xfrm>
            <a:off x="-246489" y="3697357"/>
            <a:ext cx="9470002" cy="1060293"/>
          </a:xfrm>
          <a:prstGeom prst="rect">
            <a:avLst/>
          </a:prstGeom>
          <a:effectLst>
            <a:softEdge rad="38100"/>
          </a:effectLst>
        </p:spPr>
      </p:pic>
      <p:sp>
        <p:nvSpPr>
          <p:cNvPr id="15" name="TextBox 14">
            <a:extLst>
              <a:ext uri="{FF2B5EF4-FFF2-40B4-BE49-F238E27FC236}">
                <a16:creationId xmlns:a16="http://schemas.microsoft.com/office/drawing/2014/main" id="{D6CBCC51-EAC2-4564-A9D7-F64FE001AE06}"/>
              </a:ext>
            </a:extLst>
          </p:cNvPr>
          <p:cNvSpPr txBox="1"/>
          <p:nvPr/>
        </p:nvSpPr>
        <p:spPr>
          <a:xfrm>
            <a:off x="1001863" y="3891831"/>
            <a:ext cx="7982303"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God IS love </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13666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12D875-73E8-4E0B-B8D5-940AB914B439}"/>
              </a:ext>
            </a:extLst>
          </p:cNvPr>
          <p:cNvSpPr txBox="1"/>
          <p:nvPr/>
        </p:nvSpPr>
        <p:spPr>
          <a:xfrm>
            <a:off x="201600" y="200520"/>
            <a:ext cx="8820000" cy="4985980"/>
          </a:xfrm>
          <a:prstGeom prst="rect">
            <a:avLst/>
          </a:prstGeom>
          <a:noFill/>
        </p:spPr>
        <p:txBody>
          <a:bodyPr wrap="square">
            <a:spAutoFit/>
          </a:bodyPr>
          <a:lstStyle/>
          <a:p>
            <a:pPr algn="just" rtl="0"/>
            <a:r>
              <a:rPr lang="en-US" sz="1600" dirty="0"/>
              <a:t>7 Dear friends, let us </a:t>
            </a:r>
            <a:r>
              <a:rPr lang="en-US" sz="1600" dirty="0">
                <a:solidFill>
                  <a:srgbClr val="FF0000"/>
                </a:solidFill>
              </a:rPr>
              <a:t>love</a:t>
            </a:r>
            <a:r>
              <a:rPr lang="en-US" sz="1600" dirty="0"/>
              <a:t> one another, for </a:t>
            </a:r>
            <a:r>
              <a:rPr lang="en-US" sz="1600" dirty="0">
                <a:solidFill>
                  <a:srgbClr val="FF0000"/>
                </a:solidFill>
              </a:rPr>
              <a:t>love</a:t>
            </a:r>
            <a:r>
              <a:rPr lang="en-US" sz="1600" dirty="0"/>
              <a:t> comes from God. Everyone who </a:t>
            </a:r>
            <a:r>
              <a:rPr lang="en-US" sz="1600" dirty="0">
                <a:solidFill>
                  <a:srgbClr val="FF0000"/>
                </a:solidFill>
              </a:rPr>
              <a:t>loves</a:t>
            </a:r>
            <a:r>
              <a:rPr lang="en-US" sz="1600" dirty="0"/>
              <a:t> has been born of God and knows God. 8 Whoever does not </a:t>
            </a:r>
            <a:r>
              <a:rPr lang="en-US" sz="1600" dirty="0">
                <a:solidFill>
                  <a:srgbClr val="FF0000"/>
                </a:solidFill>
              </a:rPr>
              <a:t>love</a:t>
            </a:r>
            <a:r>
              <a:rPr lang="en-US" sz="1600" dirty="0"/>
              <a:t> does not know God, because God is </a:t>
            </a:r>
            <a:r>
              <a:rPr lang="en-US" sz="1600" dirty="0">
                <a:solidFill>
                  <a:srgbClr val="FF0000"/>
                </a:solidFill>
              </a:rPr>
              <a:t>love</a:t>
            </a:r>
            <a:r>
              <a:rPr lang="en-US" sz="1600" dirty="0"/>
              <a:t>. 9 This is how God showed his </a:t>
            </a:r>
            <a:r>
              <a:rPr lang="en-US" sz="1600" dirty="0">
                <a:solidFill>
                  <a:srgbClr val="FF0000"/>
                </a:solidFill>
              </a:rPr>
              <a:t>love</a:t>
            </a:r>
            <a:r>
              <a:rPr lang="en-US" sz="1600" dirty="0"/>
              <a:t> among us: He sent his one and only Son into the world that we might live through him. 10 This is </a:t>
            </a:r>
            <a:r>
              <a:rPr lang="en-US" sz="1600" dirty="0">
                <a:solidFill>
                  <a:srgbClr val="FF0000"/>
                </a:solidFill>
              </a:rPr>
              <a:t>love</a:t>
            </a:r>
            <a:r>
              <a:rPr lang="en-US" sz="1600" dirty="0"/>
              <a:t>: not that we </a:t>
            </a:r>
            <a:r>
              <a:rPr lang="en-US" sz="1600" dirty="0">
                <a:solidFill>
                  <a:srgbClr val="FF0000"/>
                </a:solidFill>
              </a:rPr>
              <a:t>loved</a:t>
            </a:r>
            <a:r>
              <a:rPr lang="en-US" sz="1600" dirty="0"/>
              <a:t> God, but that he</a:t>
            </a:r>
            <a:r>
              <a:rPr lang="en-US" sz="1600" dirty="0">
                <a:solidFill>
                  <a:srgbClr val="FF0000"/>
                </a:solidFill>
              </a:rPr>
              <a:t> loved</a:t>
            </a:r>
            <a:r>
              <a:rPr lang="en-US" sz="1600" dirty="0"/>
              <a:t> us and sent his Son as an atoning sacrifice for our sins. 11 Dear friends, since God so </a:t>
            </a:r>
            <a:r>
              <a:rPr lang="en-US" sz="1600" dirty="0">
                <a:solidFill>
                  <a:srgbClr val="FF0000"/>
                </a:solidFill>
              </a:rPr>
              <a:t>loved</a:t>
            </a:r>
            <a:r>
              <a:rPr lang="en-US" sz="1600" dirty="0"/>
              <a:t> us, we also ought to love one another. 12 No one has ever seen God; but if we </a:t>
            </a:r>
            <a:r>
              <a:rPr lang="en-US" sz="1600" dirty="0">
                <a:solidFill>
                  <a:srgbClr val="FF0000"/>
                </a:solidFill>
              </a:rPr>
              <a:t>love</a:t>
            </a:r>
            <a:r>
              <a:rPr lang="en-US" sz="1600" dirty="0"/>
              <a:t> one another, God lives in us and his </a:t>
            </a:r>
            <a:r>
              <a:rPr lang="en-US" sz="1600" dirty="0">
                <a:solidFill>
                  <a:srgbClr val="FF0000"/>
                </a:solidFill>
              </a:rPr>
              <a:t>love</a:t>
            </a:r>
            <a:r>
              <a:rPr lang="en-US" sz="1600" dirty="0"/>
              <a:t> is made complete in us. </a:t>
            </a:r>
          </a:p>
          <a:p>
            <a:pPr algn="just" rtl="0"/>
            <a:r>
              <a:rPr lang="en-US" sz="1600" dirty="0"/>
              <a:t>13 This is how we know that we live in him and he in us: He has given us of his Spirit. 14 And we have seen and testify that the Father has sent his Son to be the Savior of the world. 15 If anyone acknowledges that Jesus is the Son of God, God lives in them and they in God. 16 And so we know and rely on the </a:t>
            </a:r>
            <a:r>
              <a:rPr lang="en-US" sz="1600" dirty="0">
                <a:solidFill>
                  <a:srgbClr val="FF0000"/>
                </a:solidFill>
              </a:rPr>
              <a:t>love</a:t>
            </a:r>
            <a:r>
              <a:rPr lang="en-US" sz="1600" dirty="0"/>
              <a:t> God has for us. God is </a:t>
            </a:r>
            <a:r>
              <a:rPr lang="en-US" sz="1600" dirty="0">
                <a:solidFill>
                  <a:srgbClr val="FF0000"/>
                </a:solidFill>
              </a:rPr>
              <a:t>love</a:t>
            </a:r>
            <a:r>
              <a:rPr lang="en-US" sz="1600" dirty="0"/>
              <a:t>. Whoever lives in </a:t>
            </a:r>
            <a:r>
              <a:rPr lang="en-US" sz="1600" dirty="0">
                <a:solidFill>
                  <a:srgbClr val="FF0000"/>
                </a:solidFill>
              </a:rPr>
              <a:t>love</a:t>
            </a:r>
            <a:r>
              <a:rPr lang="en-US" sz="1600" dirty="0"/>
              <a:t> lives in God, and God in them. 17 This is how </a:t>
            </a:r>
            <a:r>
              <a:rPr lang="en-US" sz="1600" dirty="0">
                <a:solidFill>
                  <a:srgbClr val="FF0000"/>
                </a:solidFill>
              </a:rPr>
              <a:t>love</a:t>
            </a:r>
            <a:r>
              <a:rPr lang="en-US" sz="1600" dirty="0"/>
              <a:t> is made complete among us so that we will have confidence on the day of judgment: In this world we are like Jesus. 18 There is no fear in </a:t>
            </a:r>
            <a:r>
              <a:rPr lang="en-US" sz="1600" dirty="0">
                <a:solidFill>
                  <a:srgbClr val="FF0000"/>
                </a:solidFill>
              </a:rPr>
              <a:t>love</a:t>
            </a:r>
            <a:r>
              <a:rPr lang="en-US" sz="1600" dirty="0"/>
              <a:t>. But perfect </a:t>
            </a:r>
            <a:r>
              <a:rPr lang="en-US" sz="1600" dirty="0">
                <a:solidFill>
                  <a:srgbClr val="FF0000"/>
                </a:solidFill>
              </a:rPr>
              <a:t>love</a:t>
            </a:r>
            <a:r>
              <a:rPr lang="en-US" sz="1600" dirty="0"/>
              <a:t> drives out fear, because fear has to do with punishment. The one who fears is not made perfect in </a:t>
            </a:r>
            <a:r>
              <a:rPr lang="en-US" sz="1600" dirty="0">
                <a:solidFill>
                  <a:srgbClr val="FF0000"/>
                </a:solidFill>
              </a:rPr>
              <a:t>love</a:t>
            </a:r>
            <a:r>
              <a:rPr lang="en-US" sz="1600" dirty="0"/>
              <a:t>. 19 We </a:t>
            </a:r>
            <a:r>
              <a:rPr lang="en-US" sz="1600" dirty="0">
                <a:solidFill>
                  <a:srgbClr val="FF0000"/>
                </a:solidFill>
              </a:rPr>
              <a:t>love</a:t>
            </a:r>
            <a:r>
              <a:rPr lang="en-US" sz="1600" dirty="0"/>
              <a:t> because he first </a:t>
            </a:r>
            <a:r>
              <a:rPr lang="en-US" sz="1600" dirty="0">
                <a:solidFill>
                  <a:srgbClr val="FF0000"/>
                </a:solidFill>
              </a:rPr>
              <a:t>loved</a:t>
            </a:r>
            <a:r>
              <a:rPr lang="en-US" sz="1600" dirty="0"/>
              <a:t> us. 20 Whoever claims to </a:t>
            </a:r>
            <a:r>
              <a:rPr lang="en-US" sz="1600" dirty="0">
                <a:solidFill>
                  <a:srgbClr val="FF0000"/>
                </a:solidFill>
              </a:rPr>
              <a:t>love</a:t>
            </a:r>
            <a:r>
              <a:rPr lang="en-US" sz="1600" dirty="0"/>
              <a:t> God yet hates a brother or sister is a liar. For whoever does not </a:t>
            </a:r>
            <a:r>
              <a:rPr lang="en-US" sz="1600" dirty="0">
                <a:solidFill>
                  <a:srgbClr val="FF0000"/>
                </a:solidFill>
              </a:rPr>
              <a:t>love</a:t>
            </a:r>
            <a:r>
              <a:rPr lang="en-US" sz="1600" dirty="0"/>
              <a:t> their brother and sister, whom they have seen, cannot </a:t>
            </a:r>
            <a:r>
              <a:rPr lang="en-US" sz="1600" dirty="0">
                <a:solidFill>
                  <a:srgbClr val="FF0000"/>
                </a:solidFill>
              </a:rPr>
              <a:t>love</a:t>
            </a:r>
            <a:r>
              <a:rPr lang="en-US" sz="1600" dirty="0"/>
              <a:t> God, whom they have not seen. 21 And he has given us this command: Anyone who </a:t>
            </a:r>
            <a:r>
              <a:rPr lang="en-US" sz="1600" dirty="0">
                <a:solidFill>
                  <a:srgbClr val="FF0000"/>
                </a:solidFill>
              </a:rPr>
              <a:t>loves</a:t>
            </a:r>
            <a:r>
              <a:rPr lang="en-US" sz="1600" dirty="0"/>
              <a:t> God must also </a:t>
            </a:r>
            <a:r>
              <a:rPr lang="en-US" sz="1600" dirty="0">
                <a:solidFill>
                  <a:srgbClr val="FF0000"/>
                </a:solidFill>
              </a:rPr>
              <a:t>love</a:t>
            </a:r>
            <a:r>
              <a:rPr lang="en-US" sz="1600" dirty="0"/>
              <a:t> their brother and sister. Everyone who believes that Jesus is the Christ is born of God, and everyone who </a:t>
            </a:r>
            <a:r>
              <a:rPr lang="en-US" sz="1600" dirty="0">
                <a:solidFill>
                  <a:srgbClr val="FF0000"/>
                </a:solidFill>
              </a:rPr>
              <a:t>loves</a:t>
            </a:r>
            <a:r>
              <a:rPr lang="en-US" sz="1600" dirty="0"/>
              <a:t> the father </a:t>
            </a:r>
            <a:r>
              <a:rPr lang="en-US" sz="1600" dirty="0">
                <a:solidFill>
                  <a:srgbClr val="FF0000"/>
                </a:solidFill>
              </a:rPr>
              <a:t>loves</a:t>
            </a:r>
            <a:r>
              <a:rPr lang="en-US" sz="1600" dirty="0"/>
              <a:t> his child as well. 2 This is how we know that we </a:t>
            </a:r>
            <a:r>
              <a:rPr lang="en-US" sz="1600" dirty="0">
                <a:solidFill>
                  <a:srgbClr val="FF0000"/>
                </a:solidFill>
              </a:rPr>
              <a:t>love</a:t>
            </a:r>
            <a:r>
              <a:rPr lang="en-US" sz="1600" dirty="0"/>
              <a:t> the children of God: by </a:t>
            </a:r>
            <a:r>
              <a:rPr lang="en-US" sz="1600" dirty="0">
                <a:solidFill>
                  <a:srgbClr val="FF0000"/>
                </a:solidFill>
              </a:rPr>
              <a:t>loving</a:t>
            </a:r>
            <a:r>
              <a:rPr lang="en-US" sz="1600" dirty="0"/>
              <a:t> God and carrying out his commands. 3 In fact, this is </a:t>
            </a:r>
            <a:r>
              <a:rPr lang="en-US" sz="1600" dirty="0">
                <a:solidFill>
                  <a:srgbClr val="FF0000"/>
                </a:solidFill>
              </a:rPr>
              <a:t>love</a:t>
            </a:r>
            <a:r>
              <a:rPr lang="en-US" sz="1600" dirty="0"/>
              <a:t> for God: to keep his commands. And his commands are not burdensome,</a:t>
            </a:r>
          </a:p>
          <a:p>
            <a:pPr lvl="1"/>
            <a:r>
              <a:rPr lang="en-US" sz="1400" dirty="0"/>
              <a:t>  </a:t>
            </a:r>
            <a:endParaRPr lang="en-US" sz="2000" u="none" strike="noStrike" baseline="0" dirty="0">
              <a:solidFill>
                <a:srgbClr val="0000FF"/>
              </a:solidFill>
              <a:hlinkClick r:id="rId2"/>
            </a:endParaRPr>
          </a:p>
        </p:txBody>
      </p:sp>
    </p:spTree>
    <p:extLst>
      <p:ext uri="{BB962C8B-B14F-4D97-AF65-F5344CB8AC3E}">
        <p14:creationId xmlns:p14="http://schemas.microsoft.com/office/powerpoint/2010/main" val="102967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“Love is when you go out to eat and give somebody most of your French fries without making them give you any of theirs.” Chrissy—age 6</a:t>
            </a: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176099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“Love is when my mommy makes coffee for my daddy and she takes a sip before giving it to him, to make sure the taste is OK.” Danny—age  5</a:t>
            </a: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269173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indoor&#10;&#10;Description automatically generated">
            <a:extLst>
              <a:ext uri="{FF2B5EF4-FFF2-40B4-BE49-F238E27FC236}">
                <a16:creationId xmlns:a16="http://schemas.microsoft.com/office/drawing/2014/main" id="{C6527AFA-FC24-4454-910E-DA72998C7FCE}"/>
              </a:ext>
            </a:extLst>
          </p:cNvPr>
          <p:cNvPicPr>
            <a:picLocks noChangeAspect="1"/>
          </p:cNvPicPr>
          <p:nvPr/>
        </p:nvPicPr>
        <p:blipFill>
          <a:blip r:embed="rId2"/>
          <a:stretch>
            <a:fillRect/>
          </a:stretch>
        </p:blipFill>
        <p:spPr>
          <a:xfrm rot="5400000">
            <a:off x="-1041766" y="1099589"/>
            <a:ext cx="5176203" cy="2911614"/>
          </a:xfrm>
          <a:prstGeom prst="rect">
            <a:avLst/>
          </a:prstGeom>
        </p:spPr>
      </p:pic>
      <p:sp>
        <p:nvSpPr>
          <p:cNvPr id="4" name="Title 1">
            <a:extLst>
              <a:ext uri="{FF2B5EF4-FFF2-40B4-BE49-F238E27FC236}">
                <a16:creationId xmlns:a16="http://schemas.microsoft.com/office/drawing/2014/main" id="{5772ACE4-ADC7-4980-945C-D0DD98B45A63}"/>
              </a:ext>
            </a:extLst>
          </p:cNvPr>
          <p:cNvSpPr txBox="1">
            <a:spLocks noChangeArrowheads="1"/>
          </p:cNvSpPr>
          <p:nvPr/>
        </p:nvSpPr>
        <p:spPr bwMode="auto">
          <a:xfrm>
            <a:off x="1183340" y="342396"/>
            <a:ext cx="7538037" cy="442600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lvl="0" algn="ctr">
              <a:lnSpc>
                <a:spcPct val="100000"/>
              </a:lnSpc>
              <a:spcBef>
                <a:spcPct val="0"/>
              </a:spcBef>
              <a:buNone/>
              <a:defRPr/>
            </a:pPr>
            <a:r>
              <a:rPr lang="en-US" altLang="en-US" sz="3600" spc="-150" dirty="0">
                <a:latin typeface="Calibri"/>
                <a:cs typeface="Tahoma" panose="020B0604030504040204" pitchFamily="34" charset="0"/>
              </a:rPr>
              <a:t>“Love is what’s in the room with you at Christmas if you stop opening presents and listen.” Bobby—age 5</a:t>
            </a:r>
            <a:endPar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endParaRPr>
          </a:p>
        </p:txBody>
      </p:sp>
      <p:pic>
        <p:nvPicPr>
          <p:cNvPr id="7" name="Picture 6" descr="Logo, company name&#10;&#10;Description automatically generated">
            <a:extLst>
              <a:ext uri="{FF2B5EF4-FFF2-40B4-BE49-F238E27FC236}">
                <a16:creationId xmlns:a16="http://schemas.microsoft.com/office/drawing/2014/main" id="{7A37CFCB-9CCE-4803-A9C8-9001501005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3293" y="4403562"/>
            <a:ext cx="1490179" cy="729674"/>
          </a:xfrm>
          <a:prstGeom prst="rect">
            <a:avLst/>
          </a:prstGeom>
        </p:spPr>
      </p:pic>
    </p:spTree>
    <p:extLst>
      <p:ext uri="{BB962C8B-B14F-4D97-AF65-F5344CB8AC3E}">
        <p14:creationId xmlns:p14="http://schemas.microsoft.com/office/powerpoint/2010/main" val="1351581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sharepoint/v3/fields"/>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27539</TotalTime>
  <Words>1474</Words>
  <Application>Microsoft Office PowerPoint</Application>
  <PresentationFormat>On-screen Show (16:9)</PresentationFormat>
  <Paragraphs>101</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Abadi</vt:lpstr>
      <vt:lpstr>Arial</vt:lpstr>
      <vt:lpstr>Calibri</vt:lpstr>
      <vt:lpstr>Proxima Nova Regular</vt:lpstr>
      <vt:lpstr>Proxima Nova Semi Bold</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Doug Wallin</cp:lastModifiedBy>
  <cp:revision>147</cp:revision>
  <dcterms:created xsi:type="dcterms:W3CDTF">2010-04-12T23:12:02Z</dcterms:created>
  <dcterms:modified xsi:type="dcterms:W3CDTF">2022-04-17T12:51:39Z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