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8"/>
  </p:notesMasterIdLst>
  <p:sldIdLst>
    <p:sldId id="2356" r:id="rId5"/>
    <p:sldId id="2354" r:id="rId6"/>
    <p:sldId id="2421" r:id="rId7"/>
    <p:sldId id="2427" r:id="rId8"/>
    <p:sldId id="2428" r:id="rId9"/>
    <p:sldId id="2426" r:id="rId10"/>
    <p:sldId id="2360" r:id="rId11"/>
    <p:sldId id="2431" r:id="rId12"/>
    <p:sldId id="2432" r:id="rId13"/>
    <p:sldId id="2433" r:id="rId14"/>
    <p:sldId id="2434" r:id="rId15"/>
    <p:sldId id="2435" r:id="rId16"/>
    <p:sldId id="2436" r:id="rId17"/>
    <p:sldId id="2437" r:id="rId18"/>
    <p:sldId id="2438" r:id="rId19"/>
    <p:sldId id="2440" r:id="rId20"/>
    <p:sldId id="2441" r:id="rId21"/>
    <p:sldId id="2442" r:id="rId22"/>
    <p:sldId id="2443" r:id="rId23"/>
    <p:sldId id="2444" r:id="rId24"/>
    <p:sldId id="2445" r:id="rId25"/>
    <p:sldId id="2446" r:id="rId26"/>
    <p:sldId id="2447" r:id="rId27"/>
    <p:sldId id="2448" r:id="rId28"/>
    <p:sldId id="2449" r:id="rId29"/>
    <p:sldId id="2450" r:id="rId30"/>
    <p:sldId id="2451" r:id="rId31"/>
    <p:sldId id="2452" r:id="rId32"/>
    <p:sldId id="2454" r:id="rId33"/>
    <p:sldId id="2453" r:id="rId34"/>
    <p:sldId id="2455" r:id="rId35"/>
    <p:sldId id="2456" r:id="rId36"/>
    <p:sldId id="2458" r:id="rId37"/>
    <p:sldId id="2457" r:id="rId38"/>
    <p:sldId id="2459" r:id="rId39"/>
    <p:sldId id="2460" r:id="rId40"/>
    <p:sldId id="2461" r:id="rId41"/>
    <p:sldId id="2462" r:id="rId42"/>
    <p:sldId id="2463" r:id="rId43"/>
    <p:sldId id="2464" r:id="rId44"/>
    <p:sldId id="2465" r:id="rId45"/>
    <p:sldId id="2466" r:id="rId46"/>
    <p:sldId id="2415"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Wallin"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584"/>
    <a:srgbClr val="F16623"/>
    <a:srgbClr val="1BC2BB"/>
    <a:srgbClr val="32321C"/>
    <a:srgbClr val="2B3219"/>
    <a:srgbClr val="FED902"/>
    <a:srgbClr val="1ABBB4"/>
    <a:srgbClr val="1ABDB6"/>
    <a:srgbClr val="1ABBB5"/>
    <a:srgbClr val="6E98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94660"/>
  </p:normalViewPr>
  <p:slideViewPr>
    <p:cSldViewPr snapToGrid="0" snapToObjects="1">
      <p:cViewPr varScale="1">
        <p:scale>
          <a:sx n="142" d="100"/>
          <a:sy n="142" d="100"/>
        </p:scale>
        <p:origin x="372" y="102"/>
      </p:cViewPr>
      <p:guideLst>
        <p:guide orient="horz" pos="1620"/>
        <p:guide pos="2880"/>
      </p:guideLst>
    </p:cSldViewPr>
  </p:slideViewPr>
  <p:notesTextViewPr>
    <p:cViewPr>
      <p:scale>
        <a:sx n="3" d="2"/>
        <a:sy n="3" d="2"/>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CD3B3-3D1C-43CA-9978-C38077E9DD02}" type="datetimeFigureOut">
              <a:rPr lang="en-US" smtClean="0"/>
              <a:t>5/8/2022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0EFDA-7DF2-466E-B0D9-4D940B50AFC0}" type="slidenum">
              <a:rPr lang="en-US" smtClean="0"/>
              <a:t>‹#›</a:t>
            </a:fld>
            <a:endParaRPr lang="en-US"/>
          </a:p>
        </p:txBody>
      </p:sp>
    </p:spTree>
    <p:extLst>
      <p:ext uri="{BB962C8B-B14F-4D97-AF65-F5344CB8AC3E}">
        <p14:creationId xmlns:p14="http://schemas.microsoft.com/office/powerpoint/2010/main" val="142645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6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053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9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30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45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5/8/2022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5/8/2022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5/8/2022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5/8/2022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5/8/2022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descr="A picture containing text, tree&#10;&#10;Description automatically generated">
            <a:extLst>
              <a:ext uri="{FF2B5EF4-FFF2-40B4-BE49-F238E27FC236}">
                <a16:creationId xmlns:a16="http://schemas.microsoft.com/office/drawing/2014/main" id="{9DB276F3-D909-44D9-97C1-4A18DFFDBF22}"/>
              </a:ext>
            </a:extLst>
          </p:cNvPr>
          <p:cNvPicPr>
            <a:picLocks noChangeAspect="1"/>
          </p:cNvPicPr>
          <p:nvPr/>
        </p:nvPicPr>
        <p:blipFill rotWithShape="1">
          <a:blip r:embed="rId2"/>
          <a:srcRect t="8537" b="2978"/>
          <a:stretch/>
        </p:blipFill>
        <p:spPr>
          <a:xfrm>
            <a:off x="20" y="10"/>
            <a:ext cx="9143979" cy="4551208"/>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3771901"/>
            <a:ext cx="9171095" cy="1371601"/>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45B9BF33-FD58-42E4-85CC-FF303D92F195}"/>
              </a:ext>
            </a:extLst>
          </p:cNvPr>
          <p:cNvSpPr txBox="1"/>
          <p:nvPr/>
        </p:nvSpPr>
        <p:spPr>
          <a:xfrm>
            <a:off x="20" y="4494356"/>
            <a:ext cx="917084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600" normalizeH="0" baseline="0" noProof="0" dirty="0">
                <a:ln>
                  <a:noFill/>
                </a:ln>
                <a:solidFill>
                  <a:prstClr val="black"/>
                </a:solidFill>
                <a:effectLst/>
                <a:uLnTx/>
                <a:uFillTx/>
                <a:latin typeface="Eras Medium ITC" panose="020B0602030504020804" pitchFamily="34" charset="0"/>
                <a:ea typeface="+mn-ea"/>
                <a:cs typeface="+mn-cs"/>
              </a:rPr>
              <a:t>A study in 1 John</a:t>
            </a:r>
          </a:p>
        </p:txBody>
      </p:sp>
    </p:spTree>
    <p:extLst>
      <p:ext uri="{BB962C8B-B14F-4D97-AF65-F5344CB8AC3E}">
        <p14:creationId xmlns:p14="http://schemas.microsoft.com/office/powerpoint/2010/main" val="30742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John 15:9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“As the Father has loved me, so have I loved you. Now remain in my love.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2759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John 14:18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I will not leave you as orphans; I will come to you.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07518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3382537" y="123714"/>
            <a:ext cx="5601629" cy="2246769"/>
          </a:xfrm>
          <a:prstGeom prst="rect">
            <a:avLst/>
          </a:prstGeom>
          <a:noFill/>
        </p:spPr>
        <p:txBody>
          <a:bodyPr wrap="square">
            <a:spAutoFit/>
          </a:bodyPr>
          <a:lstStyle/>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loves you</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You can know you have eternal life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pic>
        <p:nvPicPr>
          <p:cNvPr id="6" name="Picture 5">
            <a:extLst>
              <a:ext uri="{FF2B5EF4-FFF2-40B4-BE49-F238E27FC236}">
                <a16:creationId xmlns:a16="http://schemas.microsoft.com/office/drawing/2014/main" id="{95B98F8C-4F47-4D4B-BA9A-4F57FE3F2DE8}"/>
              </a:ext>
            </a:extLst>
          </p:cNvPr>
          <p:cNvPicPr>
            <a:picLocks noChangeAspect="1"/>
          </p:cNvPicPr>
          <p:nvPr/>
        </p:nvPicPr>
        <p:blipFill>
          <a:blip r:embed="rId2"/>
          <a:stretch>
            <a:fillRect/>
          </a:stretch>
        </p:blipFill>
        <p:spPr>
          <a:xfrm>
            <a:off x="0" y="0"/>
            <a:ext cx="3375084" cy="1901297"/>
          </a:xfrm>
          <a:prstGeom prst="rect">
            <a:avLst/>
          </a:prstGeom>
        </p:spPr>
      </p:pic>
      <p:pic>
        <p:nvPicPr>
          <p:cNvPr id="7" name="Picture 6">
            <a:extLst>
              <a:ext uri="{FF2B5EF4-FFF2-40B4-BE49-F238E27FC236}">
                <a16:creationId xmlns:a16="http://schemas.microsoft.com/office/drawing/2014/main" id="{C34616B5-01F5-48FA-A889-8F872E07990D}"/>
              </a:ext>
            </a:extLst>
          </p:cNvPr>
          <p:cNvPicPr>
            <a:picLocks noChangeAspect="1"/>
          </p:cNvPicPr>
          <p:nvPr/>
        </p:nvPicPr>
        <p:blipFill>
          <a:blip r:embed="rId3"/>
          <a:stretch>
            <a:fillRect/>
          </a:stretch>
        </p:blipFill>
        <p:spPr>
          <a:xfrm rot="5400000">
            <a:off x="4007646" y="-214728"/>
            <a:ext cx="1128708" cy="9144001"/>
          </a:xfrm>
          <a:prstGeom prst="rect">
            <a:avLst/>
          </a:prstGeom>
        </p:spPr>
      </p:pic>
      <p:sp>
        <p:nvSpPr>
          <p:cNvPr id="15" name="TextBox 14">
            <a:extLst>
              <a:ext uri="{FF2B5EF4-FFF2-40B4-BE49-F238E27FC236}">
                <a16:creationId xmlns:a16="http://schemas.microsoft.com/office/drawing/2014/main" id="{D6CBCC51-EAC2-4564-A9D7-F64FE001AE06}"/>
              </a:ext>
            </a:extLst>
          </p:cNvPr>
          <p:cNvSpPr txBox="1"/>
          <p:nvPr/>
        </p:nvSpPr>
        <p:spPr>
          <a:xfrm>
            <a:off x="159832" y="3792918"/>
            <a:ext cx="8824334" cy="1200329"/>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God does not want you to struggle with this!</a:t>
            </a:r>
            <a:endParaRPr kumimoji="0" lang="en-US" alt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endParaRPr>
          </a:p>
        </p:txBody>
      </p:sp>
      <p:sp>
        <p:nvSpPr>
          <p:cNvPr id="8" name="TextBox 7">
            <a:extLst>
              <a:ext uri="{FF2B5EF4-FFF2-40B4-BE49-F238E27FC236}">
                <a16:creationId xmlns:a16="http://schemas.microsoft.com/office/drawing/2014/main" id="{E679E63E-E7DF-1F4A-C8B4-6F4F1059D31B}"/>
              </a:ext>
            </a:extLst>
          </p:cNvPr>
          <p:cNvSpPr txBox="1"/>
          <p:nvPr/>
        </p:nvSpPr>
        <p:spPr>
          <a:xfrm>
            <a:off x="0" y="1599168"/>
            <a:ext cx="337508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16623"/>
                </a:solidFill>
                <a:latin typeface="Calibri"/>
              </a:rPr>
              <a:t>You can KNOW you have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16623"/>
                </a:solidFill>
                <a:latin typeface="Calibri"/>
              </a:rPr>
              <a:t>eternal life</a:t>
            </a:r>
            <a:endParaRPr kumimoji="0" lang="en-US" sz="1800" b="0" i="0" u="none" strike="noStrike" kern="1200" cap="none" spc="0" normalizeH="0" baseline="0" noProof="0" dirty="0">
              <a:ln>
                <a:noFill/>
              </a:ln>
              <a:solidFill>
                <a:srgbClr val="F16623"/>
              </a:solidFill>
              <a:effectLst/>
              <a:uLnTx/>
              <a:uFillTx/>
              <a:latin typeface="Calibri"/>
              <a:ea typeface="+mn-ea"/>
              <a:cs typeface="+mn-cs"/>
            </a:endParaRPr>
          </a:p>
        </p:txBody>
      </p:sp>
    </p:spTree>
    <p:extLst>
      <p:ext uri="{BB962C8B-B14F-4D97-AF65-F5344CB8AC3E}">
        <p14:creationId xmlns:p14="http://schemas.microsoft.com/office/powerpoint/2010/main" val="21886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193288" y="159868"/>
            <a:ext cx="7592760" cy="482376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Your relationship with God is not based on what you do, what you have done, or how you feel.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600" spc="-150" dirty="0">
              <a:latin typeface="Calibri"/>
              <a:cs typeface="Tahoma" panose="020B0604030504040204" pitchFamily="34" charset="0"/>
            </a:endParaRP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It is based on what Jesus did on the cross!</a:t>
            </a: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6015732" y="2049812"/>
            <a:ext cx="4946651" cy="1037532"/>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7970290" y="4456452"/>
            <a:ext cx="1040801" cy="585451"/>
          </a:xfrm>
          <a:prstGeom prst="rect">
            <a:avLst/>
          </a:prstGeom>
          <a:effectLst>
            <a:softEdge rad="0"/>
          </a:effectLst>
        </p:spPr>
      </p:pic>
    </p:spTree>
    <p:extLst>
      <p:ext uri="{BB962C8B-B14F-4D97-AF65-F5344CB8AC3E}">
        <p14:creationId xmlns:p14="http://schemas.microsoft.com/office/powerpoint/2010/main" val="844063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193288" y="159868"/>
            <a:ext cx="7592760" cy="482376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This is not a feelings-based relationship.  It is a promise-based relationship.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600" spc="-150" dirty="0">
              <a:latin typeface="Calibri"/>
              <a:cs typeface="Tahoma" panose="020B0604030504040204" pitchFamily="34" charset="0"/>
            </a:endParaRP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The amazing thing is that it is not based on YOUR promise.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600" spc="-150" dirty="0">
              <a:latin typeface="Calibri"/>
              <a:cs typeface="Tahoma" panose="020B0604030504040204" pitchFamily="34" charset="0"/>
            </a:endParaRP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It is based on your belief in God’s promise to you… and God always keeps His promises.</a:t>
            </a: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6015732" y="2049812"/>
            <a:ext cx="4946651" cy="1037532"/>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7970290" y="4456452"/>
            <a:ext cx="1040801" cy="585451"/>
          </a:xfrm>
          <a:prstGeom prst="rect">
            <a:avLst/>
          </a:prstGeom>
          <a:effectLst>
            <a:softEdge rad="0"/>
          </a:effectLst>
        </p:spPr>
      </p:pic>
    </p:spTree>
    <p:extLst>
      <p:ext uri="{BB962C8B-B14F-4D97-AF65-F5344CB8AC3E}">
        <p14:creationId xmlns:p14="http://schemas.microsoft.com/office/powerpoint/2010/main" val="349874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3382537" y="123714"/>
            <a:ext cx="5601629" cy="3539430"/>
          </a:xfrm>
          <a:prstGeom prst="rect">
            <a:avLst/>
          </a:prstGeom>
          <a:noFill/>
        </p:spPr>
        <p:txBody>
          <a:bodyPr wrap="square">
            <a:spAutoFit/>
          </a:bodyPr>
          <a:lstStyle/>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loves you</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You can know you have eternal life</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does not want you to struggle with this!</a:t>
            </a:r>
          </a:p>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pic>
        <p:nvPicPr>
          <p:cNvPr id="6" name="Picture 5">
            <a:extLst>
              <a:ext uri="{FF2B5EF4-FFF2-40B4-BE49-F238E27FC236}">
                <a16:creationId xmlns:a16="http://schemas.microsoft.com/office/drawing/2014/main" id="{95B98F8C-4F47-4D4B-BA9A-4F57FE3F2DE8}"/>
              </a:ext>
            </a:extLst>
          </p:cNvPr>
          <p:cNvPicPr>
            <a:picLocks noChangeAspect="1"/>
          </p:cNvPicPr>
          <p:nvPr/>
        </p:nvPicPr>
        <p:blipFill>
          <a:blip r:embed="rId2"/>
          <a:stretch>
            <a:fillRect/>
          </a:stretch>
        </p:blipFill>
        <p:spPr>
          <a:xfrm>
            <a:off x="0" y="0"/>
            <a:ext cx="3375084" cy="1901297"/>
          </a:xfrm>
          <a:prstGeom prst="rect">
            <a:avLst/>
          </a:prstGeom>
        </p:spPr>
      </p:pic>
      <p:pic>
        <p:nvPicPr>
          <p:cNvPr id="7" name="Picture 6">
            <a:extLst>
              <a:ext uri="{FF2B5EF4-FFF2-40B4-BE49-F238E27FC236}">
                <a16:creationId xmlns:a16="http://schemas.microsoft.com/office/drawing/2014/main" id="{C34616B5-01F5-48FA-A889-8F872E07990D}"/>
              </a:ext>
            </a:extLst>
          </p:cNvPr>
          <p:cNvPicPr>
            <a:picLocks noChangeAspect="1"/>
          </p:cNvPicPr>
          <p:nvPr/>
        </p:nvPicPr>
        <p:blipFill>
          <a:blip r:embed="rId3"/>
          <a:stretch>
            <a:fillRect/>
          </a:stretch>
        </p:blipFill>
        <p:spPr>
          <a:xfrm rot="5400000">
            <a:off x="4219436" y="-426519"/>
            <a:ext cx="705126" cy="9144001"/>
          </a:xfrm>
          <a:prstGeom prst="rect">
            <a:avLst/>
          </a:prstGeom>
        </p:spPr>
      </p:pic>
      <p:sp>
        <p:nvSpPr>
          <p:cNvPr id="15" name="TextBox 14">
            <a:extLst>
              <a:ext uri="{FF2B5EF4-FFF2-40B4-BE49-F238E27FC236}">
                <a16:creationId xmlns:a16="http://schemas.microsoft.com/office/drawing/2014/main" id="{D6CBCC51-EAC2-4564-A9D7-F64FE001AE06}"/>
              </a:ext>
            </a:extLst>
          </p:cNvPr>
          <p:cNvSpPr txBox="1"/>
          <p:nvPr/>
        </p:nvSpPr>
        <p:spPr>
          <a:xfrm>
            <a:off x="159832" y="3792918"/>
            <a:ext cx="8824334"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How do we become a child of God?</a:t>
            </a:r>
            <a:endParaRPr kumimoji="0" lang="en-US" alt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endParaRPr>
          </a:p>
        </p:txBody>
      </p:sp>
      <p:sp>
        <p:nvSpPr>
          <p:cNvPr id="8" name="TextBox 7">
            <a:extLst>
              <a:ext uri="{FF2B5EF4-FFF2-40B4-BE49-F238E27FC236}">
                <a16:creationId xmlns:a16="http://schemas.microsoft.com/office/drawing/2014/main" id="{E679E63E-E7DF-1F4A-C8B4-6F4F1059D31B}"/>
              </a:ext>
            </a:extLst>
          </p:cNvPr>
          <p:cNvSpPr txBox="1"/>
          <p:nvPr/>
        </p:nvSpPr>
        <p:spPr>
          <a:xfrm>
            <a:off x="0" y="1599168"/>
            <a:ext cx="337508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16623"/>
                </a:solidFill>
                <a:latin typeface="Calibri"/>
              </a:rPr>
              <a:t>You can KNOW you have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16623"/>
                </a:solidFill>
                <a:latin typeface="Calibri"/>
              </a:rPr>
              <a:t>eternal life</a:t>
            </a:r>
            <a:endParaRPr kumimoji="0" lang="en-US" sz="1800" b="0" i="0" u="none" strike="noStrike" kern="1200" cap="none" spc="0" normalizeH="0" baseline="0" noProof="0" dirty="0">
              <a:ln>
                <a:noFill/>
              </a:ln>
              <a:solidFill>
                <a:srgbClr val="F16623"/>
              </a:solidFill>
              <a:effectLst/>
              <a:uLnTx/>
              <a:uFillTx/>
              <a:latin typeface="Calibri"/>
              <a:ea typeface="+mn-ea"/>
              <a:cs typeface="+mn-cs"/>
            </a:endParaRPr>
          </a:p>
        </p:txBody>
      </p:sp>
    </p:spTree>
    <p:extLst>
      <p:ext uri="{BB962C8B-B14F-4D97-AF65-F5344CB8AC3E}">
        <p14:creationId xmlns:p14="http://schemas.microsoft.com/office/powerpoint/2010/main" val="240046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5:9–13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Since we believe human testimony, surely we can believe the greater testimony that comes from God. And God has testified about his Son. All who believe in the Son of God know in their hearts that this testimony is true.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5268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Corinthians 15:3-4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I passed on to you what was most important and what had also been passed on to me.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Christ died for our sins</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just as the Scriptures said.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He was buried</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and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he was raised from the dead on the third day,</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just as the Scriptures said.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51632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5:9–13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Those who don’t believe this are actually calling God a liar because they don’t believe what God has testified about his Son. And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this is what God has testified: He has given us eternal life, and this life is in his Son.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65706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5:9–13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Whoever has the Son has life; whoever does not have God’s Son does not have life.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9289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B98F8C-4F47-4D4B-BA9A-4F57FE3F2DE8}"/>
              </a:ext>
            </a:extLst>
          </p:cNvPr>
          <p:cNvPicPr>
            <a:picLocks noChangeAspect="1"/>
          </p:cNvPicPr>
          <p:nvPr/>
        </p:nvPicPr>
        <p:blipFill>
          <a:blip r:embed="rId2"/>
          <a:stretch>
            <a:fillRect/>
          </a:stretch>
        </p:blipFill>
        <p:spPr>
          <a:xfrm>
            <a:off x="0" y="0"/>
            <a:ext cx="3375084" cy="1901297"/>
          </a:xfrm>
          <a:prstGeom prst="rect">
            <a:avLst/>
          </a:prstGeom>
        </p:spPr>
      </p:pic>
      <p:pic>
        <p:nvPicPr>
          <p:cNvPr id="7" name="Picture 6">
            <a:extLst>
              <a:ext uri="{FF2B5EF4-FFF2-40B4-BE49-F238E27FC236}">
                <a16:creationId xmlns:a16="http://schemas.microsoft.com/office/drawing/2014/main" id="{C34616B5-01F5-48FA-A889-8F872E07990D}"/>
              </a:ext>
            </a:extLst>
          </p:cNvPr>
          <p:cNvPicPr>
            <a:picLocks noChangeAspect="1"/>
          </p:cNvPicPr>
          <p:nvPr/>
        </p:nvPicPr>
        <p:blipFill>
          <a:blip r:embed="rId3"/>
          <a:stretch>
            <a:fillRect/>
          </a:stretch>
        </p:blipFill>
        <p:spPr>
          <a:xfrm rot="5400000">
            <a:off x="4248836" y="-455916"/>
            <a:ext cx="646330" cy="9144001"/>
          </a:xfrm>
          <a:prstGeom prst="rect">
            <a:avLst/>
          </a:prstGeom>
        </p:spPr>
      </p:pic>
      <p:sp>
        <p:nvSpPr>
          <p:cNvPr id="15" name="TextBox 14">
            <a:extLst>
              <a:ext uri="{FF2B5EF4-FFF2-40B4-BE49-F238E27FC236}">
                <a16:creationId xmlns:a16="http://schemas.microsoft.com/office/drawing/2014/main" id="{D6CBCC51-EAC2-4564-A9D7-F64FE001AE06}"/>
              </a:ext>
            </a:extLst>
          </p:cNvPr>
          <p:cNvSpPr txBox="1"/>
          <p:nvPr/>
        </p:nvSpPr>
        <p:spPr>
          <a:xfrm>
            <a:off x="159832" y="3792918"/>
            <a:ext cx="8824334"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God loves you</a:t>
            </a:r>
            <a:endParaRPr kumimoji="0" lang="en-US" alt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endParaRPr>
          </a:p>
        </p:txBody>
      </p:sp>
      <p:sp>
        <p:nvSpPr>
          <p:cNvPr id="8" name="TextBox 7">
            <a:extLst>
              <a:ext uri="{FF2B5EF4-FFF2-40B4-BE49-F238E27FC236}">
                <a16:creationId xmlns:a16="http://schemas.microsoft.com/office/drawing/2014/main" id="{20F153A8-DF72-2A4C-FCE1-80497846B283}"/>
              </a:ext>
            </a:extLst>
          </p:cNvPr>
          <p:cNvSpPr txBox="1"/>
          <p:nvPr/>
        </p:nvSpPr>
        <p:spPr>
          <a:xfrm>
            <a:off x="0" y="1599168"/>
            <a:ext cx="337508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16623"/>
                </a:solidFill>
                <a:latin typeface="Calibri"/>
              </a:rPr>
              <a:t>You can KNOW you have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16623"/>
                </a:solidFill>
                <a:latin typeface="Calibri"/>
              </a:rPr>
              <a:t>eternal life</a:t>
            </a:r>
            <a:endParaRPr kumimoji="0" lang="en-US" sz="1800" b="0" i="0" u="none" strike="noStrike" kern="1200" cap="none" spc="0" normalizeH="0" baseline="0" noProof="0" dirty="0">
              <a:ln>
                <a:noFill/>
              </a:ln>
              <a:solidFill>
                <a:srgbClr val="F16623"/>
              </a:solidFill>
              <a:effectLst/>
              <a:uLnTx/>
              <a:uFillTx/>
              <a:latin typeface="Calibri"/>
              <a:ea typeface="+mn-ea"/>
              <a:cs typeface="+mn-cs"/>
            </a:endParaRPr>
          </a:p>
        </p:txBody>
      </p:sp>
    </p:spTree>
    <p:extLst>
      <p:ext uri="{BB962C8B-B14F-4D97-AF65-F5344CB8AC3E}">
        <p14:creationId xmlns:p14="http://schemas.microsoft.com/office/powerpoint/2010/main" val="32339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5:9–13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I have written this to you who believe in the name of the Son of God,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so that you may know you have eternal life.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666079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3:23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for all have sinned and fall short of the glory of God,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906755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6:23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For the wages of sin is death, but the gift of God is eternal life in Christ Jesus our Lord.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25674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5:8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But God demonstrates his own love for us in this: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While we were still sinners,</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Christ died for us.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941570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10:9–10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If you openly declare that Jesus is Lord and believe in your heart that God raised him from the dead, you will be saved.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For it is by believing in your heart that you are made right with God</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and it is by openly declaring your faith that you are saved.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4566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4:5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But people are counted as righteous,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not because of their work,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but because of their faith in God who forgives sinners.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4778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Ephesians 2:8–9 (NIV)</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For it is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by grace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you have been saved, through faith—and this is not from yourselves,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it is the gift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of God—</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not by works,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so that no one can boast.</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479065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Titus 3:5 (NKJV)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not by works of righteousness which we have done,</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but according to His mercy He saved us, through the washing of regeneration and renewing of the Holy Spirit,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140401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Romans 3:20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For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no one can ever be made right with God by doing what the law commands.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The law simply shows us how sinful we are.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64189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193288" y="159868"/>
            <a:ext cx="7592760" cy="482376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You can’t do anything to save yourself.  It’s all Jesus!</a:t>
            </a: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6015732" y="2049812"/>
            <a:ext cx="4946651" cy="1037532"/>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7970290" y="4456452"/>
            <a:ext cx="1040801" cy="585451"/>
          </a:xfrm>
          <a:prstGeom prst="rect">
            <a:avLst/>
          </a:prstGeom>
          <a:effectLst>
            <a:softEdge rad="0"/>
          </a:effectLst>
        </p:spPr>
      </p:pic>
    </p:spTree>
    <p:extLst>
      <p:ext uri="{BB962C8B-B14F-4D97-AF65-F5344CB8AC3E}">
        <p14:creationId xmlns:p14="http://schemas.microsoft.com/office/powerpoint/2010/main" val="247824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4:7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for love comes from God</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Whoever does not love does not know God, because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God is love.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4207066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2 Corinthians 5:21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God made him who had no sin to be sin for us, so that in him we might become the righteousness of God.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2840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Galatians 3:2–3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Let me ask you this one question: Did you receive the Holy Spirit by obeying the law of Moses?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4175648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Galatians 3:2–3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Of course not! You received the Spirit because you believed the message you heard about Christ. How foolish can you be? After starting your new lives in the Spirit, why are you now trying to become perfect by your own human effort?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559229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193288" y="159868"/>
            <a:ext cx="7592760" cy="482376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If you couldn’t do anything to get yourself saved, what makes you think you could do anything to keep yourself saved?</a:t>
            </a: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6015732" y="2049812"/>
            <a:ext cx="4946651" cy="1037532"/>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7970290" y="4456452"/>
            <a:ext cx="1040801" cy="585451"/>
          </a:xfrm>
          <a:prstGeom prst="rect">
            <a:avLst/>
          </a:prstGeom>
          <a:effectLst>
            <a:softEdge rad="0"/>
          </a:effectLst>
        </p:spPr>
      </p:pic>
    </p:spTree>
    <p:extLst>
      <p:ext uri="{BB962C8B-B14F-4D97-AF65-F5344CB8AC3E}">
        <p14:creationId xmlns:p14="http://schemas.microsoft.com/office/powerpoint/2010/main" val="1314295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Peter 1:5 (NKJV)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who are kept by the power of God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through faith for salvation ready to be revealed in the last time.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458127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2 Timothy 1:12 (NKJV)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for I know whom I have believed and am persuaded that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He is able to keep what I have committed to Him until that Day.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539194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Philippians 1:6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being confident of this, that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he who began a good work in you will carry it on to completion until the day of Christ Jesus.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4461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Hebrews 5:9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and, once made perfect,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he became the source of eternal salvation for all who obey him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51503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John 3:36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Whoever believes in the Son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has</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eternal life, but whoever rejects the Son will not see life, for God’s wrath remains on them.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733933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John 10:27–30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My sheep listen to my voice; I know them, and they follow me. I give them eternal life, and they will never perish. No one can snatch them away from me, for my Father has given them to me, and he is more powerful than anyone else. No one can snatch them from the Father’s hand.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211077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4:9-10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This is how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God showed his love among us:</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 He sent his one and only Son into the world that we might live through him.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This is love: not that we loved God, but that he loved us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and sent his Son as an atoning sacrifice for our sins.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881149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5:9–13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…And this is what God has testified: He has given us eternal life, and this life is in his Son. </a:t>
            </a:r>
            <a:endParaRPr kumimoji="0" lang="en-US" altLang="en-US" sz="1800" b="0" i="0" u="sng" strike="noStrike" kern="1200" cap="none" spc="-150" normalizeH="0" baseline="0" noProof="0" dirty="0">
              <a:ln>
                <a:noFill/>
              </a:ln>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4043398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5:9–13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Whoever has the Son has life; whoever does not have God’s Son does not have life.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887626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5:9–13 (NLT)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I have written this to you who believe in the name of the Son of God,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so that you may know you have eternal life.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81845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ree&#10;&#10;Description automatically generated">
            <a:extLst>
              <a:ext uri="{FF2B5EF4-FFF2-40B4-BE49-F238E27FC236}">
                <a16:creationId xmlns:a16="http://schemas.microsoft.com/office/drawing/2014/main" id="{8FBDA0DD-A932-4A2C-8630-D141F0CED1D3}"/>
              </a:ext>
            </a:extLst>
          </p:cNvPr>
          <p:cNvPicPr>
            <a:picLocks noChangeAspect="1"/>
          </p:cNvPicPr>
          <p:nvPr/>
        </p:nvPicPr>
        <p:blipFill>
          <a:blip r:embed="rId2"/>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D2ED4401-7F2C-4374-B0AE-0510B8549608}"/>
              </a:ext>
            </a:extLst>
          </p:cNvPr>
          <p:cNvSpPr/>
          <p:nvPr/>
        </p:nvSpPr>
        <p:spPr>
          <a:xfrm>
            <a:off x="0" y="-4"/>
            <a:ext cx="9144000" cy="5143504"/>
          </a:xfrm>
          <a:prstGeom prst="rect">
            <a:avLst/>
          </a:prstGeom>
          <a:noFill/>
          <a:ln w="1016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618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4:18 (NKJV)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There is no fear in love;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but perfect love casts out fear, because fear involves torment. </a:t>
            </a: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But he who fears has not been made perfect in love.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8893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193288" y="159868"/>
            <a:ext cx="7592760" cy="482376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God does not want you to live your life with fears and insecurities about whether you are His child.  </a:t>
            </a: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3600" spc="-150" dirty="0">
              <a:latin typeface="Calibri"/>
              <a:cs typeface="Tahoma" panose="020B0604030504040204" pitchFamily="34" charset="0"/>
            </a:endParaRPr>
          </a:p>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i="0" u="none" strike="noStrike" kern="1200" cap="none" spc="-150" normalizeH="0" baseline="0" noProof="0" dirty="0">
                <a:ln>
                  <a:noFill/>
                </a:ln>
                <a:effectLst/>
                <a:uLnTx/>
                <a:uFillTx/>
                <a:latin typeface="Calibri"/>
                <a:ea typeface="+mn-ea"/>
                <a:cs typeface="Tahoma" panose="020B0604030504040204" pitchFamily="34" charset="0"/>
              </a:rPr>
              <a:t>You will never have the depth of relationship with God that He wants you to have until you are confident in His love.</a:t>
            </a:r>
          </a:p>
        </p:txBody>
      </p:sp>
      <p:pic>
        <p:nvPicPr>
          <p:cNvPr id="4" name="Picture 3">
            <a:extLst>
              <a:ext uri="{FF2B5EF4-FFF2-40B4-BE49-F238E27FC236}">
                <a16:creationId xmlns:a16="http://schemas.microsoft.com/office/drawing/2014/main" id="{FAF34431-F73E-4FC3-BBD1-0DC65A1D9D55}"/>
              </a:ext>
            </a:extLst>
          </p:cNvPr>
          <p:cNvPicPr>
            <a:picLocks noChangeAspect="1"/>
          </p:cNvPicPr>
          <p:nvPr/>
        </p:nvPicPr>
        <p:blipFill>
          <a:blip r:embed="rId3"/>
          <a:stretch>
            <a:fillRect/>
          </a:stretch>
        </p:blipFill>
        <p:spPr>
          <a:xfrm rot="5400000">
            <a:off x="6015732" y="2049812"/>
            <a:ext cx="4946651" cy="1037532"/>
          </a:xfrm>
          <a:prstGeom prst="rect">
            <a:avLst/>
          </a:prstGeom>
        </p:spPr>
      </p:pic>
      <p:pic>
        <p:nvPicPr>
          <p:cNvPr id="6" name="Picture 5" descr="A picture containing text, tree&#10;&#10;Description automatically generated">
            <a:extLst>
              <a:ext uri="{FF2B5EF4-FFF2-40B4-BE49-F238E27FC236}">
                <a16:creationId xmlns:a16="http://schemas.microsoft.com/office/drawing/2014/main" id="{3D774337-F6E9-4C7F-82B5-4A5D5943FFEF}"/>
              </a:ext>
            </a:extLst>
          </p:cNvPr>
          <p:cNvPicPr>
            <a:picLocks noChangeAspect="1"/>
          </p:cNvPicPr>
          <p:nvPr/>
        </p:nvPicPr>
        <p:blipFill>
          <a:blip r:embed="rId4"/>
          <a:stretch>
            <a:fillRect/>
          </a:stretch>
        </p:blipFill>
        <p:spPr>
          <a:xfrm>
            <a:off x="7970290" y="4456452"/>
            <a:ext cx="1040801" cy="585451"/>
          </a:xfrm>
          <a:prstGeom prst="rect">
            <a:avLst/>
          </a:prstGeom>
          <a:effectLst>
            <a:softEdge rad="0"/>
          </a:effectLst>
        </p:spPr>
      </p:pic>
    </p:spTree>
    <p:extLst>
      <p:ext uri="{BB962C8B-B14F-4D97-AF65-F5344CB8AC3E}">
        <p14:creationId xmlns:p14="http://schemas.microsoft.com/office/powerpoint/2010/main" val="24985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81EDB2-1161-47B2-A840-2E8D44969A41}"/>
              </a:ext>
            </a:extLst>
          </p:cNvPr>
          <p:cNvSpPr txBox="1"/>
          <p:nvPr/>
        </p:nvSpPr>
        <p:spPr>
          <a:xfrm>
            <a:off x="3382537" y="123714"/>
            <a:ext cx="5601629" cy="523220"/>
          </a:xfrm>
          <a:prstGeom prst="rect">
            <a:avLst/>
          </a:prstGeom>
          <a:noFill/>
        </p:spPr>
        <p:txBody>
          <a:bodyPr wrap="square">
            <a:spAutoFit/>
          </a:bodyPr>
          <a:lstStyle/>
          <a:p>
            <a:pPr marL="27432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God loves you</a:t>
            </a:r>
          </a:p>
        </p:txBody>
      </p:sp>
      <p:pic>
        <p:nvPicPr>
          <p:cNvPr id="6" name="Picture 5">
            <a:extLst>
              <a:ext uri="{FF2B5EF4-FFF2-40B4-BE49-F238E27FC236}">
                <a16:creationId xmlns:a16="http://schemas.microsoft.com/office/drawing/2014/main" id="{95B98F8C-4F47-4D4B-BA9A-4F57FE3F2DE8}"/>
              </a:ext>
            </a:extLst>
          </p:cNvPr>
          <p:cNvPicPr>
            <a:picLocks noChangeAspect="1"/>
          </p:cNvPicPr>
          <p:nvPr/>
        </p:nvPicPr>
        <p:blipFill>
          <a:blip r:embed="rId2"/>
          <a:stretch>
            <a:fillRect/>
          </a:stretch>
        </p:blipFill>
        <p:spPr>
          <a:xfrm>
            <a:off x="0" y="0"/>
            <a:ext cx="3375084" cy="1901297"/>
          </a:xfrm>
          <a:prstGeom prst="rect">
            <a:avLst/>
          </a:prstGeom>
        </p:spPr>
      </p:pic>
      <p:pic>
        <p:nvPicPr>
          <p:cNvPr id="7" name="Picture 6">
            <a:extLst>
              <a:ext uri="{FF2B5EF4-FFF2-40B4-BE49-F238E27FC236}">
                <a16:creationId xmlns:a16="http://schemas.microsoft.com/office/drawing/2014/main" id="{C34616B5-01F5-48FA-A889-8F872E07990D}"/>
              </a:ext>
            </a:extLst>
          </p:cNvPr>
          <p:cNvPicPr>
            <a:picLocks noChangeAspect="1"/>
          </p:cNvPicPr>
          <p:nvPr/>
        </p:nvPicPr>
        <p:blipFill>
          <a:blip r:embed="rId3"/>
          <a:stretch>
            <a:fillRect/>
          </a:stretch>
        </p:blipFill>
        <p:spPr>
          <a:xfrm rot="5400000">
            <a:off x="4223733" y="-430815"/>
            <a:ext cx="696534" cy="9144001"/>
          </a:xfrm>
          <a:prstGeom prst="rect">
            <a:avLst/>
          </a:prstGeom>
        </p:spPr>
      </p:pic>
      <p:sp>
        <p:nvSpPr>
          <p:cNvPr id="15" name="TextBox 14">
            <a:extLst>
              <a:ext uri="{FF2B5EF4-FFF2-40B4-BE49-F238E27FC236}">
                <a16:creationId xmlns:a16="http://schemas.microsoft.com/office/drawing/2014/main" id="{D6CBCC51-EAC2-4564-A9D7-F64FE001AE06}"/>
              </a:ext>
            </a:extLst>
          </p:cNvPr>
          <p:cNvSpPr txBox="1"/>
          <p:nvPr/>
        </p:nvSpPr>
        <p:spPr>
          <a:xfrm>
            <a:off x="159832" y="3792918"/>
            <a:ext cx="8824334" cy="646331"/>
          </a:xfrm>
          <a:prstGeom prst="rect">
            <a:avLst/>
          </a:prstGeom>
          <a:noFill/>
        </p:spPr>
        <p:txBody>
          <a:bodyPr wrap="square">
            <a:spAutoFit/>
          </a:bodyPr>
          <a:lstStyle/>
          <a:p>
            <a:pPr marL="0" marR="0" lvl="0" indent="0" algn="l" defTabSz="4572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rPr>
              <a:t>You can know you have eternal life</a:t>
            </a:r>
            <a:endParaRPr kumimoji="0" lang="en-US" alt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badi" panose="020B0604020104020204" pitchFamily="34" charset="0"/>
              <a:ea typeface="+mn-ea"/>
              <a:cs typeface="+mn-cs"/>
            </a:endParaRPr>
          </a:p>
        </p:txBody>
      </p:sp>
      <p:sp>
        <p:nvSpPr>
          <p:cNvPr id="8" name="TextBox 7">
            <a:extLst>
              <a:ext uri="{FF2B5EF4-FFF2-40B4-BE49-F238E27FC236}">
                <a16:creationId xmlns:a16="http://schemas.microsoft.com/office/drawing/2014/main" id="{E679E63E-E7DF-1F4A-C8B4-6F4F1059D31B}"/>
              </a:ext>
            </a:extLst>
          </p:cNvPr>
          <p:cNvSpPr txBox="1"/>
          <p:nvPr/>
        </p:nvSpPr>
        <p:spPr>
          <a:xfrm>
            <a:off x="0" y="1599168"/>
            <a:ext cx="337508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16623"/>
                </a:solidFill>
                <a:latin typeface="Calibri"/>
              </a:rPr>
              <a:t>You can KNOW you have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16623"/>
                </a:solidFill>
                <a:latin typeface="Calibri"/>
              </a:rPr>
              <a:t>eternal life</a:t>
            </a:r>
            <a:endParaRPr kumimoji="0" lang="en-US" sz="1800" b="0" i="0" u="none" strike="noStrike" kern="1200" cap="none" spc="0" normalizeH="0" baseline="0" noProof="0" dirty="0">
              <a:ln>
                <a:noFill/>
              </a:ln>
              <a:solidFill>
                <a:srgbClr val="F16623"/>
              </a:solidFill>
              <a:effectLst/>
              <a:uLnTx/>
              <a:uFillTx/>
              <a:latin typeface="Calibri"/>
              <a:ea typeface="+mn-ea"/>
              <a:cs typeface="+mn-cs"/>
            </a:endParaRPr>
          </a:p>
        </p:txBody>
      </p:sp>
    </p:spTree>
    <p:extLst>
      <p:ext uri="{BB962C8B-B14F-4D97-AF65-F5344CB8AC3E}">
        <p14:creationId xmlns:p14="http://schemas.microsoft.com/office/powerpoint/2010/main" val="91677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John 8:32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Then you will know the truth, and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the truth will set you free.”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370048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26F3344-CC4E-4BCD-9819-1BA84E6E9796}"/>
              </a:ext>
            </a:extLst>
          </p:cNvPr>
          <p:cNvPicPr>
            <a:picLocks noChangeAspect="1"/>
          </p:cNvPicPr>
          <p:nvPr/>
        </p:nvPicPr>
        <p:blipFill>
          <a:blip r:embed="rId2"/>
          <a:stretch>
            <a:fillRect/>
          </a:stretch>
        </p:blipFill>
        <p:spPr>
          <a:xfrm>
            <a:off x="0" y="326418"/>
            <a:ext cx="9144000" cy="4952253"/>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775791" y="4380717"/>
            <a:ext cx="7368209" cy="564001"/>
          </a:xfrm>
          <a:prstGeom prst="rect">
            <a:avLst/>
          </a:prstGeom>
          <a:solidFill>
            <a:srgbClr val="08080F"/>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914400" eaLnBrk="1" fontAlgn="auto" hangingPunct="1">
              <a:spcAft>
                <a:spcPts val="0"/>
              </a:spcAft>
              <a:buClr>
                <a:srgbClr val="FFCA08">
                  <a:lumMod val="75000"/>
                </a:srgbClr>
              </a:buClr>
              <a:buFont typeface="Wingdings" panose="05000000000000000000" pitchFamily="2" charset="2"/>
              <a:buNone/>
              <a:defRPr/>
            </a:pPr>
            <a:r>
              <a:rPr lang="en-US" sz="2800" i="1" spc="600" dirty="0">
                <a:solidFill>
                  <a:prstClr val="white"/>
                </a:solidFill>
                <a:effectLst>
                  <a:outerShdw blurRad="38100" dist="38100" dir="2700000" algn="tl">
                    <a:srgbClr val="000000">
                      <a:alpha val="43137"/>
                    </a:srgbClr>
                  </a:outerShdw>
                </a:effectLst>
                <a:latin typeface="Rockwell" panose="02060603020205020403"/>
              </a:rPr>
              <a:t>1 John 5:13 (NIV) </a:t>
            </a:r>
          </a:p>
        </p:txBody>
      </p:sp>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357808" y="198782"/>
            <a:ext cx="8388627" cy="3743004"/>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3600" b="0" i="0" u="none" strike="noStrike" kern="1200" cap="none" spc="-150" normalizeH="0" baseline="0" noProof="0" dirty="0">
                <a:ln>
                  <a:noFill/>
                </a:ln>
                <a:effectLst/>
                <a:uLnTx/>
                <a:uFillTx/>
                <a:latin typeface="Calibri"/>
                <a:ea typeface="+mn-ea"/>
                <a:cs typeface="Tahoma" panose="020B0604030504040204" pitchFamily="34" charset="0"/>
              </a:rPr>
              <a:t>I write these things to you who believe in the name of the Son of God </a:t>
            </a:r>
            <a:r>
              <a:rPr kumimoji="0" lang="en-US" altLang="en-US" sz="3600" b="0" i="0" u="none" strike="noStrike" kern="1200" cap="none" spc="-150" normalizeH="0" baseline="0" noProof="0" dirty="0">
                <a:ln>
                  <a:noFill/>
                </a:ln>
                <a:solidFill>
                  <a:srgbClr val="C00000"/>
                </a:solidFill>
                <a:effectLst/>
                <a:uLnTx/>
                <a:uFillTx/>
                <a:latin typeface="Calibri"/>
                <a:ea typeface="+mn-ea"/>
                <a:cs typeface="Tahoma" panose="020B0604030504040204" pitchFamily="34" charset="0"/>
              </a:rPr>
              <a:t>so that you may know that you have eternal life. </a:t>
            </a:r>
            <a:endParaRPr kumimoji="0" lang="en-US" altLang="en-US" sz="1800" b="0" i="0" u="sng" strike="noStrike" kern="1200" cap="none" spc="-150" normalizeH="0" baseline="0" noProof="0" dirty="0">
              <a:ln>
                <a:noFill/>
              </a:ln>
              <a:solidFill>
                <a:srgbClr val="C00000"/>
              </a:solidFill>
              <a:effectLst/>
              <a:uLnTx/>
              <a:uFillTx/>
              <a:latin typeface="Calibri"/>
              <a:ea typeface="+mn-ea"/>
              <a:cs typeface="Tahoma" panose="020B0604030504040204" pitchFamily="34" charset="0"/>
            </a:endParaRPr>
          </a:p>
        </p:txBody>
      </p:sp>
    </p:spTree>
    <p:extLst>
      <p:ext uri="{BB962C8B-B14F-4D97-AF65-F5344CB8AC3E}">
        <p14:creationId xmlns:p14="http://schemas.microsoft.com/office/powerpoint/2010/main" val="1737408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www.w3.org/XML/1998/namespace"/>
    <ds:schemaRef ds:uri="http://purl.org/dc/dcmitype/"/>
    <ds:schemaRef ds:uri="http://purl.org/dc/elements/1.1/"/>
    <ds:schemaRef ds:uri="http://schemas.openxmlformats.org/package/2006/metadata/core-properties"/>
    <ds:schemaRef ds:uri="http://schemas.microsoft.com/sharepoint/v3/fields"/>
    <ds:schemaRef ds:uri="http://schemas.microsoft.com/office/infopath/2007/PartnerControls"/>
    <ds:schemaRef ds:uri="http://schemas.microsoft.com/office/2006/documentManagement/types"/>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29512</TotalTime>
  <Words>1380</Words>
  <Application>Microsoft Office PowerPoint</Application>
  <PresentationFormat>On-screen Show (16:9)</PresentationFormat>
  <Paragraphs>104</Paragraphs>
  <Slides>43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Abadi</vt:lpstr>
      <vt:lpstr>Arial</vt:lpstr>
      <vt:lpstr>Calibri</vt:lpstr>
      <vt:lpstr>Eras Medium ITC</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Doug Wallin</cp:lastModifiedBy>
  <cp:revision>145</cp:revision>
  <dcterms:created xsi:type="dcterms:W3CDTF">2010-04-12T23:12:02Z</dcterms:created>
  <dcterms:modified xsi:type="dcterms:W3CDTF">2022-05-08T13:34:49Z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