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2"/>
  </p:notesMasterIdLst>
  <p:sldIdLst>
    <p:sldId id="2428" r:id="rId3"/>
    <p:sldId id="2433" r:id="rId4"/>
    <p:sldId id="2421" r:id="rId5"/>
    <p:sldId id="2360" r:id="rId6"/>
    <p:sldId id="2434" r:id="rId7"/>
    <p:sldId id="2435" r:id="rId8"/>
    <p:sldId id="2426" r:id="rId9"/>
    <p:sldId id="2437" r:id="rId10"/>
    <p:sldId id="2438" r:id="rId11"/>
    <p:sldId id="2439" r:id="rId12"/>
    <p:sldId id="2440" r:id="rId13"/>
    <p:sldId id="2441" r:id="rId14"/>
    <p:sldId id="2442" r:id="rId15"/>
    <p:sldId id="2443" r:id="rId16"/>
    <p:sldId id="2444" r:id="rId17"/>
    <p:sldId id="2445" r:id="rId18"/>
    <p:sldId id="2446" r:id="rId19"/>
    <p:sldId id="2432" r:id="rId20"/>
    <p:sldId id="2436" r:id="rId21"/>
    <p:sldId id="2447" r:id="rId22"/>
    <p:sldId id="2448" r:id="rId23"/>
    <p:sldId id="2449" r:id="rId24"/>
    <p:sldId id="2450" r:id="rId25"/>
    <p:sldId id="2451" r:id="rId26"/>
    <p:sldId id="2452" r:id="rId27"/>
    <p:sldId id="2453" r:id="rId28"/>
    <p:sldId id="2454" r:id="rId29"/>
    <p:sldId id="2455" r:id="rId30"/>
    <p:sldId id="2431" r:id="rId31"/>
    <p:sldId id="2456" r:id="rId32"/>
    <p:sldId id="2457" r:id="rId33"/>
    <p:sldId id="2458" r:id="rId34"/>
    <p:sldId id="2459" r:id="rId35"/>
    <p:sldId id="2460" r:id="rId36"/>
    <p:sldId id="2461" r:id="rId37"/>
    <p:sldId id="2463" r:id="rId38"/>
    <p:sldId id="2462" r:id="rId39"/>
    <p:sldId id="2464" r:id="rId40"/>
    <p:sldId id="2465" r:id="rId41"/>
    <p:sldId id="2466" r:id="rId42"/>
    <p:sldId id="2467" r:id="rId43"/>
    <p:sldId id="2468" r:id="rId44"/>
    <p:sldId id="2469" r:id="rId45"/>
    <p:sldId id="2470" r:id="rId46"/>
    <p:sldId id="2471" r:id="rId47"/>
    <p:sldId id="2472" r:id="rId48"/>
    <p:sldId id="2473" r:id="rId49"/>
    <p:sldId id="2474" r:id="rId50"/>
    <p:sldId id="2430"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4" autoAdjust="0"/>
    <p:restoredTop sz="94660"/>
  </p:normalViewPr>
  <p:slideViewPr>
    <p:cSldViewPr snapToGrid="0">
      <p:cViewPr varScale="1">
        <p:scale>
          <a:sx n="108" d="100"/>
          <a:sy n="108" d="100"/>
        </p:scale>
        <p:origin x="28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6/4/2022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373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363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6424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8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17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66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827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1006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7565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6331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2338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327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C0675-78D0-C788-E9B4-10526DF1B3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27C6D8-23C8-A676-4BBB-03AC2A6B2E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5BC533-CD78-B2E4-062A-63632108CE96}"/>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5" name="Footer Placeholder 4">
            <a:extLst>
              <a:ext uri="{FF2B5EF4-FFF2-40B4-BE49-F238E27FC236}">
                <a16:creationId xmlns:a16="http://schemas.microsoft.com/office/drawing/2014/main" id="{4C826B41-2084-A579-E07D-B52AA09AE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DCD9B-8413-FF9C-F0EF-514487A8E227}"/>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334440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4D59-CFAE-AB67-AF5F-5DBC3BF1FA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550266-40B7-CEB3-CF04-D33414DC6C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4B724-F0E1-1A2B-AAB2-651F0072A8FC}"/>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5" name="Footer Placeholder 4">
            <a:extLst>
              <a:ext uri="{FF2B5EF4-FFF2-40B4-BE49-F238E27FC236}">
                <a16:creationId xmlns:a16="http://schemas.microsoft.com/office/drawing/2014/main" id="{234A8E5E-AFEE-A8F0-7BDE-031F3F3C7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23DE9-20F5-40FE-F4CE-2380CFC71DCD}"/>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3443239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E51E2E-55E1-4231-9AE2-51A780220C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CD6082-01B8-54D6-EB05-D910F6CE39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B63F9-EB2E-8963-85EA-9036626E065B}"/>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5" name="Footer Placeholder 4">
            <a:extLst>
              <a:ext uri="{FF2B5EF4-FFF2-40B4-BE49-F238E27FC236}">
                <a16:creationId xmlns:a16="http://schemas.microsoft.com/office/drawing/2014/main" id="{315E2F24-337C-A209-CC0F-43C5A247C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611191-64F0-5181-0CB0-480AB13C9B27}"/>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259522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6/4/2022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6/4/2022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5567-315C-F2D4-98D8-37A7BE770D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15DE79-ABEF-4685-E05E-46609B8D0F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02D5D-F479-DAFD-0C28-8F2868FF5700}"/>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5" name="Footer Placeholder 4">
            <a:extLst>
              <a:ext uri="{FF2B5EF4-FFF2-40B4-BE49-F238E27FC236}">
                <a16:creationId xmlns:a16="http://schemas.microsoft.com/office/drawing/2014/main" id="{0ED06FB9-4DB1-D036-626F-3C260FDA5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7CE2AB-95E6-0CDA-DED2-146D8A389345}"/>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2764322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A690C-C2B6-7A6B-611A-B812E660BC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6C2F97-DDFC-EAE7-3BFB-27AAEBB91D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739711-20AA-B112-8A51-64F6F835832F}"/>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5" name="Footer Placeholder 4">
            <a:extLst>
              <a:ext uri="{FF2B5EF4-FFF2-40B4-BE49-F238E27FC236}">
                <a16:creationId xmlns:a16="http://schemas.microsoft.com/office/drawing/2014/main" id="{D409A153-1529-CC64-2571-0CD6F4027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8FF16-38F8-00D4-E028-7E0944A68259}"/>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33190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A51A7-5D56-6FDF-8494-1FB00AA734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C169EC-D1B0-DE34-A899-0310A9198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D3DAA6-199F-0314-B410-BAF4FC94FD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A8961A-5571-CB43-2C8A-B459CF8F442E}"/>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6" name="Footer Placeholder 5">
            <a:extLst>
              <a:ext uri="{FF2B5EF4-FFF2-40B4-BE49-F238E27FC236}">
                <a16:creationId xmlns:a16="http://schemas.microsoft.com/office/drawing/2014/main" id="{0746C23E-2B4B-A961-BA0F-FC71C47855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10D9A-459D-40ED-7725-F4CB2CFC45C7}"/>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229213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AD47-15BF-37BD-4C58-733C66136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6C1CAE-E36A-47BB-5C9F-CB4DAC1861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A923C9-E050-1F92-0284-5F38386B72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E314C1-0314-87FA-BE0A-69B9056CB8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A2A969-CE30-43CE-05F5-0504509C32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A8C46A-56BF-A1AC-2B59-BF3DA33AB74E}"/>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8" name="Footer Placeholder 7">
            <a:extLst>
              <a:ext uri="{FF2B5EF4-FFF2-40B4-BE49-F238E27FC236}">
                <a16:creationId xmlns:a16="http://schemas.microsoft.com/office/drawing/2014/main" id="{23647B0F-61CC-A3DC-202F-B0B6F13BD2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9C2308-0180-3D36-E909-10F9B2A781E2}"/>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156760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9560A-C4AB-1DCA-5D6C-917539348F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12F21F-39E3-9A67-012C-6565158201EF}"/>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4" name="Footer Placeholder 3">
            <a:extLst>
              <a:ext uri="{FF2B5EF4-FFF2-40B4-BE49-F238E27FC236}">
                <a16:creationId xmlns:a16="http://schemas.microsoft.com/office/drawing/2014/main" id="{00F89758-1317-8B35-0520-20404740D0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C53928-793F-F685-36E3-BB9B9E710E68}"/>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363604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F44343-BA64-25C5-6029-A9ED705283D6}"/>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3" name="Footer Placeholder 2">
            <a:extLst>
              <a:ext uri="{FF2B5EF4-FFF2-40B4-BE49-F238E27FC236}">
                <a16:creationId xmlns:a16="http://schemas.microsoft.com/office/drawing/2014/main" id="{FCD23040-FF3C-739C-9030-7757B2222A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47D1E2-879E-369F-CDFC-EF9AD8216DF2}"/>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253127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3213E-0299-4C7D-C683-5A97054B19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0971B-2124-09C7-6268-88E13FDBA4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130002-CEB9-EC32-7FD4-F660619D9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F88E08-D29B-534F-91D7-751FCDCB88FA}"/>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6" name="Footer Placeholder 5">
            <a:extLst>
              <a:ext uri="{FF2B5EF4-FFF2-40B4-BE49-F238E27FC236}">
                <a16:creationId xmlns:a16="http://schemas.microsoft.com/office/drawing/2014/main" id="{1B887230-7D00-4760-874E-12C7726EE7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F72F9-8CFA-8E83-DFED-F13C39319886}"/>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1193743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A01F-EB74-0DDB-0CB7-531B032CC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8539CD-5F74-5FB1-E006-F7C5B58E02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F85FC6-A484-6151-F4D2-EE397A37E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B1A8BD-5DE7-AA75-91FA-8D3465692A92}"/>
              </a:ext>
            </a:extLst>
          </p:cNvPr>
          <p:cNvSpPr>
            <a:spLocks noGrp="1"/>
          </p:cNvSpPr>
          <p:nvPr>
            <p:ph type="dt" sz="half" idx="10"/>
          </p:nvPr>
        </p:nvSpPr>
        <p:spPr/>
        <p:txBody>
          <a:bodyPr/>
          <a:lstStyle/>
          <a:p>
            <a:fld id="{4E2F948F-D1A1-42F1-AC4D-8B856E91E1FA}" type="datetimeFigureOut">
              <a:rPr lang="en-US" smtClean="0"/>
              <a:t>6/4/2022</a:t>
            </a:fld>
            <a:endParaRPr lang="en-US"/>
          </a:p>
        </p:txBody>
      </p:sp>
      <p:sp>
        <p:nvSpPr>
          <p:cNvPr id="6" name="Footer Placeholder 5">
            <a:extLst>
              <a:ext uri="{FF2B5EF4-FFF2-40B4-BE49-F238E27FC236}">
                <a16:creationId xmlns:a16="http://schemas.microsoft.com/office/drawing/2014/main" id="{F3865D38-ACB8-0669-9BC6-BB3D0E7B51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78A839-7E05-45F6-355C-D4F4E58E2C1B}"/>
              </a:ext>
            </a:extLst>
          </p:cNvPr>
          <p:cNvSpPr>
            <a:spLocks noGrp="1"/>
          </p:cNvSpPr>
          <p:nvPr>
            <p:ph type="sldNum" sz="quarter" idx="12"/>
          </p:nvPr>
        </p:nvSpPr>
        <p:spPr/>
        <p:txBody>
          <a:bodyPr/>
          <a:lstStyle/>
          <a:p>
            <a:fld id="{846A86AC-627E-41AE-BA2D-7953CCED539A}" type="slidenum">
              <a:rPr lang="en-US" smtClean="0"/>
              <a:t>‹#›</a:t>
            </a:fld>
            <a:endParaRPr lang="en-US"/>
          </a:p>
        </p:txBody>
      </p:sp>
    </p:spTree>
    <p:extLst>
      <p:ext uri="{BB962C8B-B14F-4D97-AF65-F5344CB8AC3E}">
        <p14:creationId xmlns:p14="http://schemas.microsoft.com/office/powerpoint/2010/main" val="35990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61DBB8-7F21-9CD3-AA28-526974E4FA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976CC0-18BE-EC4D-15FC-7606DB2406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E9F5D7-47DF-1971-16EE-CEA0D7FEB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F948F-D1A1-42F1-AC4D-8B856E91E1FA}" type="datetimeFigureOut">
              <a:rPr lang="en-US" smtClean="0"/>
              <a:t>6/4/2022</a:t>
            </a:fld>
            <a:endParaRPr lang="en-US"/>
          </a:p>
        </p:txBody>
      </p:sp>
      <p:sp>
        <p:nvSpPr>
          <p:cNvPr id="5" name="Footer Placeholder 4">
            <a:extLst>
              <a:ext uri="{FF2B5EF4-FFF2-40B4-BE49-F238E27FC236}">
                <a16:creationId xmlns:a16="http://schemas.microsoft.com/office/drawing/2014/main" id="{88E89460-E8A2-ED7D-AE0D-31487B7A20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108404-EA9A-2BD1-CFAF-2998EEF5B1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A86AC-627E-41AE-BA2D-7953CCED539A}" type="slidenum">
              <a:rPr lang="en-US" smtClean="0"/>
              <a:t>‹#›</a:t>
            </a:fld>
            <a:endParaRPr lang="en-US"/>
          </a:p>
        </p:txBody>
      </p:sp>
    </p:spTree>
    <p:extLst>
      <p:ext uri="{BB962C8B-B14F-4D97-AF65-F5344CB8AC3E}">
        <p14:creationId xmlns:p14="http://schemas.microsoft.com/office/powerpoint/2010/main" val="1828810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6/4/2022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everyone who is called by my name, </a:t>
            </a:r>
            <a:r>
              <a:rPr lang="en-US" altLang="en-US" sz="4800" spc="-200" dirty="0">
                <a:solidFill>
                  <a:srgbClr val="C00000"/>
                </a:solidFill>
                <a:latin typeface="Calibri"/>
                <a:cs typeface="Tahoma" panose="020B0604030504040204" pitchFamily="34" charset="0"/>
              </a:rPr>
              <a:t>whom I created for my glory, </a:t>
            </a:r>
            <a:r>
              <a:rPr lang="en-US" altLang="en-US" sz="4800" spc="-200" dirty="0">
                <a:solidFill>
                  <a:prstClr val="black">
                    <a:lumMod val="95000"/>
                    <a:lumOff val="5000"/>
                  </a:prstClr>
                </a:solidFill>
                <a:latin typeface="Calibri"/>
                <a:cs typeface="Tahoma" panose="020B0604030504040204" pitchFamily="34" charset="0"/>
              </a:rPr>
              <a:t>whom I formed and made.”</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Isaiah 43:7 (NIV)</a:t>
            </a:r>
          </a:p>
        </p:txBody>
      </p:sp>
    </p:spTree>
    <p:extLst>
      <p:ext uri="{BB962C8B-B14F-4D97-AF65-F5344CB8AC3E}">
        <p14:creationId xmlns:p14="http://schemas.microsoft.com/office/powerpoint/2010/main" val="552276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If we are made to reflect God, then our actions don’t just affect us… they reflect on God.  This is one reason sin is so egregious. </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40955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 I have come that they may have life, and have it to the full.</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10:10 (NIV)</a:t>
            </a:r>
          </a:p>
        </p:txBody>
      </p:sp>
    </p:spTree>
    <p:extLst>
      <p:ext uri="{BB962C8B-B14F-4D97-AF65-F5344CB8AC3E}">
        <p14:creationId xmlns:p14="http://schemas.microsoft.com/office/powerpoint/2010/main" val="2781560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You make known to me the path of life; you will fill me with joy in your presence, with eternal pleasures at your right hand.</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16:11 (NIV)</a:t>
            </a:r>
          </a:p>
        </p:txBody>
      </p:sp>
    </p:spTree>
    <p:extLst>
      <p:ext uri="{BB962C8B-B14F-4D97-AF65-F5344CB8AC3E}">
        <p14:creationId xmlns:p14="http://schemas.microsoft.com/office/powerpoint/2010/main" val="2322928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How lovely is your dwelling place, Lord Almighty! My soul yearns, even faints, for the courts of the Lord; my heart and my flesh cry out for the living God.</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84:1–2 (NIV)</a:t>
            </a:r>
          </a:p>
        </p:txBody>
      </p:sp>
    </p:spTree>
    <p:extLst>
      <p:ext uri="{BB962C8B-B14F-4D97-AF65-F5344CB8AC3E}">
        <p14:creationId xmlns:p14="http://schemas.microsoft.com/office/powerpoint/2010/main" val="3338844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Better is one day in your courts than a thousand elsewhere; </a:t>
            </a:r>
            <a:r>
              <a:rPr lang="en-US" altLang="en-US" sz="4800" spc="-200" dirty="0">
                <a:solidFill>
                  <a:srgbClr val="C00000"/>
                </a:solidFill>
                <a:latin typeface="Calibri"/>
                <a:cs typeface="Tahoma" panose="020B0604030504040204" pitchFamily="34" charset="0"/>
              </a:rPr>
              <a:t>I would rather be a doorkeeper in the house of my God than dwell in the tents of the wicked.</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84:10 (NIV) </a:t>
            </a:r>
          </a:p>
        </p:txBody>
      </p:sp>
    </p:spTree>
    <p:extLst>
      <p:ext uri="{BB962C8B-B14F-4D97-AF65-F5344CB8AC3E}">
        <p14:creationId xmlns:p14="http://schemas.microsoft.com/office/powerpoint/2010/main" val="3164392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Though you have not seen him, you love him; and even though you do not see him now, </a:t>
            </a:r>
            <a:r>
              <a:rPr lang="en-US" altLang="en-US" sz="4800" spc="-200" dirty="0">
                <a:solidFill>
                  <a:srgbClr val="C00000"/>
                </a:solidFill>
                <a:latin typeface="Calibri"/>
                <a:cs typeface="Tahoma" panose="020B0604030504040204" pitchFamily="34" charset="0"/>
              </a:rPr>
              <a:t>you believe in him and are filled with an inexpressible and glorious joy,</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Peter 1:8 (NIV)</a:t>
            </a:r>
          </a:p>
        </p:txBody>
      </p:sp>
    </p:spTree>
    <p:extLst>
      <p:ext uri="{BB962C8B-B14F-4D97-AF65-F5344CB8AC3E}">
        <p14:creationId xmlns:p14="http://schemas.microsoft.com/office/powerpoint/2010/main" val="725598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390141"/>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is different than the rest of creation</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We are made in the image of God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Since we are made in the image of God, then everyone has worth and value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381876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7" name="Rectangle 3">
            <a:extLst>
              <a:ext uri="{FF2B5EF4-FFF2-40B4-BE49-F238E27FC236}">
                <a16:creationId xmlns:a16="http://schemas.microsoft.com/office/drawing/2014/main" id="{7F653C26-338C-55F3-A56F-CF97A5BE696F}"/>
              </a:ext>
            </a:extLst>
          </p:cNvPr>
          <p:cNvSpPr>
            <a:spLocks noChangeArrowheads="1"/>
          </p:cNvSpPr>
          <p:nvPr/>
        </p:nvSpPr>
        <p:spPr bwMode="auto">
          <a:xfrm>
            <a:off x="7333964" y="2543175"/>
            <a:ext cx="4053545" cy="4248242"/>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fontScale="85000" lnSpcReduction="20000"/>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200" b="0" i="0" u="none" strike="noStrike" cap="none" normalizeH="0" baseline="0" dirty="0">
                <a:ln>
                  <a:noFill/>
                </a:ln>
                <a:effectLst/>
              </a:rPr>
              <a:t>This comes up to the total of $1890.34. But, what about the remaining 39 elements? </a:t>
            </a:r>
          </a:p>
          <a:p>
            <a:pPr marL="0" marR="0" lvl="0" indent="-228600" fontAlgn="base">
              <a:lnSpc>
                <a:spcPct val="90000"/>
              </a:lnSpc>
              <a:spcBef>
                <a:spcPct val="0"/>
              </a:spcBef>
              <a:spcAft>
                <a:spcPts val="600"/>
              </a:spcAft>
              <a:buClrTx/>
              <a:buSzTx/>
              <a:buFont typeface="Arial" panose="020B0604020202020204" pitchFamily="34" charset="0"/>
              <a:buChar char="•"/>
              <a:tabLst/>
            </a:pPr>
            <a:endParaRPr lang="en-US" altLang="en-US" sz="2200" dirty="0"/>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2200" b="0" i="0" u="none" strike="noStrike" cap="none" normalizeH="0" baseline="0" dirty="0">
                <a:ln>
                  <a:noFill/>
                </a:ln>
                <a:effectLst/>
              </a:rPr>
              <a:t>The body contains a remarkable range of elements from gold to uranium. However, with their quantities so low it only works out as only $95.41.</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sz="2200" b="1" i="0" u="none" strike="noStrike" cap="none" normalizeH="0" baseline="0" dirty="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4100" b="1" i="0" u="none" strike="noStrike" cap="none" normalizeH="0" baseline="0" dirty="0">
                <a:ln>
                  <a:noFill/>
                </a:ln>
                <a:effectLst/>
              </a:rPr>
              <a:t>Giving the grand total cost of the human body as $1985.77.</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sz="2200" b="0" i="0" u="none" strike="noStrike" cap="none" normalizeH="0" baseline="0" dirty="0">
              <a:ln>
                <a:noFill/>
              </a:ln>
              <a:effectLst/>
            </a:endParaRPr>
          </a:p>
        </p:txBody>
      </p:sp>
      <p:graphicFrame>
        <p:nvGraphicFramePr>
          <p:cNvPr id="5" name="Table 4">
            <a:extLst>
              <a:ext uri="{FF2B5EF4-FFF2-40B4-BE49-F238E27FC236}">
                <a16:creationId xmlns:a16="http://schemas.microsoft.com/office/drawing/2014/main" id="{CB5FEDF7-60FA-31B7-C017-BB59A4414A28}"/>
              </a:ext>
            </a:extLst>
          </p:cNvPr>
          <p:cNvGraphicFramePr>
            <a:graphicFrameLocks noGrp="1"/>
          </p:cNvGraphicFramePr>
          <p:nvPr>
            <p:extLst>
              <p:ext uri="{D42A27DB-BD31-4B8C-83A1-F6EECF244321}">
                <p14:modId xmlns:p14="http://schemas.microsoft.com/office/powerpoint/2010/main" val="2649243057"/>
              </p:ext>
            </p:extLst>
          </p:nvPr>
        </p:nvGraphicFramePr>
        <p:xfrm>
          <a:off x="1430357" y="2354089"/>
          <a:ext cx="5375888" cy="4045119"/>
        </p:xfrm>
        <a:graphic>
          <a:graphicData uri="http://schemas.openxmlformats.org/drawingml/2006/table">
            <a:tbl>
              <a:tblPr firstRow="1" bandRow="1">
                <a:tableStyleId>{9D7B26C5-4107-4FEC-AEDC-1716B250A1EF}</a:tableStyleId>
              </a:tblPr>
              <a:tblGrid>
                <a:gridCol w="1281867">
                  <a:extLst>
                    <a:ext uri="{9D8B030D-6E8A-4147-A177-3AD203B41FA5}">
                      <a16:colId xmlns:a16="http://schemas.microsoft.com/office/drawing/2014/main" val="371505454"/>
                    </a:ext>
                  </a:extLst>
                </a:gridCol>
                <a:gridCol w="1486813">
                  <a:extLst>
                    <a:ext uri="{9D8B030D-6E8A-4147-A177-3AD203B41FA5}">
                      <a16:colId xmlns:a16="http://schemas.microsoft.com/office/drawing/2014/main" val="3992136552"/>
                    </a:ext>
                  </a:extLst>
                </a:gridCol>
                <a:gridCol w="1356444">
                  <a:extLst>
                    <a:ext uri="{9D8B030D-6E8A-4147-A177-3AD203B41FA5}">
                      <a16:colId xmlns:a16="http://schemas.microsoft.com/office/drawing/2014/main" val="4181917519"/>
                    </a:ext>
                  </a:extLst>
                </a:gridCol>
                <a:gridCol w="1250764">
                  <a:extLst>
                    <a:ext uri="{9D8B030D-6E8A-4147-A177-3AD203B41FA5}">
                      <a16:colId xmlns:a16="http://schemas.microsoft.com/office/drawing/2014/main" val="462590407"/>
                    </a:ext>
                  </a:extLst>
                </a:gridCol>
              </a:tblGrid>
              <a:tr h="311163">
                <a:tc>
                  <a:txBody>
                    <a:bodyPr/>
                    <a:lstStyle/>
                    <a:p>
                      <a:pPr algn="l" fontAlgn="base"/>
                      <a:r>
                        <a:rPr lang="en-US" sz="900" b="0" cap="none" spc="0" dirty="0">
                          <a:solidFill>
                            <a:schemeClr val="bg1"/>
                          </a:solidFill>
                          <a:effectLst/>
                        </a:rPr>
                        <a:t>Element</a:t>
                      </a:r>
                      <a:endParaRPr lang="en-US" sz="900" b="0" cap="none" spc="0" dirty="0">
                        <a:solidFill>
                          <a:schemeClr val="bg1"/>
                        </a:solidFill>
                        <a:effectLst/>
                        <a:latin typeface="inherit"/>
                      </a:endParaRPr>
                    </a:p>
                  </a:txBody>
                  <a:tcPr marL="73811" marR="0" marT="56777" marB="56777" anchor="ctr"/>
                </a:tc>
                <a:tc>
                  <a:txBody>
                    <a:bodyPr/>
                    <a:lstStyle/>
                    <a:p>
                      <a:pPr algn="l" fontAlgn="base"/>
                      <a:r>
                        <a:rPr lang="en-US" sz="900" b="0" cap="none" spc="0">
                          <a:solidFill>
                            <a:schemeClr val="bg1"/>
                          </a:solidFill>
                          <a:effectLst/>
                        </a:rPr>
                        <a:t>Mass in body (kg)</a:t>
                      </a:r>
                      <a:endParaRPr lang="en-US" sz="900" b="0" cap="none" spc="0">
                        <a:solidFill>
                          <a:schemeClr val="bg1"/>
                        </a:solidFill>
                        <a:effectLst/>
                        <a:latin typeface="inherit"/>
                      </a:endParaRPr>
                    </a:p>
                  </a:txBody>
                  <a:tcPr marL="73811" marR="0" marT="56777" marB="56777" anchor="ctr"/>
                </a:tc>
                <a:tc>
                  <a:txBody>
                    <a:bodyPr/>
                    <a:lstStyle/>
                    <a:p>
                      <a:pPr algn="l" fontAlgn="base"/>
                      <a:r>
                        <a:rPr lang="en-US" sz="900" b="0" cap="none" spc="0">
                          <a:solidFill>
                            <a:schemeClr val="bg1"/>
                          </a:solidFill>
                          <a:effectLst/>
                        </a:rPr>
                        <a:t>Value per kg ($)</a:t>
                      </a:r>
                      <a:endParaRPr lang="en-US" sz="900" b="0" cap="none" spc="0">
                        <a:solidFill>
                          <a:schemeClr val="bg1"/>
                        </a:solidFill>
                        <a:effectLst/>
                        <a:latin typeface="inherit"/>
                      </a:endParaRPr>
                    </a:p>
                  </a:txBody>
                  <a:tcPr marL="73811" marR="0" marT="56777" marB="56777" anchor="ctr"/>
                </a:tc>
                <a:tc>
                  <a:txBody>
                    <a:bodyPr/>
                    <a:lstStyle/>
                    <a:p>
                      <a:pPr algn="l" fontAlgn="base"/>
                      <a:r>
                        <a:rPr lang="en-US" sz="900" b="0" cap="none" spc="0">
                          <a:solidFill>
                            <a:schemeClr val="bg1"/>
                          </a:solidFill>
                          <a:effectLst/>
                        </a:rPr>
                        <a:t>Total value ($)</a:t>
                      </a:r>
                      <a:endParaRPr lang="en-US" sz="900" b="0" cap="none" spc="0">
                        <a:solidFill>
                          <a:schemeClr val="bg1"/>
                        </a:solidFill>
                        <a:effectLst/>
                        <a:latin typeface="inherit"/>
                      </a:endParaRPr>
                    </a:p>
                  </a:txBody>
                  <a:tcPr marL="73811" marR="0" marT="56777" marB="56777" anchor="ctr"/>
                </a:tc>
                <a:extLst>
                  <a:ext uri="{0D108BD9-81ED-4DB2-BD59-A6C34878D82A}">
                    <a16:rowId xmlns:a16="http://schemas.microsoft.com/office/drawing/2014/main" val="3073405452"/>
                  </a:ext>
                </a:extLst>
              </a:tr>
              <a:tr h="311163">
                <a:tc>
                  <a:txBody>
                    <a:bodyPr/>
                    <a:lstStyle/>
                    <a:p>
                      <a:pPr algn="l" fontAlgn="base"/>
                      <a:r>
                        <a:rPr lang="en-US" sz="900" b="0" cap="none" spc="0">
                          <a:solidFill>
                            <a:schemeClr val="tx1"/>
                          </a:solidFill>
                          <a:effectLst/>
                        </a:rPr>
                        <a:t>Oxygen</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43</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3</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129</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4220423236"/>
                  </a:ext>
                </a:extLst>
              </a:tr>
              <a:tr h="311163">
                <a:tc>
                  <a:txBody>
                    <a:bodyPr/>
                    <a:lstStyle/>
                    <a:p>
                      <a:pPr algn="l" fontAlgn="base"/>
                      <a:r>
                        <a:rPr lang="en-US" sz="900" b="0" cap="none" spc="0">
                          <a:solidFill>
                            <a:schemeClr val="tx1"/>
                          </a:solidFill>
                          <a:effectLst/>
                        </a:rPr>
                        <a:t>Carbon</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16</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24</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384</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1979587731"/>
                  </a:ext>
                </a:extLst>
              </a:tr>
              <a:tr h="311163">
                <a:tc>
                  <a:txBody>
                    <a:bodyPr/>
                    <a:lstStyle/>
                    <a:p>
                      <a:pPr algn="l" fontAlgn="base"/>
                      <a:r>
                        <a:rPr lang="en-US" sz="900" b="0" cap="none" spc="0">
                          <a:solidFill>
                            <a:schemeClr val="tx1"/>
                          </a:solidFill>
                          <a:effectLst/>
                        </a:rPr>
                        <a:t>Hydrogen</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7</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100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700</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4066978585"/>
                  </a:ext>
                </a:extLst>
              </a:tr>
              <a:tr h="311163">
                <a:tc>
                  <a:txBody>
                    <a:bodyPr/>
                    <a:lstStyle/>
                    <a:p>
                      <a:pPr algn="l" fontAlgn="base"/>
                      <a:r>
                        <a:rPr lang="en-US" sz="900" b="0" cap="none" spc="0" dirty="0">
                          <a:solidFill>
                            <a:schemeClr val="tx1"/>
                          </a:solidFill>
                          <a:effectLst/>
                        </a:rPr>
                        <a:t>Nitrogen</a:t>
                      </a:r>
                      <a:endParaRPr lang="en-US" sz="900" b="0" cap="none" spc="0" dirty="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1.8</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4</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7.2</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1649586276"/>
                  </a:ext>
                </a:extLst>
              </a:tr>
              <a:tr h="311163">
                <a:tc>
                  <a:txBody>
                    <a:bodyPr/>
                    <a:lstStyle/>
                    <a:p>
                      <a:pPr algn="l" fontAlgn="base"/>
                      <a:r>
                        <a:rPr lang="en-US" sz="900" b="0" cap="none" spc="0">
                          <a:solidFill>
                            <a:schemeClr val="tx1"/>
                          </a:solidFill>
                          <a:effectLst/>
                        </a:rPr>
                        <a:t>Calcium</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200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200</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2321906816"/>
                  </a:ext>
                </a:extLst>
              </a:tr>
              <a:tr h="311163">
                <a:tc>
                  <a:txBody>
                    <a:bodyPr/>
                    <a:lstStyle/>
                    <a:p>
                      <a:pPr algn="l" fontAlgn="base"/>
                      <a:r>
                        <a:rPr lang="en-US" sz="900" b="0" cap="none" spc="0">
                          <a:solidFill>
                            <a:schemeClr val="tx1"/>
                          </a:solidFill>
                          <a:effectLst/>
                        </a:rPr>
                        <a:t>Phosphorus</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0.780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300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234</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3919139983"/>
                  </a:ext>
                </a:extLst>
              </a:tr>
              <a:tr h="311163">
                <a:tc>
                  <a:txBody>
                    <a:bodyPr/>
                    <a:lstStyle/>
                    <a:p>
                      <a:pPr algn="l" fontAlgn="base"/>
                      <a:r>
                        <a:rPr lang="en-US" sz="900" b="0" cap="none" spc="0">
                          <a:solidFill>
                            <a:schemeClr val="tx1"/>
                          </a:solidFill>
                          <a:effectLst/>
                        </a:rPr>
                        <a:t>Potassium</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0.140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1000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140</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3503660922"/>
                  </a:ext>
                </a:extLst>
              </a:tr>
              <a:tr h="311163">
                <a:tc>
                  <a:txBody>
                    <a:bodyPr/>
                    <a:lstStyle/>
                    <a:p>
                      <a:pPr algn="l" fontAlgn="base"/>
                      <a:r>
                        <a:rPr lang="en-US" sz="900" b="0" cap="none" spc="0">
                          <a:solidFill>
                            <a:schemeClr val="tx1"/>
                          </a:solidFill>
                          <a:effectLst/>
                        </a:rPr>
                        <a:t>Sulphur</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0.140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dirty="0">
                          <a:solidFill>
                            <a:schemeClr val="tx1"/>
                          </a:solidFill>
                          <a:effectLst/>
                        </a:rPr>
                        <a:t>500</a:t>
                      </a:r>
                      <a:endParaRPr lang="en-US" sz="900" b="0" cap="none" spc="0" dirty="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70</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2455208699"/>
                  </a:ext>
                </a:extLst>
              </a:tr>
              <a:tr h="311163">
                <a:tc>
                  <a:txBody>
                    <a:bodyPr/>
                    <a:lstStyle/>
                    <a:p>
                      <a:pPr algn="l" fontAlgn="base"/>
                      <a:r>
                        <a:rPr lang="en-US" sz="900" b="0" cap="none" spc="0">
                          <a:solidFill>
                            <a:schemeClr val="tx1"/>
                          </a:solidFill>
                          <a:effectLst/>
                        </a:rPr>
                        <a:t>Sodium</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dirty="0">
                          <a:solidFill>
                            <a:schemeClr val="tx1"/>
                          </a:solidFill>
                          <a:effectLst/>
                        </a:rPr>
                        <a:t>0.100</a:t>
                      </a:r>
                      <a:endParaRPr lang="en-US" sz="900" b="0" cap="none" spc="0" dirty="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250</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25</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4274958473"/>
                  </a:ext>
                </a:extLst>
              </a:tr>
              <a:tr h="311163">
                <a:tc>
                  <a:txBody>
                    <a:bodyPr/>
                    <a:lstStyle/>
                    <a:p>
                      <a:pPr algn="l" fontAlgn="base"/>
                      <a:r>
                        <a:rPr lang="en-US" sz="900" b="0" cap="none" spc="0">
                          <a:solidFill>
                            <a:schemeClr val="tx1"/>
                          </a:solidFill>
                          <a:effectLst/>
                        </a:rPr>
                        <a:t>Chlorine</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dirty="0">
                          <a:solidFill>
                            <a:schemeClr val="tx1"/>
                          </a:solidFill>
                          <a:effectLst/>
                        </a:rPr>
                        <a:t>0.095</a:t>
                      </a:r>
                      <a:endParaRPr lang="en-US" sz="900" b="0" cap="none" spc="0" dirty="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1.5</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0.14</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3244043063"/>
                  </a:ext>
                </a:extLst>
              </a:tr>
              <a:tr h="311163">
                <a:tc>
                  <a:txBody>
                    <a:bodyPr/>
                    <a:lstStyle/>
                    <a:p>
                      <a:pPr algn="l" fontAlgn="base"/>
                      <a:r>
                        <a:rPr lang="en-US" sz="900" b="0" cap="none" spc="0">
                          <a:solidFill>
                            <a:schemeClr val="tx1"/>
                          </a:solidFill>
                          <a:effectLst/>
                        </a:rPr>
                        <a:t>Magnesium</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0.019</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37</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0.7</a:t>
                      </a:r>
                      <a:endParaRPr lang="en-US" sz="900" b="0" cap="none" spc="0">
                        <a:solidFill>
                          <a:schemeClr val="tx1"/>
                        </a:solidFill>
                        <a:effectLst/>
                        <a:latin typeface="inherit"/>
                      </a:endParaRPr>
                    </a:p>
                  </a:txBody>
                  <a:tcPr marL="73811" marR="0" marT="56777" marB="56777" anchor="ctr"/>
                </a:tc>
                <a:extLst>
                  <a:ext uri="{0D108BD9-81ED-4DB2-BD59-A6C34878D82A}">
                    <a16:rowId xmlns:a16="http://schemas.microsoft.com/office/drawing/2014/main" val="338094568"/>
                  </a:ext>
                </a:extLst>
              </a:tr>
              <a:tr h="311163">
                <a:tc>
                  <a:txBody>
                    <a:bodyPr/>
                    <a:lstStyle/>
                    <a:p>
                      <a:pPr algn="l" fontAlgn="base"/>
                      <a:r>
                        <a:rPr lang="en-US" sz="900" b="0" cap="none" spc="0">
                          <a:solidFill>
                            <a:schemeClr val="tx1"/>
                          </a:solidFill>
                          <a:effectLst/>
                        </a:rPr>
                        <a:t>Iron</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0.0042</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a:solidFill>
                            <a:schemeClr val="tx1"/>
                          </a:solidFill>
                          <a:effectLst/>
                        </a:rPr>
                        <a:t>72</a:t>
                      </a:r>
                      <a:endParaRPr lang="en-US" sz="900" b="0" cap="none" spc="0">
                        <a:solidFill>
                          <a:schemeClr val="tx1"/>
                        </a:solidFill>
                        <a:effectLst/>
                        <a:latin typeface="inherit"/>
                      </a:endParaRPr>
                    </a:p>
                  </a:txBody>
                  <a:tcPr marL="73811" marR="0" marT="56777" marB="56777" anchor="ctr"/>
                </a:tc>
                <a:tc>
                  <a:txBody>
                    <a:bodyPr/>
                    <a:lstStyle/>
                    <a:p>
                      <a:pPr algn="l" fontAlgn="base"/>
                      <a:r>
                        <a:rPr lang="en-US" sz="900" b="0" cap="none" spc="0" dirty="0">
                          <a:solidFill>
                            <a:schemeClr val="tx1"/>
                          </a:solidFill>
                          <a:effectLst/>
                        </a:rPr>
                        <a:t>0.3</a:t>
                      </a:r>
                      <a:endParaRPr lang="en-US" sz="900" b="0" cap="none" spc="0" dirty="0">
                        <a:solidFill>
                          <a:schemeClr val="tx1"/>
                        </a:solidFill>
                        <a:effectLst/>
                        <a:latin typeface="inherit"/>
                      </a:endParaRPr>
                    </a:p>
                  </a:txBody>
                  <a:tcPr marL="73811" marR="0" marT="56777" marB="56777" anchor="ctr"/>
                </a:tc>
                <a:extLst>
                  <a:ext uri="{0D108BD9-81ED-4DB2-BD59-A6C34878D82A}">
                    <a16:rowId xmlns:a16="http://schemas.microsoft.com/office/drawing/2014/main" val="3145738628"/>
                  </a:ext>
                </a:extLst>
              </a:tr>
            </a:tbl>
          </a:graphicData>
        </a:graphic>
      </p:graphicFrame>
      <p:sp>
        <p:nvSpPr>
          <p:cNvPr id="8" name="TextBox 7">
            <a:extLst>
              <a:ext uri="{FF2B5EF4-FFF2-40B4-BE49-F238E27FC236}">
                <a16:creationId xmlns:a16="http://schemas.microsoft.com/office/drawing/2014/main" id="{51ED0695-91F2-2F84-FEB0-E8C9944D03D2}"/>
              </a:ext>
            </a:extLst>
          </p:cNvPr>
          <p:cNvSpPr txBox="1"/>
          <p:nvPr/>
        </p:nvSpPr>
        <p:spPr>
          <a:xfrm>
            <a:off x="924448" y="837744"/>
            <a:ext cx="10379948" cy="1200329"/>
          </a:xfrm>
          <a:prstGeom prst="rect">
            <a:avLst/>
          </a:prstGeom>
          <a:noFill/>
        </p:spPr>
        <p:txBody>
          <a:bodyPr wrap="square" rtlCol="0">
            <a:spAutoFit/>
          </a:bodyPr>
          <a:lstStyle/>
          <a:p>
            <a:r>
              <a:rPr lang="en-US" sz="7200" dirty="0">
                <a:solidFill>
                  <a:schemeClr val="bg1"/>
                </a:solidFill>
              </a:rPr>
              <a:t>How much are you worth?</a:t>
            </a:r>
          </a:p>
        </p:txBody>
      </p:sp>
    </p:spTree>
    <p:extLst>
      <p:ext uri="{BB962C8B-B14F-4D97-AF65-F5344CB8AC3E}">
        <p14:creationId xmlns:p14="http://schemas.microsoft.com/office/powerpoint/2010/main" val="3729111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Your worth is determined by the price one is willing to pay.  Jesus thought you were worth dying for.  You are precious to God!</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000" i="1" spc="-200" dirty="0">
                <a:solidFill>
                  <a:prstClr val="black">
                    <a:lumMod val="95000"/>
                    <a:lumOff val="5000"/>
                  </a:prstClr>
                </a:solidFill>
                <a:latin typeface="Calibri"/>
                <a:cs typeface="Tahoma" panose="020B0604030504040204" pitchFamily="34" charset="0"/>
              </a:rPr>
              <a:t>“you were bought at a price. Therefore honor God with your bodies. “  </a:t>
            </a:r>
          </a:p>
          <a:p>
            <a:pPr algn="r" defTabSz="609585">
              <a:lnSpc>
                <a:spcPct val="100000"/>
              </a:lnSpc>
              <a:spcBef>
                <a:spcPct val="0"/>
              </a:spcBef>
              <a:buNone/>
              <a:defRPr/>
            </a:pPr>
            <a:r>
              <a:rPr lang="en-US" altLang="en-US" sz="4000" i="1" spc="-200" dirty="0">
                <a:solidFill>
                  <a:prstClr val="black">
                    <a:lumMod val="95000"/>
                    <a:lumOff val="5000"/>
                  </a:prstClr>
                </a:solidFill>
                <a:latin typeface="Calibri"/>
                <a:cs typeface="Tahoma" panose="020B0604030504040204" pitchFamily="34" charset="0"/>
              </a:rPr>
              <a:t>1 Corinthians 6:20</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0465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Man is created different than the rest of creation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055094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For we are God’s handiwork, </a:t>
            </a:r>
            <a:r>
              <a:rPr lang="en-US" altLang="en-US" sz="4800" spc="-200" dirty="0">
                <a:solidFill>
                  <a:prstClr val="black">
                    <a:lumMod val="95000"/>
                    <a:lumOff val="5000"/>
                  </a:prstClr>
                </a:solidFill>
                <a:latin typeface="Calibri"/>
                <a:cs typeface="Tahoma" panose="020B0604030504040204" pitchFamily="34" charset="0"/>
              </a:rPr>
              <a:t>created in Christ Jesus to do good works, which God prepared in advance for us to do.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2:10 (NIV) </a:t>
            </a:r>
          </a:p>
        </p:txBody>
      </p:sp>
    </p:spTree>
    <p:extLst>
      <p:ext uri="{BB962C8B-B14F-4D97-AF65-F5344CB8AC3E}">
        <p14:creationId xmlns:p14="http://schemas.microsoft.com/office/powerpoint/2010/main" val="269546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You made all the delicate, inner parts of my body and knit me together in my mother’s womb. Thank you for making me so wonderfully complex! Your workmanship is marvelous—how well I know it.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139:13–14 (NLT) </a:t>
            </a:r>
          </a:p>
        </p:txBody>
      </p:sp>
    </p:spTree>
    <p:extLst>
      <p:ext uri="{BB962C8B-B14F-4D97-AF65-F5344CB8AC3E}">
        <p14:creationId xmlns:p14="http://schemas.microsoft.com/office/powerpoint/2010/main" val="3588942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“Whoever sheds human blood, by humans shall their blood be shed; </a:t>
            </a:r>
            <a:r>
              <a:rPr lang="en-US" altLang="en-US" sz="4800" spc="-200" dirty="0">
                <a:solidFill>
                  <a:srgbClr val="C00000"/>
                </a:solidFill>
                <a:latin typeface="Calibri"/>
                <a:cs typeface="Tahoma" panose="020B0604030504040204" pitchFamily="34" charset="0"/>
              </a:rPr>
              <a:t>for in the image of God has God made mankind.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9:6 (NIV) </a:t>
            </a:r>
          </a:p>
        </p:txBody>
      </p:sp>
    </p:spTree>
    <p:extLst>
      <p:ext uri="{BB962C8B-B14F-4D97-AF65-F5344CB8AC3E}">
        <p14:creationId xmlns:p14="http://schemas.microsoft.com/office/powerpoint/2010/main" val="2387416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With the tongue we praise our Lord and Father, and with it we curse human beings, </a:t>
            </a:r>
            <a:r>
              <a:rPr lang="en-US" altLang="en-US" sz="4800" spc="-200" dirty="0">
                <a:solidFill>
                  <a:srgbClr val="C00000"/>
                </a:solidFill>
                <a:latin typeface="Calibri"/>
                <a:cs typeface="Tahoma" panose="020B0604030504040204" pitchFamily="34" charset="0"/>
              </a:rPr>
              <a:t>who have been made in God’s likeness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3:9 (NIV)</a:t>
            </a:r>
          </a:p>
        </p:txBody>
      </p:sp>
    </p:spTree>
    <p:extLst>
      <p:ext uri="{BB962C8B-B14F-4D97-AF65-F5344CB8AC3E}">
        <p14:creationId xmlns:p14="http://schemas.microsoft.com/office/powerpoint/2010/main" val="2174693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964594"/>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is different than the rest of creation</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We are made in the image of God</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Everyone has worth and value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Man is more special to God than all creation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13396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Then the Lord God formed a man from the dust of the ground and breathed into his nostrils the breath of life, and the man became a living being. </a:t>
            </a:r>
            <a:r>
              <a:rPr lang="en-US" altLang="en-US" sz="4800" spc="-200" dirty="0">
                <a:solidFill>
                  <a:srgbClr val="C00000"/>
                </a:solidFill>
                <a:latin typeface="Calibri"/>
                <a:cs typeface="Tahoma" panose="020B0604030504040204" pitchFamily="34" charset="0"/>
              </a:rPr>
              <a:t>Now the Lord God had planted a garden </a:t>
            </a:r>
            <a:r>
              <a:rPr lang="en-US" altLang="en-US" sz="4800" spc="-200" dirty="0">
                <a:latin typeface="Calibri"/>
                <a:cs typeface="Tahoma" panose="020B0604030504040204" pitchFamily="34" charset="0"/>
              </a:rPr>
              <a:t>in the east, in Eden; and there he put the man he had formed.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2:7-10  (NIV)</a:t>
            </a:r>
          </a:p>
        </p:txBody>
      </p:sp>
    </p:spTree>
    <p:extLst>
      <p:ext uri="{BB962C8B-B14F-4D97-AF65-F5344CB8AC3E}">
        <p14:creationId xmlns:p14="http://schemas.microsoft.com/office/powerpoint/2010/main" val="815827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Lord God made all kinds of trees grow out of the ground—trees that were pleasing to the eye and good for food. In the middle of the garden were the tree of life and the tree of the knowledge of good and evil. A river watering the garden flowed from Eden…</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2:7-10  (NIV)</a:t>
            </a:r>
          </a:p>
        </p:txBody>
      </p:sp>
    </p:spTree>
    <p:extLst>
      <p:ext uri="{BB962C8B-B14F-4D97-AF65-F5344CB8AC3E}">
        <p14:creationId xmlns:p14="http://schemas.microsoft.com/office/powerpoint/2010/main" val="1314093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God blessed them and said to them, “Be fruitful and increase in number; fill the earth and subdue it. Rule over the fish in the sea and the birds in the sky and over every living creature that moves on the ground.”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1:28 (NIV) </a:t>
            </a:r>
          </a:p>
        </p:txBody>
      </p:sp>
    </p:spTree>
    <p:extLst>
      <p:ext uri="{BB962C8B-B14F-4D97-AF65-F5344CB8AC3E}">
        <p14:creationId xmlns:p14="http://schemas.microsoft.com/office/powerpoint/2010/main" val="338602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Command those who are rich in this present world not to be arrogant nor to put their hope in wealth, which is so uncertain, but to put their hope in God, </a:t>
            </a:r>
            <a:r>
              <a:rPr lang="en-US" altLang="en-US" sz="4800" spc="-200" dirty="0">
                <a:solidFill>
                  <a:srgbClr val="C00000"/>
                </a:solidFill>
                <a:latin typeface="Calibri"/>
                <a:cs typeface="Tahoma" panose="020B0604030504040204" pitchFamily="34" charset="0"/>
              </a:rPr>
              <a:t>who richly provides us with everything for our enjoyment.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Timothy 6:17 (NIV) </a:t>
            </a:r>
          </a:p>
        </p:txBody>
      </p:sp>
    </p:spTree>
    <p:extLst>
      <p:ext uri="{BB962C8B-B14F-4D97-AF65-F5344CB8AC3E}">
        <p14:creationId xmlns:p14="http://schemas.microsoft.com/office/powerpoint/2010/main" val="4117559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See the source image">
            <a:extLst>
              <a:ext uri="{FF2B5EF4-FFF2-40B4-BE49-F238E27FC236}">
                <a16:creationId xmlns:a16="http://schemas.microsoft.com/office/drawing/2014/main" id="{5CE4B319-544C-4E95-113E-D46F7D2A8F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95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Then the Lord God formed a man from the dust of the ground and breathed into his nostrils the breath of life, and the man became a living being.</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2:7  (NIV)</a:t>
            </a:r>
          </a:p>
        </p:txBody>
      </p:sp>
    </p:spTree>
    <p:extLst>
      <p:ext uri="{BB962C8B-B14F-4D97-AF65-F5344CB8AC3E}">
        <p14:creationId xmlns:p14="http://schemas.microsoft.com/office/powerpoint/2010/main" val="4207066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When I consider your heavens, the work of your fingers, the moon and the stars, which you have set in place, what is mankind that you are mindful of them, human beings that you care for them?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8:3–4 (NIV) </a:t>
            </a:r>
          </a:p>
        </p:txBody>
      </p:sp>
    </p:spTree>
    <p:extLst>
      <p:ext uri="{BB962C8B-B14F-4D97-AF65-F5344CB8AC3E}">
        <p14:creationId xmlns:p14="http://schemas.microsoft.com/office/powerpoint/2010/main" val="1026497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Lord God said, “It is not good for the man to be alone. I will make a helper suitable for him.” Now the Lord God had formed out of the ground all the wild animals and all the birds in the sky.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2:18-20  (NIV)</a:t>
            </a:r>
          </a:p>
        </p:txBody>
      </p:sp>
    </p:spTree>
    <p:extLst>
      <p:ext uri="{BB962C8B-B14F-4D97-AF65-F5344CB8AC3E}">
        <p14:creationId xmlns:p14="http://schemas.microsoft.com/office/powerpoint/2010/main" val="1585754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He brought them to the man </a:t>
            </a:r>
            <a:r>
              <a:rPr lang="en-US" altLang="en-US" sz="4800" spc="-200" dirty="0">
                <a:latin typeface="Calibri"/>
                <a:cs typeface="Tahoma" panose="020B0604030504040204" pitchFamily="34" charset="0"/>
              </a:rPr>
              <a:t>to see what he would name them; and whatever the man called each living creature, that was its name. So the man gave names to all the livestock, the birds in the sky and all the wild animals. But for Adam no suitable helper was found.</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2:18-20  (NIV)</a:t>
            </a:r>
          </a:p>
        </p:txBody>
      </p:sp>
    </p:spTree>
    <p:extLst>
      <p:ext uri="{BB962C8B-B14F-4D97-AF65-F5344CB8AC3E}">
        <p14:creationId xmlns:p14="http://schemas.microsoft.com/office/powerpoint/2010/main" val="1432653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God cares when you feel alone</a:t>
            </a:r>
            <a:endParaRPr lang="en-US" altLang="en-US" sz="4000" i="1" spc="-200" dirty="0">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137826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Lord God said, “It is not good for the man to be alone. I will make a helper suitable for him.”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2:18  (NIV)</a:t>
            </a:r>
          </a:p>
        </p:txBody>
      </p:sp>
    </p:spTree>
    <p:extLst>
      <p:ext uri="{BB962C8B-B14F-4D97-AF65-F5344CB8AC3E}">
        <p14:creationId xmlns:p14="http://schemas.microsoft.com/office/powerpoint/2010/main" val="4266564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So the Lord God caused the man to fall into a deep sleep; and while he was sleeping, he took one of the man’s ribs and then closed up the place with flesh.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2:21–23 (NIV) </a:t>
            </a:r>
          </a:p>
        </p:txBody>
      </p:sp>
    </p:spTree>
    <p:extLst>
      <p:ext uri="{BB962C8B-B14F-4D97-AF65-F5344CB8AC3E}">
        <p14:creationId xmlns:p14="http://schemas.microsoft.com/office/powerpoint/2010/main" val="3813510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Male and female are defined by God who created us biologically different</a:t>
            </a:r>
            <a:endParaRPr lang="en-US" altLang="en-US" sz="4000" i="1" spc="-200" dirty="0">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259781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He created them male and female and blessed them. And he named them “Mankind” when they were created.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5:2 (NIV) </a:t>
            </a:r>
          </a:p>
        </p:txBody>
      </p:sp>
    </p:spTree>
    <p:extLst>
      <p:ext uri="{BB962C8B-B14F-4D97-AF65-F5344CB8AC3E}">
        <p14:creationId xmlns:p14="http://schemas.microsoft.com/office/powerpoint/2010/main" val="38443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That is why a man leaves his father and mother and is united to his wife, and they become one flesh.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2:24 (NIV) </a:t>
            </a:r>
          </a:p>
        </p:txBody>
      </p:sp>
    </p:spTree>
    <p:extLst>
      <p:ext uri="{BB962C8B-B14F-4D97-AF65-F5344CB8AC3E}">
        <p14:creationId xmlns:p14="http://schemas.microsoft.com/office/powerpoint/2010/main" val="2621181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“Haven’t you read,” he replied, “that at the beginning the Creator ‘made them male and female,’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Matthew 19:4 (NIV) </a:t>
            </a:r>
          </a:p>
        </p:txBody>
      </p:sp>
    </p:spTree>
    <p:extLst>
      <p:ext uri="{BB962C8B-B14F-4D97-AF65-F5344CB8AC3E}">
        <p14:creationId xmlns:p14="http://schemas.microsoft.com/office/powerpoint/2010/main" val="355858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1241237"/>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is different than the rest of creation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You are made in the image of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916774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Jesus defined marriage as being between a man and a woman as described in Genesis</a:t>
            </a:r>
            <a:endParaRPr lang="en-US" altLang="en-US" sz="4000" i="1" spc="-200" dirty="0">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657056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And just as we have borne the image of the earthly man, so shall we bear the image of the heavenly man.</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Corinthians 15:49 (NIV)</a:t>
            </a:r>
          </a:p>
        </p:txBody>
      </p:sp>
    </p:spTree>
    <p:extLst>
      <p:ext uri="{BB962C8B-B14F-4D97-AF65-F5344CB8AC3E}">
        <p14:creationId xmlns:p14="http://schemas.microsoft.com/office/powerpoint/2010/main" val="3760120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Son is the image of the invisible God, the firstborn over all creation.</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Colossians 1:15 (NIV)</a:t>
            </a:r>
          </a:p>
        </p:txBody>
      </p:sp>
    </p:spTree>
    <p:extLst>
      <p:ext uri="{BB962C8B-B14F-4D97-AF65-F5344CB8AC3E}">
        <p14:creationId xmlns:p14="http://schemas.microsoft.com/office/powerpoint/2010/main" val="2934737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4113498"/>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is different than the rest of creation</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We are made in the image of God</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Everyone has worth and value</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is more special to God than all creation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Man is created to work</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229752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Lord God took the man and put him in the Garden of Eden </a:t>
            </a:r>
            <a:r>
              <a:rPr lang="en-US" altLang="en-US" sz="4800" spc="-200" dirty="0">
                <a:solidFill>
                  <a:srgbClr val="C00000"/>
                </a:solidFill>
                <a:latin typeface="Calibri"/>
                <a:cs typeface="Tahoma" panose="020B0604030504040204" pitchFamily="34" charset="0"/>
              </a:rPr>
              <a:t>to work it and take care of it.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2:15 (NIV) </a:t>
            </a:r>
          </a:p>
        </p:txBody>
      </p:sp>
    </p:spTree>
    <p:extLst>
      <p:ext uri="{BB962C8B-B14F-4D97-AF65-F5344CB8AC3E}">
        <p14:creationId xmlns:p14="http://schemas.microsoft.com/office/powerpoint/2010/main" val="32487759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Whatever you do, work at it with all your heart, as working for the Lord, not for human masters,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Colossians 3:23 (NIV) </a:t>
            </a:r>
          </a:p>
        </p:txBody>
      </p:sp>
    </p:spTree>
    <p:extLst>
      <p:ext uri="{BB962C8B-B14F-4D97-AF65-F5344CB8AC3E}">
        <p14:creationId xmlns:p14="http://schemas.microsoft.com/office/powerpoint/2010/main" val="42066362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Anyone who has been stealing must steal no longer, but must work, doing something useful with their own hands, that they may have something to share with those in need.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4:28 (NIV) </a:t>
            </a:r>
          </a:p>
        </p:txBody>
      </p:sp>
    </p:spTree>
    <p:extLst>
      <p:ext uri="{BB962C8B-B14F-4D97-AF65-F5344CB8AC3E}">
        <p14:creationId xmlns:p14="http://schemas.microsoft.com/office/powerpoint/2010/main" val="26043206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Anyone who has been stealing must steal no longer, but must work, doing something useful with their own hands, that they may have something to share with those in need.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4:28 (NIV) </a:t>
            </a:r>
          </a:p>
        </p:txBody>
      </p:sp>
    </p:spTree>
    <p:extLst>
      <p:ext uri="{BB962C8B-B14F-4D97-AF65-F5344CB8AC3E}">
        <p14:creationId xmlns:p14="http://schemas.microsoft.com/office/powerpoint/2010/main" val="3918378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685800" indent="-685800" defTabSz="609585">
              <a:lnSpc>
                <a:spcPct val="100000"/>
              </a:lnSpc>
              <a:spcBef>
                <a:spcPct val="0"/>
              </a:spcBef>
              <a:defRPr/>
            </a:pPr>
            <a:r>
              <a:rPr lang="en-US" altLang="en-US" sz="4000" spc="-200" dirty="0">
                <a:latin typeface="Calibri"/>
                <a:cs typeface="Tahoma" panose="020B0604030504040204" pitchFamily="34" charset="0"/>
              </a:rPr>
              <a:t>Man is created different than the rest of creation</a:t>
            </a:r>
          </a:p>
          <a:p>
            <a:pPr marL="685800" indent="-685800" defTabSz="609585">
              <a:lnSpc>
                <a:spcPct val="100000"/>
              </a:lnSpc>
              <a:spcBef>
                <a:spcPct val="0"/>
              </a:spcBef>
              <a:defRPr/>
            </a:pPr>
            <a:endParaRPr lang="en-US" altLang="en-US" sz="4000" spc="-200" dirty="0">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chemeClr val="accent6">
                    <a:lumMod val="50000"/>
                  </a:schemeClr>
                </a:solidFill>
                <a:latin typeface="Calibri"/>
                <a:cs typeface="Tahoma" panose="020B0604030504040204" pitchFamily="34" charset="0"/>
              </a:rPr>
              <a:t>We are made in the image of God</a:t>
            </a:r>
          </a:p>
          <a:p>
            <a:pPr marL="685800" indent="-685800" defTabSz="609585">
              <a:lnSpc>
                <a:spcPct val="100000"/>
              </a:lnSpc>
              <a:spcBef>
                <a:spcPct val="0"/>
              </a:spcBef>
              <a:defRPr/>
            </a:pPr>
            <a:endParaRPr lang="en-US" altLang="en-US" sz="4000" spc="-200" dirty="0">
              <a:solidFill>
                <a:schemeClr val="accent6">
                  <a:lumMod val="50000"/>
                </a:scheme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latin typeface="Calibri"/>
                <a:cs typeface="Tahoma" panose="020B0604030504040204" pitchFamily="34" charset="0"/>
              </a:rPr>
              <a:t>Everyone has worth and value</a:t>
            </a:r>
          </a:p>
          <a:p>
            <a:pPr marL="685800" indent="-685800" defTabSz="609585">
              <a:lnSpc>
                <a:spcPct val="100000"/>
              </a:lnSpc>
              <a:spcBef>
                <a:spcPct val="0"/>
              </a:spcBef>
              <a:defRPr/>
            </a:pPr>
            <a:endParaRPr lang="en-US" altLang="en-US" sz="4000" spc="-200" dirty="0">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chemeClr val="accent6">
                    <a:lumMod val="50000"/>
                  </a:schemeClr>
                </a:solidFill>
                <a:latin typeface="Calibri"/>
                <a:cs typeface="Tahoma" panose="020B0604030504040204" pitchFamily="34" charset="0"/>
              </a:rPr>
              <a:t>Man is more special to God than all creation</a:t>
            </a:r>
          </a:p>
          <a:p>
            <a:pPr marL="685800" indent="-685800" defTabSz="609585">
              <a:lnSpc>
                <a:spcPct val="100000"/>
              </a:lnSpc>
              <a:spcBef>
                <a:spcPct val="0"/>
              </a:spcBef>
              <a:defRPr/>
            </a:pPr>
            <a:endParaRPr lang="en-US" altLang="en-US" sz="4000" spc="-200" dirty="0">
              <a:solidFill>
                <a:schemeClr val="accent6">
                  <a:lumMod val="50000"/>
                </a:scheme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latin typeface="Calibri"/>
                <a:cs typeface="Tahoma" panose="020B0604030504040204" pitchFamily="34" charset="0"/>
              </a:rPr>
              <a:t>Man is created to work</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293907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90854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Then God said, </a:t>
            </a:r>
            <a:r>
              <a:rPr lang="en-US" altLang="en-US" sz="4800" spc="-200" dirty="0">
                <a:solidFill>
                  <a:srgbClr val="C00000"/>
                </a:solidFill>
                <a:latin typeface="Calibri"/>
                <a:cs typeface="Tahoma" panose="020B0604030504040204" pitchFamily="34" charset="0"/>
              </a:rPr>
              <a:t>“Let us make mankind in our image, in our likeness,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1:26–27 (NIV) </a:t>
            </a:r>
          </a:p>
        </p:txBody>
      </p:sp>
    </p:spTree>
    <p:extLst>
      <p:ext uri="{BB962C8B-B14F-4D97-AF65-F5344CB8AC3E}">
        <p14:creationId xmlns:p14="http://schemas.microsoft.com/office/powerpoint/2010/main" val="217101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So God created mankind in his own image, in the image of God he created them; male and female he created them.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1:26–27 (NIV) </a:t>
            </a:r>
          </a:p>
        </p:txBody>
      </p:sp>
    </p:spTree>
    <p:extLst>
      <p:ext uri="{BB962C8B-B14F-4D97-AF65-F5344CB8AC3E}">
        <p14:creationId xmlns:p14="http://schemas.microsoft.com/office/powerpoint/2010/main" val="302919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We were created to reflect God for the world to see</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4985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 Son is the image of the invisible God, the firstborn over all creation.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Colossians 1:15 (NIV) </a:t>
            </a:r>
          </a:p>
        </p:txBody>
      </p:sp>
    </p:spTree>
    <p:extLst>
      <p:ext uri="{BB962C8B-B14F-4D97-AF65-F5344CB8AC3E}">
        <p14:creationId xmlns:p14="http://schemas.microsoft.com/office/powerpoint/2010/main" val="3384830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and to put on the new self, </a:t>
            </a:r>
            <a:r>
              <a:rPr lang="en-US" altLang="en-US" sz="4800" spc="-200" dirty="0">
                <a:solidFill>
                  <a:srgbClr val="C00000"/>
                </a:solidFill>
                <a:latin typeface="Calibri"/>
                <a:cs typeface="Tahoma" panose="020B0604030504040204" pitchFamily="34" charset="0"/>
              </a:rPr>
              <a:t>created to be like God in true righteousness and holiness.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4:24 (NIV) </a:t>
            </a:r>
          </a:p>
        </p:txBody>
      </p:sp>
    </p:spTree>
    <p:extLst>
      <p:ext uri="{BB962C8B-B14F-4D97-AF65-F5344CB8AC3E}">
        <p14:creationId xmlns:p14="http://schemas.microsoft.com/office/powerpoint/2010/main" val="399525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TotalTime>
  <Words>1617</Words>
  <Application>Microsoft Office PowerPoint</Application>
  <PresentationFormat>Widescreen</PresentationFormat>
  <Paragraphs>169</Paragraphs>
  <Slides>49</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49</vt:i4>
      </vt:variant>
    </vt:vector>
  </HeadingPairs>
  <TitlesOfParts>
    <vt:vector size="58" baseType="lpstr">
      <vt:lpstr>Abadi</vt:lpstr>
      <vt:lpstr>Arial</vt:lpstr>
      <vt:lpstr>Calibri</vt:lpstr>
      <vt:lpstr>Calibri Light</vt:lpstr>
      <vt:lpstr>inherit</vt:lpstr>
      <vt:lpstr>Rockwell</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3</cp:revision>
  <dcterms:created xsi:type="dcterms:W3CDTF">2022-06-01T02:28:00Z</dcterms:created>
  <dcterms:modified xsi:type="dcterms:W3CDTF">2022-06-05T13:25:55Z</dcterms:modified>
</cp:coreProperties>
</file>