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2428" r:id="rId2"/>
    <p:sldId id="2433" r:id="rId3"/>
    <p:sldId id="2421" r:id="rId4"/>
    <p:sldId id="2471" r:id="rId5"/>
    <p:sldId id="2472" r:id="rId6"/>
    <p:sldId id="2473" r:id="rId7"/>
    <p:sldId id="2474" r:id="rId8"/>
    <p:sldId id="2426" r:id="rId9"/>
    <p:sldId id="2475" r:id="rId10"/>
    <p:sldId id="2476" r:id="rId11"/>
    <p:sldId id="2477" r:id="rId12"/>
    <p:sldId id="2478" r:id="rId13"/>
    <p:sldId id="2479" r:id="rId14"/>
    <p:sldId id="2480" r:id="rId15"/>
    <p:sldId id="2481" r:id="rId16"/>
    <p:sldId id="2360" r:id="rId17"/>
    <p:sldId id="2482" r:id="rId18"/>
    <p:sldId id="2484" r:id="rId19"/>
    <p:sldId id="2485" r:id="rId20"/>
    <p:sldId id="2483" r:id="rId21"/>
    <p:sldId id="2486" r:id="rId22"/>
    <p:sldId id="2487" r:id="rId23"/>
    <p:sldId id="2488" r:id="rId24"/>
    <p:sldId id="2489" r:id="rId25"/>
    <p:sldId id="2490" r:id="rId26"/>
    <p:sldId id="2491" r:id="rId27"/>
    <p:sldId id="2492" r:id="rId28"/>
    <p:sldId id="2493" r:id="rId29"/>
    <p:sldId id="2494" r:id="rId30"/>
    <p:sldId id="2495" r:id="rId31"/>
    <p:sldId id="2496" r:id="rId32"/>
    <p:sldId id="2497" r:id="rId33"/>
    <p:sldId id="2498" r:id="rId34"/>
    <p:sldId id="2499" r:id="rId35"/>
    <p:sldId id="2500" r:id="rId36"/>
    <p:sldId id="2501" r:id="rId37"/>
    <p:sldId id="2502" r:id="rId38"/>
    <p:sldId id="2503" r:id="rId39"/>
    <p:sldId id="2504" r:id="rId40"/>
    <p:sldId id="2505" r:id="rId41"/>
    <p:sldId id="2506" r:id="rId42"/>
    <p:sldId id="2507" r:id="rId43"/>
    <p:sldId id="2508" r:id="rId44"/>
    <p:sldId id="2509" r:id="rId45"/>
    <p:sldId id="2510" r:id="rId46"/>
    <p:sldId id="2470" r:id="rId47"/>
    <p:sldId id="2430"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43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93" autoAdjust="0"/>
    <p:restoredTop sz="94660"/>
  </p:normalViewPr>
  <p:slideViewPr>
    <p:cSldViewPr snapToGrid="0">
      <p:cViewPr varScale="1">
        <p:scale>
          <a:sx n="108" d="100"/>
          <a:sy n="108" d="100"/>
        </p:scale>
        <p:origin x="246" y="1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831E15-2D2E-43AB-B743-8EA62B45FA7D}" type="datetimeFigureOut">
              <a:rPr lang="en-US" smtClean="0"/>
              <a:t>6/19/2022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6D18DC-3AC1-432D-9D91-2B39070F7CC9}" type="slidenum">
              <a:rPr lang="en-US" smtClean="0"/>
              <a:t>‹#›</a:t>
            </a:fld>
            <a:endParaRPr lang="en-US"/>
          </a:p>
        </p:txBody>
      </p:sp>
    </p:spTree>
    <p:extLst>
      <p:ext uri="{BB962C8B-B14F-4D97-AF65-F5344CB8AC3E}">
        <p14:creationId xmlns:p14="http://schemas.microsoft.com/office/powerpoint/2010/main" val="3097913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4373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2024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17853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5404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1668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4170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2187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7940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6426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4107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5403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1616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6/19/2022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87474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550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22192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44155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6/19/2022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278469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6/19/2022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117538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6/19/2022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89062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6/19/2022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3343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6/19/2022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87270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6/19/2022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330408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6/19/2022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2967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8C2560D-EC28-3B41-86E8-18F1CE0113B4}" type="datetimeFigureOut">
              <a:rPr lang="en-US" smtClean="0"/>
              <a:t>6/19/2022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2369098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4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3451070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srgbClr val="C00000"/>
                </a:solidFill>
                <a:latin typeface="Calibri"/>
                <a:cs typeface="Tahoma" panose="020B0604030504040204" pitchFamily="34" charset="0"/>
              </a:rPr>
              <a:t>Preach the word of God. </a:t>
            </a:r>
            <a:r>
              <a:rPr lang="en-US" altLang="en-US" sz="4800" spc="-200" dirty="0">
                <a:solidFill>
                  <a:prstClr val="black">
                    <a:lumMod val="95000"/>
                    <a:lumOff val="5000"/>
                  </a:prstClr>
                </a:solidFill>
                <a:latin typeface="Calibri"/>
                <a:cs typeface="Tahoma" panose="020B0604030504040204" pitchFamily="34" charset="0"/>
              </a:rPr>
              <a:t>Be prepared, whether the time is favorable or not. Patiently correct, rebuke, and encourage your people with good teaching.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2 Timothy 4:2 (NLT) </a:t>
            </a:r>
          </a:p>
        </p:txBody>
      </p:sp>
    </p:spTree>
    <p:extLst>
      <p:ext uri="{BB962C8B-B14F-4D97-AF65-F5344CB8AC3E}">
        <p14:creationId xmlns:p14="http://schemas.microsoft.com/office/powerpoint/2010/main" val="3188951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Make them holy by your truth; </a:t>
            </a:r>
            <a:r>
              <a:rPr lang="en-US" altLang="en-US" sz="4800" spc="-200" dirty="0">
                <a:solidFill>
                  <a:srgbClr val="C00000"/>
                </a:solidFill>
                <a:latin typeface="Calibri"/>
                <a:cs typeface="Tahoma" panose="020B0604030504040204" pitchFamily="34" charset="0"/>
              </a:rPr>
              <a:t>teach them your word, which is truth.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John 17:17 (NLT) </a:t>
            </a:r>
          </a:p>
        </p:txBody>
      </p:sp>
    </p:spTree>
    <p:extLst>
      <p:ext uri="{BB962C8B-B14F-4D97-AF65-F5344CB8AC3E}">
        <p14:creationId xmlns:p14="http://schemas.microsoft.com/office/powerpoint/2010/main" val="1582858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And you will know the truth, and the truth will set you free.”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John 8:32 (NLT) </a:t>
            </a:r>
          </a:p>
        </p:txBody>
      </p:sp>
    </p:spTree>
    <p:extLst>
      <p:ext uri="{BB962C8B-B14F-4D97-AF65-F5344CB8AC3E}">
        <p14:creationId xmlns:p14="http://schemas.microsoft.com/office/powerpoint/2010/main" val="1042533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“Listen, O Israel! The Lord is our God, the Lord alone. And you must love the Lord your God with all your heart, all your soul, and all your strength. And you must commit yourselves wholeheartedly to these commands that I am giving you today.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Deuteronomy 6:4–9 (NLT) </a:t>
            </a:r>
          </a:p>
        </p:txBody>
      </p:sp>
    </p:spTree>
    <p:extLst>
      <p:ext uri="{BB962C8B-B14F-4D97-AF65-F5344CB8AC3E}">
        <p14:creationId xmlns:p14="http://schemas.microsoft.com/office/powerpoint/2010/main" val="1609245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srgbClr val="C00000"/>
                </a:solidFill>
                <a:latin typeface="Calibri"/>
                <a:cs typeface="Tahoma" panose="020B0604030504040204" pitchFamily="34" charset="0"/>
              </a:rPr>
              <a:t>Repeat them again and again to your children. </a:t>
            </a:r>
            <a:r>
              <a:rPr lang="en-US" altLang="en-US" sz="4800" spc="-200" dirty="0">
                <a:latin typeface="Calibri"/>
                <a:cs typeface="Tahoma" panose="020B0604030504040204" pitchFamily="34" charset="0"/>
              </a:rPr>
              <a:t>Talk about them when you are at home and when you are on the road, when you are going to bed and when you are getting up.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Deuteronomy 6:4–9 (NLT) </a:t>
            </a:r>
          </a:p>
        </p:txBody>
      </p:sp>
    </p:spTree>
    <p:extLst>
      <p:ext uri="{BB962C8B-B14F-4D97-AF65-F5344CB8AC3E}">
        <p14:creationId xmlns:p14="http://schemas.microsoft.com/office/powerpoint/2010/main" val="709965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Tie them to your hands and wear them on your forehead as reminders. Write them on the doorposts of your house and on your gates.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Deuteronomy 6:4–9 (NLT) </a:t>
            </a:r>
          </a:p>
        </p:txBody>
      </p:sp>
    </p:spTree>
    <p:extLst>
      <p:ext uri="{BB962C8B-B14F-4D97-AF65-F5344CB8AC3E}">
        <p14:creationId xmlns:p14="http://schemas.microsoft.com/office/powerpoint/2010/main" val="650605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1241237"/>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Man made a mess of God’s creation</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It saddens God when you reject His perfect plan for you</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916774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The Lord saw how great the wickedness of the human race had become on the earth, and that every inclination of the thoughts of the human heart was only evil all the time. The Lord regretted that he had made human beings on the earth, and </a:t>
            </a:r>
            <a:r>
              <a:rPr lang="en-US" altLang="en-US" sz="4800" spc="-200" dirty="0">
                <a:solidFill>
                  <a:srgbClr val="C00000"/>
                </a:solidFill>
                <a:latin typeface="Calibri"/>
                <a:cs typeface="Tahoma" panose="020B0604030504040204" pitchFamily="34" charset="0"/>
              </a:rPr>
              <a:t>his heart was deeply troubled.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6:5–8 (NIV) </a:t>
            </a:r>
          </a:p>
        </p:txBody>
      </p:sp>
    </p:spTree>
    <p:extLst>
      <p:ext uri="{BB962C8B-B14F-4D97-AF65-F5344CB8AC3E}">
        <p14:creationId xmlns:p14="http://schemas.microsoft.com/office/powerpoint/2010/main" val="2324173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It breaks God's heart when we make bad decisions, but God doesn't force himself on anyone.  </a:t>
            </a:r>
          </a:p>
          <a:p>
            <a:pPr algn="ctr" defTabSz="609585">
              <a:lnSpc>
                <a:spcPct val="100000"/>
              </a:lnSpc>
              <a:spcBef>
                <a:spcPct val="0"/>
              </a:spcBef>
              <a:buNone/>
              <a:defRPr/>
            </a:pPr>
            <a:endParaRPr lang="en-US" altLang="en-US" sz="4800" spc="-200" dirty="0">
              <a:solidFill>
                <a:prstClr val="black">
                  <a:lumMod val="95000"/>
                  <a:lumOff val="5000"/>
                </a:prstClr>
              </a:solidFill>
              <a:latin typeface="Calibri"/>
              <a:cs typeface="Tahoma" panose="020B0604030504040204" pitchFamily="34" charset="0"/>
            </a:endParaRPr>
          </a:p>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If we want a life apart from Him, then He will give us what we want but remember.... God is love,  God is light,  God is hope,  God is life, God is peace</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3752080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2964594"/>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Man made a mess of God’s creation</a:t>
            </a: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It saddens God when you reject His perfect plan for you</a:t>
            </a:r>
          </a:p>
          <a:p>
            <a:pPr marL="365751" indent="-380990" defTabSz="609585">
              <a:spcBef>
                <a:spcPct val="0"/>
              </a:spcBef>
              <a:buFont typeface="Arial" panose="020B0604020202020204" pitchFamily="34" charset="0"/>
              <a:buChar char="•"/>
              <a:defRPr/>
            </a:pPr>
            <a:endParaRPr lang="en-US" altLang="en-US" sz="3733" dirty="0">
              <a:solidFill>
                <a:srgbClr val="AE7351"/>
              </a:solidFill>
              <a:latin typeface="Abadi" panose="020B0604020104020204" pitchFamily="34" charset="0"/>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God </a:t>
            </a:r>
            <a:r>
              <a:rPr lang="en-US" altLang="en-US" sz="4800" u="sng" dirty="0">
                <a:solidFill>
                  <a:srgbClr val="FFFFFF"/>
                </a:solidFill>
                <a:effectLst>
                  <a:outerShdw blurRad="38100" dist="38100" dir="2700000" algn="tl">
                    <a:srgbClr val="000000">
                      <a:alpha val="43137"/>
                    </a:srgbClr>
                  </a:outerShdw>
                </a:effectLst>
                <a:latin typeface="Abadi" panose="020B0604020104020204" pitchFamily="34" charset="0"/>
              </a:rPr>
              <a:t>will</a:t>
            </a: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 judge the world</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621362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Man made a mess of God’s creation</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3055094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So the Lord said, “I will wipe from the face of the earth the human race I have created—and with them the animals, the birds and the creatures that move along the ground—for I regret that I have made them.”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6:7  (NIV)</a:t>
            </a:r>
          </a:p>
        </p:txBody>
      </p:sp>
    </p:spTree>
    <p:extLst>
      <p:ext uri="{BB962C8B-B14F-4D97-AF65-F5344CB8AC3E}">
        <p14:creationId xmlns:p14="http://schemas.microsoft.com/office/powerpoint/2010/main" val="28064563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Above all, you must understand that in the last days scoffers will come, scoffing and following their own evil desires. They will say, “Where is this ‘coming’ he promised? Ever since our ancestors died, everything goes on as it has since the beginning of creation.”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2 Peter 3:1–15 (NIV) </a:t>
            </a:r>
          </a:p>
        </p:txBody>
      </p:sp>
    </p:spTree>
    <p:extLst>
      <p:ext uri="{BB962C8B-B14F-4D97-AF65-F5344CB8AC3E}">
        <p14:creationId xmlns:p14="http://schemas.microsoft.com/office/powerpoint/2010/main" val="1487512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But they deliberately forget that long ago by God’s word the heavens came into being and the earth was formed out of water and by water. </a:t>
            </a:r>
          </a:p>
          <a:p>
            <a:pPr algn="ctr" defTabSz="609585">
              <a:lnSpc>
                <a:spcPct val="100000"/>
              </a:lnSpc>
              <a:spcBef>
                <a:spcPct val="0"/>
              </a:spcBef>
              <a:buNone/>
              <a:defRPr/>
            </a:pPr>
            <a:r>
              <a:rPr lang="en-US" altLang="en-US" sz="4800" spc="-200" dirty="0">
                <a:latin typeface="Calibri"/>
                <a:cs typeface="Tahoma" panose="020B0604030504040204" pitchFamily="34" charset="0"/>
              </a:rPr>
              <a:t>By these waters also the world of that time was deluged and destroyed.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2 Peter 3:1–15 (NIV) </a:t>
            </a:r>
          </a:p>
        </p:txBody>
      </p:sp>
    </p:spTree>
    <p:extLst>
      <p:ext uri="{BB962C8B-B14F-4D97-AF65-F5344CB8AC3E}">
        <p14:creationId xmlns:p14="http://schemas.microsoft.com/office/powerpoint/2010/main" val="245816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By the same word the present heavens and earth are reserved for fire, being kept for the day of judgment and destruction of the ungodly. But do not forget this one thing, dear friends: With the Lord a day is like a thousand years, and a thousand years are like a day.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2 Peter 3:1–15 (NIV) </a:t>
            </a:r>
          </a:p>
        </p:txBody>
      </p:sp>
    </p:spTree>
    <p:extLst>
      <p:ext uri="{BB962C8B-B14F-4D97-AF65-F5344CB8AC3E}">
        <p14:creationId xmlns:p14="http://schemas.microsoft.com/office/powerpoint/2010/main" val="3650063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The Lord is not slow in keeping his promise, as some understand slowness. Instead he is patient with you, not wanting anyone to perish, but everyone to come to repentance. But the day of the Lord will come like a thief.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2 Peter 3:1–15 (NIV) </a:t>
            </a:r>
          </a:p>
        </p:txBody>
      </p:sp>
    </p:spTree>
    <p:extLst>
      <p:ext uri="{BB962C8B-B14F-4D97-AF65-F5344CB8AC3E}">
        <p14:creationId xmlns:p14="http://schemas.microsoft.com/office/powerpoint/2010/main" val="9537105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The heavens will disappear with a roar; the elements will be destroyed by fire, and the earth and everything done in it will be laid bare. </a:t>
            </a:r>
          </a:p>
          <a:p>
            <a:pPr algn="ctr" defTabSz="609585">
              <a:lnSpc>
                <a:spcPct val="100000"/>
              </a:lnSpc>
              <a:spcBef>
                <a:spcPct val="0"/>
              </a:spcBef>
              <a:buNone/>
              <a:defRPr/>
            </a:pPr>
            <a:endParaRPr lang="en-US" altLang="en-US" sz="4800" spc="-200" dirty="0">
              <a:latin typeface="Calibri"/>
              <a:cs typeface="Tahoma" panose="020B0604030504040204" pitchFamily="34" charset="0"/>
            </a:endParaRPr>
          </a:p>
          <a:p>
            <a:pPr algn="ctr" defTabSz="609585">
              <a:lnSpc>
                <a:spcPct val="100000"/>
              </a:lnSpc>
              <a:spcBef>
                <a:spcPct val="0"/>
              </a:spcBef>
              <a:buNone/>
              <a:defRPr/>
            </a:pPr>
            <a:r>
              <a:rPr lang="en-US" altLang="en-US" sz="4800" spc="-200" dirty="0">
                <a:latin typeface="Calibri"/>
                <a:cs typeface="Tahoma" panose="020B0604030504040204" pitchFamily="34" charset="0"/>
              </a:rPr>
              <a:t>Since everything will be destroyed in this way, what kind of people ought you to be?  You ought to live holy and godly lives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2 Peter 3:1–15 (NIV) </a:t>
            </a:r>
          </a:p>
        </p:txBody>
      </p:sp>
    </p:spTree>
    <p:extLst>
      <p:ext uri="{BB962C8B-B14F-4D97-AF65-F5344CB8AC3E}">
        <p14:creationId xmlns:p14="http://schemas.microsoft.com/office/powerpoint/2010/main" val="14533942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as you look forward to the day of God and speed its coming. That day will bring about the destruction of the heavens by fire, and the elements will melt in the heat.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2 Peter 3:1–15 (NIV) </a:t>
            </a:r>
          </a:p>
        </p:txBody>
      </p:sp>
    </p:spTree>
    <p:extLst>
      <p:ext uri="{BB962C8B-B14F-4D97-AF65-F5344CB8AC3E}">
        <p14:creationId xmlns:p14="http://schemas.microsoft.com/office/powerpoint/2010/main" val="528090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But in keeping with his promise we are looking forward to a new heaven and a new earth, where righteousness dwells. So then, dear friends, since you are looking forward to this, make every effort to be found spotless, blameless and at peace with him.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2 Peter 3:1–15 (NIV) </a:t>
            </a:r>
          </a:p>
        </p:txBody>
      </p:sp>
    </p:spTree>
    <p:extLst>
      <p:ext uri="{BB962C8B-B14F-4D97-AF65-F5344CB8AC3E}">
        <p14:creationId xmlns:p14="http://schemas.microsoft.com/office/powerpoint/2010/main" val="31917584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4113498"/>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Man made a mess of God’s creation</a:t>
            </a: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It saddens God when you reject His perfect plan for you</a:t>
            </a: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God will judge the world</a:t>
            </a:r>
          </a:p>
          <a:p>
            <a:pPr marL="365751" indent="-380990" defTabSz="609585">
              <a:spcBef>
                <a:spcPct val="0"/>
              </a:spcBef>
              <a:buFont typeface="Arial" panose="020B0604020202020204" pitchFamily="34" charset="0"/>
              <a:buChar char="•"/>
              <a:defRPr/>
            </a:pPr>
            <a:endParaRPr lang="en-US" altLang="en-US" sz="3733" dirty="0">
              <a:solidFill>
                <a:srgbClr val="AE7351"/>
              </a:solidFill>
              <a:latin typeface="Abadi" panose="020B0604020104020204" pitchFamily="34" charset="0"/>
            </a:endParaRPr>
          </a:p>
          <a:p>
            <a:pPr marL="365751" indent="-380990" defTabSz="609585">
              <a:spcBef>
                <a:spcPct val="0"/>
              </a:spcBef>
              <a:buFont typeface="Arial" panose="020B0604020202020204" pitchFamily="34" charset="0"/>
              <a:buChar char="•"/>
              <a:defRPr/>
            </a:pPr>
            <a:endParaRPr lang="en-US" altLang="en-US" sz="3733" dirty="0">
              <a:solidFill>
                <a:srgbClr val="AE7351"/>
              </a:solidFill>
              <a:latin typeface="Abadi" panose="020B0604020104020204" pitchFamily="34" charset="0"/>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Why did God save Noah?</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42338238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But Noah found favor in the eyes of the Lord.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6:8 (NIV) </a:t>
            </a:r>
          </a:p>
        </p:txBody>
      </p:sp>
    </p:spTree>
    <p:extLst>
      <p:ext uri="{BB962C8B-B14F-4D97-AF65-F5344CB8AC3E}">
        <p14:creationId xmlns:p14="http://schemas.microsoft.com/office/powerpoint/2010/main" val="534197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The Lord saw how great the wickedness of the human race had become on the earth, and that every inclination of the thoughts of the human heart was only evil all the time.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6:5–8 (NIV) </a:t>
            </a:r>
          </a:p>
        </p:txBody>
      </p:sp>
    </p:spTree>
    <p:extLst>
      <p:ext uri="{BB962C8B-B14F-4D97-AF65-F5344CB8AC3E}">
        <p14:creationId xmlns:p14="http://schemas.microsoft.com/office/powerpoint/2010/main" val="42070662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This is the account of Noah and his family. Noah was a </a:t>
            </a:r>
            <a:r>
              <a:rPr lang="en-US" altLang="en-US" sz="4800" spc="-200" dirty="0">
                <a:solidFill>
                  <a:srgbClr val="C00000"/>
                </a:solidFill>
                <a:latin typeface="Calibri"/>
                <a:cs typeface="Tahoma" panose="020B0604030504040204" pitchFamily="34" charset="0"/>
              </a:rPr>
              <a:t>righteous</a:t>
            </a:r>
            <a:r>
              <a:rPr lang="en-US" altLang="en-US" sz="4800" spc="-200" dirty="0">
                <a:latin typeface="Calibri"/>
                <a:cs typeface="Tahoma" panose="020B0604030504040204" pitchFamily="34" charset="0"/>
              </a:rPr>
              <a:t> man, </a:t>
            </a:r>
            <a:r>
              <a:rPr lang="en-US" altLang="en-US" sz="4800" spc="-200" dirty="0">
                <a:solidFill>
                  <a:srgbClr val="C00000"/>
                </a:solidFill>
                <a:latin typeface="Calibri"/>
                <a:cs typeface="Tahoma" panose="020B0604030504040204" pitchFamily="34" charset="0"/>
              </a:rPr>
              <a:t>blameless</a:t>
            </a:r>
            <a:r>
              <a:rPr lang="en-US" altLang="en-US" sz="4800" spc="-200" dirty="0">
                <a:latin typeface="Calibri"/>
                <a:cs typeface="Tahoma" panose="020B0604030504040204" pitchFamily="34" charset="0"/>
              </a:rPr>
              <a:t> among the people of his time, and </a:t>
            </a:r>
            <a:r>
              <a:rPr lang="en-US" altLang="en-US" sz="4800" spc="-200" dirty="0">
                <a:solidFill>
                  <a:srgbClr val="C00000"/>
                </a:solidFill>
                <a:latin typeface="Calibri"/>
                <a:cs typeface="Tahoma" panose="020B0604030504040204" pitchFamily="34" charset="0"/>
              </a:rPr>
              <a:t>he walked faithfully with God.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6:9 (NIV) </a:t>
            </a:r>
          </a:p>
        </p:txBody>
      </p:sp>
    </p:spTree>
    <p:extLst>
      <p:ext uri="{BB962C8B-B14F-4D97-AF65-F5344CB8AC3E}">
        <p14:creationId xmlns:p14="http://schemas.microsoft.com/office/powerpoint/2010/main" val="38068736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By faith Noah, when warned about things not yet seen, in holy fear built an ark to save his family. By his faith he condemned the world and became heir of the righteousness that is in keeping with faith.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Hebrews 11:7 (NIV) </a:t>
            </a:r>
          </a:p>
        </p:txBody>
      </p:sp>
    </p:spTree>
    <p:extLst>
      <p:ext uri="{BB962C8B-B14F-4D97-AF65-F5344CB8AC3E}">
        <p14:creationId xmlns:p14="http://schemas.microsoft.com/office/powerpoint/2010/main" val="13921735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God will make a way for those who place their faith in Him</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7100260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5262403"/>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Man made a mess of God’s creation</a:t>
            </a: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It saddens God when you reject His perfect plan for you</a:t>
            </a: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God will judge the world</a:t>
            </a:r>
          </a:p>
          <a:p>
            <a:pPr marL="365751" indent="-380990" defTabSz="609585">
              <a:spcBef>
                <a:spcPct val="0"/>
              </a:spcBef>
              <a:buFont typeface="Arial" panose="020B0604020202020204" pitchFamily="34" charset="0"/>
              <a:buChar char="•"/>
              <a:defRPr/>
            </a:pPr>
            <a:r>
              <a:rPr lang="en-US" altLang="en-US" sz="3733" dirty="0">
                <a:solidFill>
                  <a:srgbClr val="AE7351"/>
                </a:solidFill>
                <a:latin typeface="Abadi" panose="020B0604020104020204" pitchFamily="34" charset="0"/>
              </a:rPr>
              <a:t>Why did God save Noah?</a:t>
            </a:r>
          </a:p>
          <a:p>
            <a:pPr marL="365751" indent="-380990" defTabSz="609585">
              <a:spcBef>
                <a:spcPct val="0"/>
              </a:spcBef>
              <a:buFont typeface="Arial" panose="020B0604020202020204" pitchFamily="34" charset="0"/>
              <a:buChar char="•"/>
              <a:defRPr/>
            </a:pPr>
            <a:endParaRPr lang="en-US" altLang="en-US" sz="3733" dirty="0">
              <a:solidFill>
                <a:srgbClr val="AE7351"/>
              </a:solidFill>
              <a:latin typeface="Abadi" panose="020B0604020104020204" pitchFamily="34" charset="0"/>
            </a:endParaRPr>
          </a:p>
          <a:p>
            <a:pPr marL="365751" indent="-380990" defTabSz="609585">
              <a:spcBef>
                <a:spcPct val="0"/>
              </a:spcBef>
              <a:buFont typeface="Arial" panose="020B0604020202020204" pitchFamily="34" charset="0"/>
              <a:buChar char="•"/>
              <a:defRPr/>
            </a:pPr>
            <a:endParaRPr lang="en-US" altLang="en-US" sz="3733" dirty="0">
              <a:solidFill>
                <a:srgbClr val="AE7351"/>
              </a:solidFill>
              <a:latin typeface="Abadi" panose="020B0604020104020204" pitchFamily="34" charset="0"/>
            </a:endParaRPr>
          </a:p>
          <a:p>
            <a:pPr marL="365751" indent="-380990" defTabSz="609585">
              <a:spcBef>
                <a:spcPct val="0"/>
              </a:spcBef>
              <a:buFont typeface="Arial" panose="020B0604020202020204" pitchFamily="34" charset="0"/>
              <a:buChar char="•"/>
              <a:defRPr/>
            </a:pPr>
            <a:endParaRPr lang="en-US" altLang="en-US" sz="3733" dirty="0">
              <a:solidFill>
                <a:srgbClr val="AE7351"/>
              </a:solidFill>
              <a:latin typeface="Abadi" panose="020B0604020104020204" pitchFamily="34" charset="0"/>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Noah built an ark </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39390567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God observed all this corruption in the world, for everyone on earth was corrupt. So God said to Noah, “I have decided to destroy all living creatures, for they have filled the earth with violence. Yes, I will wipe them all out along with the earth!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6:12–22 (NLT) </a:t>
            </a:r>
          </a:p>
        </p:txBody>
      </p:sp>
    </p:spTree>
    <p:extLst>
      <p:ext uri="{BB962C8B-B14F-4D97-AF65-F5344CB8AC3E}">
        <p14:creationId xmlns:p14="http://schemas.microsoft.com/office/powerpoint/2010/main" val="25604840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“Build a large boat from cypress wood and waterproof it with tar, inside and out. Then construct decks and stalls throughout its interior. Make the boat 450 feet long, 75 feet wide, and 45 feet high. 16 Leave an 18-inch opening below the roof all the way around the boat.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6:12–22 (NLT) </a:t>
            </a:r>
          </a:p>
        </p:txBody>
      </p:sp>
    </p:spTree>
    <p:extLst>
      <p:ext uri="{BB962C8B-B14F-4D97-AF65-F5344CB8AC3E}">
        <p14:creationId xmlns:p14="http://schemas.microsoft.com/office/powerpoint/2010/main" val="16258025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Put the door on the side, and build three decks inside the boat—lower, middle, and upper. “Look! I am about to cover the earth with a flood that will destroy every living thing that breathes. Everything on earth will die.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6:12–22 (NLT) </a:t>
            </a:r>
          </a:p>
        </p:txBody>
      </p:sp>
    </p:spTree>
    <p:extLst>
      <p:ext uri="{BB962C8B-B14F-4D97-AF65-F5344CB8AC3E}">
        <p14:creationId xmlns:p14="http://schemas.microsoft.com/office/powerpoint/2010/main" val="42128017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But I will confirm my covenant with you. So enter the boat—you and your wife and your sons and their wives. Bring a pair of every kind of animal—a male and a female—into the boat with you to keep them alive during the flood.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6:12–22 (NLT) </a:t>
            </a:r>
          </a:p>
        </p:txBody>
      </p:sp>
    </p:spTree>
    <p:extLst>
      <p:ext uri="{BB962C8B-B14F-4D97-AF65-F5344CB8AC3E}">
        <p14:creationId xmlns:p14="http://schemas.microsoft.com/office/powerpoint/2010/main" val="24018505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Pairs of every kind of bird, and every kind of animal, and every kind of small animal that scurries along the ground, will come to you to be kept alive.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6:12–22 (NLT) </a:t>
            </a:r>
          </a:p>
        </p:txBody>
      </p:sp>
    </p:spTree>
    <p:extLst>
      <p:ext uri="{BB962C8B-B14F-4D97-AF65-F5344CB8AC3E}">
        <p14:creationId xmlns:p14="http://schemas.microsoft.com/office/powerpoint/2010/main" val="29573476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And be sure to take on board enough food for your family and for all the animals.” </a:t>
            </a:r>
            <a:r>
              <a:rPr lang="en-US" altLang="en-US" sz="4800" spc="-200" dirty="0">
                <a:solidFill>
                  <a:srgbClr val="C00000"/>
                </a:solidFill>
                <a:latin typeface="Calibri"/>
                <a:cs typeface="Tahoma" panose="020B0604030504040204" pitchFamily="34" charset="0"/>
              </a:rPr>
              <a:t>So Noah did everything exactly as God had commanded him.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6:12–22 (NLT) </a:t>
            </a:r>
          </a:p>
        </p:txBody>
      </p:sp>
    </p:spTree>
    <p:extLst>
      <p:ext uri="{BB962C8B-B14F-4D97-AF65-F5344CB8AC3E}">
        <p14:creationId xmlns:p14="http://schemas.microsoft.com/office/powerpoint/2010/main" val="788070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People were eating, drinking, marrying and being given in marriage up to the day Noah entered the ark. Then the flood came and destroyed them all.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Luke 17:27 (NIV) </a:t>
            </a:r>
          </a:p>
        </p:txBody>
      </p:sp>
    </p:spTree>
    <p:extLst>
      <p:ext uri="{BB962C8B-B14F-4D97-AF65-F5344CB8AC3E}">
        <p14:creationId xmlns:p14="http://schemas.microsoft.com/office/powerpoint/2010/main" val="36651381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This is what God said...Do I believe it or not?</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40333463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Our lives are defined by our faith in God</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8370591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On that very day Noah and his sons, Shem, Ham and Japheth, together with his wife and the wives of his three sons, entered the ark.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7:13–16 (NIV)</a:t>
            </a:r>
          </a:p>
        </p:txBody>
      </p:sp>
    </p:spTree>
    <p:extLst>
      <p:ext uri="{BB962C8B-B14F-4D97-AF65-F5344CB8AC3E}">
        <p14:creationId xmlns:p14="http://schemas.microsoft.com/office/powerpoint/2010/main" val="31427182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They had with them every wild animal according to its kind, all livestock according to their kinds, every creature that moves along the ground according to its kind and every bird according to its kind, everything with wings.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7:13–16 (NIV)</a:t>
            </a:r>
          </a:p>
        </p:txBody>
      </p:sp>
    </p:spTree>
    <p:extLst>
      <p:ext uri="{BB962C8B-B14F-4D97-AF65-F5344CB8AC3E}">
        <p14:creationId xmlns:p14="http://schemas.microsoft.com/office/powerpoint/2010/main" val="208494513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latin typeface="Calibri"/>
                <a:cs typeface="Tahoma" panose="020B0604030504040204" pitchFamily="34" charset="0"/>
              </a:rPr>
              <a:t>Pairs of all creatures that have the breath of life in them came to Noah and entered the ark. The animals going in were male and female of every living thing, as God had commanded Noah. </a:t>
            </a:r>
            <a:r>
              <a:rPr lang="en-US" altLang="en-US" sz="4800" spc="-200" dirty="0">
                <a:solidFill>
                  <a:srgbClr val="C00000"/>
                </a:solidFill>
                <a:latin typeface="Calibri"/>
                <a:cs typeface="Tahoma" panose="020B0604030504040204" pitchFamily="34" charset="0"/>
              </a:rPr>
              <a:t>Then the LORD shut him in.</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Genesis 7:13–16 (NIV)</a:t>
            </a:r>
          </a:p>
        </p:txBody>
      </p:sp>
    </p:spTree>
    <p:extLst>
      <p:ext uri="{BB962C8B-B14F-4D97-AF65-F5344CB8AC3E}">
        <p14:creationId xmlns:p14="http://schemas.microsoft.com/office/powerpoint/2010/main" val="682426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Shut in </a:t>
            </a:r>
          </a:p>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or </a:t>
            </a:r>
          </a:p>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Shut out</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2775108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marL="685800" indent="-685800" defTabSz="609585">
              <a:lnSpc>
                <a:spcPct val="100000"/>
              </a:lnSpc>
              <a:spcBef>
                <a:spcPct val="0"/>
              </a:spcBef>
              <a:defRPr/>
            </a:pPr>
            <a:r>
              <a:rPr lang="en-US" altLang="en-US" sz="4000" spc="-200" dirty="0">
                <a:solidFill>
                  <a:prstClr val="black">
                    <a:lumMod val="95000"/>
                    <a:lumOff val="5000"/>
                  </a:prstClr>
                </a:solidFill>
                <a:latin typeface="Calibri"/>
                <a:cs typeface="Tahoma" panose="020B0604030504040204" pitchFamily="34" charset="0"/>
              </a:rPr>
              <a:t>Man made a mess of God’s creation</a:t>
            </a:r>
          </a:p>
          <a:p>
            <a:pPr marL="685800" indent="-685800" defTabSz="609585">
              <a:lnSpc>
                <a:spcPct val="100000"/>
              </a:lnSpc>
              <a:spcBef>
                <a:spcPct val="0"/>
              </a:spcBef>
              <a:defRPr/>
            </a:pPr>
            <a:endParaRPr lang="en-US" altLang="en-US" sz="4000" spc="-200" dirty="0">
              <a:solidFill>
                <a:prstClr val="black">
                  <a:lumMod val="95000"/>
                  <a:lumOff val="5000"/>
                </a:prstClr>
              </a:solidFill>
              <a:latin typeface="Calibri"/>
              <a:cs typeface="Tahoma" panose="020B0604030504040204" pitchFamily="34" charset="0"/>
            </a:endParaRPr>
          </a:p>
          <a:p>
            <a:pPr marL="685800" indent="-685800" defTabSz="609585">
              <a:lnSpc>
                <a:spcPct val="100000"/>
              </a:lnSpc>
              <a:spcBef>
                <a:spcPct val="0"/>
              </a:spcBef>
              <a:defRPr/>
            </a:pPr>
            <a:r>
              <a:rPr lang="en-US" altLang="en-US" sz="4000" spc="-200" dirty="0">
                <a:solidFill>
                  <a:srgbClr val="5E432E"/>
                </a:solidFill>
                <a:latin typeface="Calibri"/>
                <a:cs typeface="Tahoma" panose="020B0604030504040204" pitchFamily="34" charset="0"/>
              </a:rPr>
              <a:t>It saddens God when we reject His perfect plan for us</a:t>
            </a:r>
          </a:p>
          <a:p>
            <a:pPr marL="685800" indent="-685800" defTabSz="609585">
              <a:lnSpc>
                <a:spcPct val="100000"/>
              </a:lnSpc>
              <a:spcBef>
                <a:spcPct val="0"/>
              </a:spcBef>
              <a:defRPr/>
            </a:pPr>
            <a:endParaRPr lang="en-US" altLang="en-US" sz="4000" spc="-200" dirty="0">
              <a:solidFill>
                <a:prstClr val="black">
                  <a:lumMod val="95000"/>
                  <a:lumOff val="5000"/>
                </a:prstClr>
              </a:solidFill>
              <a:latin typeface="Calibri"/>
              <a:cs typeface="Tahoma" panose="020B0604030504040204" pitchFamily="34" charset="0"/>
            </a:endParaRPr>
          </a:p>
          <a:p>
            <a:pPr marL="685800" indent="-685800" defTabSz="609585">
              <a:lnSpc>
                <a:spcPct val="100000"/>
              </a:lnSpc>
              <a:spcBef>
                <a:spcPct val="0"/>
              </a:spcBef>
              <a:defRPr/>
            </a:pPr>
            <a:r>
              <a:rPr lang="en-US" altLang="en-US" sz="4000" spc="-200" dirty="0">
                <a:solidFill>
                  <a:prstClr val="black">
                    <a:lumMod val="95000"/>
                    <a:lumOff val="5000"/>
                  </a:prstClr>
                </a:solidFill>
                <a:latin typeface="Calibri"/>
                <a:cs typeface="Tahoma" panose="020B0604030504040204" pitchFamily="34" charset="0"/>
              </a:rPr>
              <a:t>God will judge sin</a:t>
            </a:r>
          </a:p>
          <a:p>
            <a:pPr marL="685800" indent="-685800" defTabSz="609585">
              <a:lnSpc>
                <a:spcPct val="100000"/>
              </a:lnSpc>
              <a:spcBef>
                <a:spcPct val="0"/>
              </a:spcBef>
              <a:defRPr/>
            </a:pPr>
            <a:endParaRPr lang="en-US" altLang="en-US" sz="4000" spc="-200" dirty="0">
              <a:solidFill>
                <a:prstClr val="black">
                  <a:lumMod val="95000"/>
                  <a:lumOff val="5000"/>
                </a:prstClr>
              </a:solidFill>
              <a:latin typeface="Calibri"/>
              <a:cs typeface="Tahoma" panose="020B0604030504040204" pitchFamily="34" charset="0"/>
            </a:endParaRPr>
          </a:p>
          <a:p>
            <a:pPr marL="685800" indent="-685800" defTabSz="609585">
              <a:lnSpc>
                <a:spcPct val="100000"/>
              </a:lnSpc>
              <a:spcBef>
                <a:spcPct val="0"/>
              </a:spcBef>
              <a:defRPr/>
            </a:pPr>
            <a:r>
              <a:rPr lang="en-US" altLang="en-US" sz="4000" spc="-200" dirty="0">
                <a:solidFill>
                  <a:srgbClr val="5E432E"/>
                </a:solidFill>
                <a:latin typeface="Calibri"/>
                <a:cs typeface="Tahoma" panose="020B0604030504040204" pitchFamily="34" charset="0"/>
              </a:rPr>
              <a:t>Why did God save Noah?</a:t>
            </a:r>
          </a:p>
          <a:p>
            <a:pPr marL="685800" indent="-685800" defTabSz="609585">
              <a:lnSpc>
                <a:spcPct val="100000"/>
              </a:lnSpc>
              <a:spcBef>
                <a:spcPct val="0"/>
              </a:spcBef>
              <a:defRPr/>
            </a:pPr>
            <a:endParaRPr lang="en-US" altLang="en-US" sz="4000" spc="-200" dirty="0">
              <a:solidFill>
                <a:prstClr val="black">
                  <a:lumMod val="95000"/>
                  <a:lumOff val="5000"/>
                </a:prstClr>
              </a:solidFill>
              <a:latin typeface="Calibri"/>
              <a:cs typeface="Tahoma" panose="020B0604030504040204" pitchFamily="34" charset="0"/>
            </a:endParaRPr>
          </a:p>
          <a:p>
            <a:pPr marL="685800" indent="-685800" defTabSz="609585">
              <a:lnSpc>
                <a:spcPct val="100000"/>
              </a:lnSpc>
              <a:spcBef>
                <a:spcPct val="0"/>
              </a:spcBef>
              <a:defRPr/>
            </a:pPr>
            <a:r>
              <a:rPr lang="en-US" altLang="en-US" sz="4000" spc="-200" dirty="0">
                <a:solidFill>
                  <a:prstClr val="black">
                    <a:lumMod val="95000"/>
                    <a:lumOff val="5000"/>
                  </a:prstClr>
                </a:solidFill>
                <a:latin typeface="Calibri"/>
                <a:cs typeface="Tahoma" panose="020B0604030504040204" pitchFamily="34" charset="0"/>
              </a:rPr>
              <a:t>Noah built an ark</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4398417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908547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“Why do you call me good?” Jesus answered. </a:t>
            </a:r>
            <a:r>
              <a:rPr lang="en-US" altLang="en-US" sz="4800" spc="-200" dirty="0">
                <a:solidFill>
                  <a:srgbClr val="C00000"/>
                </a:solidFill>
                <a:latin typeface="Calibri"/>
                <a:cs typeface="Tahoma" panose="020B0604030504040204" pitchFamily="34" charset="0"/>
              </a:rPr>
              <a:t>“No one is good—except God alone.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Luke 18:19 (NIV)</a:t>
            </a:r>
          </a:p>
        </p:txBody>
      </p:sp>
    </p:spTree>
    <p:extLst>
      <p:ext uri="{BB962C8B-B14F-4D97-AF65-F5344CB8AC3E}">
        <p14:creationId xmlns:p14="http://schemas.microsoft.com/office/powerpoint/2010/main" val="3864385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This is the message we have heard from him and declare to you: </a:t>
            </a:r>
            <a:r>
              <a:rPr lang="en-US" altLang="en-US" sz="4800" spc="-200" dirty="0">
                <a:solidFill>
                  <a:srgbClr val="C00000"/>
                </a:solidFill>
                <a:latin typeface="Calibri"/>
                <a:cs typeface="Tahoma" panose="020B0604030504040204" pitchFamily="34" charset="0"/>
              </a:rPr>
              <a:t>God is light; in him there is no darkness at all.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John 1:5 (NIV) </a:t>
            </a:r>
          </a:p>
        </p:txBody>
      </p:sp>
    </p:spTree>
    <p:extLst>
      <p:ext uri="{BB962C8B-B14F-4D97-AF65-F5344CB8AC3E}">
        <p14:creationId xmlns:p14="http://schemas.microsoft.com/office/powerpoint/2010/main" val="3202337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You are good, and what you do is good; </a:t>
            </a:r>
            <a:r>
              <a:rPr lang="en-US" altLang="en-US" sz="4800" spc="-200" dirty="0">
                <a:solidFill>
                  <a:srgbClr val="C00000"/>
                </a:solidFill>
                <a:latin typeface="Calibri"/>
                <a:cs typeface="Tahoma" panose="020B0604030504040204" pitchFamily="34" charset="0"/>
              </a:rPr>
              <a:t>teach me your decrees.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Psalm 119:68 (NIV) </a:t>
            </a:r>
          </a:p>
        </p:txBody>
      </p:sp>
    </p:spTree>
    <p:extLst>
      <p:ext uri="{BB962C8B-B14F-4D97-AF65-F5344CB8AC3E}">
        <p14:creationId xmlns:p14="http://schemas.microsoft.com/office/powerpoint/2010/main" val="1729750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It is not loving to know the truth and keep it to ourselves.  </a:t>
            </a:r>
          </a:p>
          <a:p>
            <a:pPr algn="ctr" defTabSz="609585">
              <a:lnSpc>
                <a:spcPct val="100000"/>
              </a:lnSpc>
              <a:spcBef>
                <a:spcPct val="0"/>
              </a:spcBef>
              <a:buNone/>
              <a:defRPr/>
            </a:pPr>
            <a:endParaRPr lang="en-US" altLang="en-US" sz="4800" spc="-200" dirty="0">
              <a:solidFill>
                <a:prstClr val="black">
                  <a:lumMod val="95000"/>
                  <a:lumOff val="5000"/>
                </a:prstClr>
              </a:solidFill>
              <a:latin typeface="Calibri"/>
              <a:cs typeface="Tahoma" panose="020B0604030504040204" pitchFamily="34" charset="0"/>
            </a:endParaRPr>
          </a:p>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It is not loving to condone/enable behavior that God says is destructive.</a:t>
            </a:r>
            <a:endParaRPr lang="en-US" altLang="en-US" sz="4000" i="1" spc="-200" dirty="0">
              <a:solidFill>
                <a:prstClr val="black">
                  <a:lumMod val="95000"/>
                  <a:lumOff val="5000"/>
                </a:prstClr>
              </a:solidFill>
              <a:latin typeface="Calibri"/>
              <a:cs typeface="Tahoma" panose="020B0604030504040204" pitchFamily="34" charset="0"/>
            </a:endParaRP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49854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800" spc="-200" dirty="0">
                <a:solidFill>
                  <a:prstClr val="black">
                    <a:lumMod val="95000"/>
                    <a:lumOff val="5000"/>
                  </a:prstClr>
                </a:solidFill>
                <a:latin typeface="Calibri"/>
                <a:cs typeface="Tahoma" panose="020B0604030504040204" pitchFamily="34" charset="0"/>
              </a:rPr>
              <a:t>Instead, </a:t>
            </a:r>
            <a:r>
              <a:rPr lang="en-US" altLang="en-US" sz="4800" spc="-200" dirty="0">
                <a:solidFill>
                  <a:srgbClr val="C00000"/>
                </a:solidFill>
                <a:latin typeface="Calibri"/>
                <a:cs typeface="Tahoma" panose="020B0604030504040204" pitchFamily="34" charset="0"/>
              </a:rPr>
              <a:t>we will speak the truth in love, </a:t>
            </a:r>
            <a:r>
              <a:rPr lang="en-US" altLang="en-US" sz="4800" spc="-200" dirty="0">
                <a:solidFill>
                  <a:prstClr val="black">
                    <a:lumMod val="95000"/>
                    <a:lumOff val="5000"/>
                  </a:prstClr>
                </a:solidFill>
                <a:latin typeface="Calibri"/>
                <a:cs typeface="Tahoma" panose="020B0604030504040204" pitchFamily="34" charset="0"/>
              </a:rPr>
              <a:t>growing in every way more and more like Christ, who is the head of his body, the church. </a:t>
            </a:r>
            <a:endParaRPr lang="en-US" altLang="en-US" sz="48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Ephesians 4:15 (NLT) </a:t>
            </a:r>
          </a:p>
        </p:txBody>
      </p:sp>
    </p:spTree>
    <p:extLst>
      <p:ext uri="{BB962C8B-B14F-4D97-AF65-F5344CB8AC3E}">
        <p14:creationId xmlns:p14="http://schemas.microsoft.com/office/powerpoint/2010/main" val="27163905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794</TotalTime>
  <Words>1723</Words>
  <Application>Microsoft Office PowerPoint</Application>
  <PresentationFormat>Widescreen</PresentationFormat>
  <Paragraphs>118</Paragraphs>
  <Slides>47</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Abadi</vt:lpstr>
      <vt:lpstr>Arial</vt:lpstr>
      <vt:lpstr>Calibri</vt:lpstr>
      <vt:lpstr>Rockwell</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Wallin</dc:creator>
  <cp:lastModifiedBy>Doug Wallin</cp:lastModifiedBy>
  <cp:revision>7</cp:revision>
  <dcterms:created xsi:type="dcterms:W3CDTF">2022-06-01T02:28:00Z</dcterms:created>
  <dcterms:modified xsi:type="dcterms:W3CDTF">2022-06-19T13:22:38Z</dcterms:modified>
</cp:coreProperties>
</file>