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428" r:id="rId2"/>
    <p:sldId id="2421" r:id="rId3"/>
    <p:sldId id="2515" r:id="rId4"/>
    <p:sldId id="2426" r:id="rId5"/>
    <p:sldId id="2516" r:id="rId6"/>
    <p:sldId id="2517" r:id="rId7"/>
    <p:sldId id="2518" r:id="rId8"/>
    <p:sldId id="2519" r:id="rId9"/>
    <p:sldId id="2520" r:id="rId10"/>
    <p:sldId id="2433" r:id="rId11"/>
    <p:sldId id="2521" r:id="rId12"/>
    <p:sldId id="2522" r:id="rId13"/>
    <p:sldId id="2523" r:id="rId14"/>
    <p:sldId id="2513" r:id="rId15"/>
    <p:sldId id="2524" r:id="rId16"/>
    <p:sldId id="2528" r:id="rId17"/>
    <p:sldId id="2527" r:id="rId18"/>
    <p:sldId id="2529" r:id="rId19"/>
    <p:sldId id="2530" r:id="rId20"/>
    <p:sldId id="2531" r:id="rId21"/>
    <p:sldId id="2532" r:id="rId22"/>
    <p:sldId id="2533" r:id="rId23"/>
    <p:sldId id="2534" r:id="rId24"/>
    <p:sldId id="2535" r:id="rId25"/>
    <p:sldId id="2536" r:id="rId26"/>
    <p:sldId id="2537" r:id="rId27"/>
    <p:sldId id="2538" r:id="rId28"/>
    <p:sldId id="2539" r:id="rId29"/>
    <p:sldId id="2540" r:id="rId30"/>
    <p:sldId id="2541" r:id="rId31"/>
    <p:sldId id="2542" r:id="rId32"/>
    <p:sldId id="2545" r:id="rId33"/>
    <p:sldId id="2543" r:id="rId34"/>
    <p:sldId id="2544" r:id="rId35"/>
    <p:sldId id="2546" r:id="rId36"/>
    <p:sldId id="2547" r:id="rId37"/>
    <p:sldId id="2548" r:id="rId38"/>
    <p:sldId id="2549" r:id="rId39"/>
    <p:sldId id="2550" r:id="rId40"/>
    <p:sldId id="2551" r:id="rId41"/>
    <p:sldId id="251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60"/>
    <a:srgbClr val="5E4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93117" autoAdjust="0"/>
  </p:normalViewPr>
  <p:slideViewPr>
    <p:cSldViewPr snapToGrid="0">
      <p:cViewPr varScale="1">
        <p:scale>
          <a:sx n="106" d="100"/>
          <a:sy n="106" d="100"/>
        </p:scale>
        <p:origin x="36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7/17/2022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90523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301462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211771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111485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4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297461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35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22376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83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100972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86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78122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2925566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02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601677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396687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1829001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68479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727125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1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707934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224117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68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333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2590754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226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34</a:t>
            </a:fld>
            <a:endParaRPr lang="en-US"/>
          </a:p>
        </p:txBody>
      </p:sp>
    </p:spTree>
    <p:extLst>
      <p:ext uri="{BB962C8B-B14F-4D97-AF65-F5344CB8AC3E}">
        <p14:creationId xmlns:p14="http://schemas.microsoft.com/office/powerpoint/2010/main" val="1896491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88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36</a:t>
            </a:fld>
            <a:endParaRPr lang="en-US"/>
          </a:p>
        </p:txBody>
      </p:sp>
    </p:spTree>
    <p:extLst>
      <p:ext uri="{BB962C8B-B14F-4D97-AF65-F5344CB8AC3E}">
        <p14:creationId xmlns:p14="http://schemas.microsoft.com/office/powerpoint/2010/main" val="3297624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661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38</a:t>
            </a:fld>
            <a:endParaRPr lang="en-US"/>
          </a:p>
        </p:txBody>
      </p:sp>
    </p:spTree>
    <p:extLst>
      <p:ext uri="{BB962C8B-B14F-4D97-AF65-F5344CB8AC3E}">
        <p14:creationId xmlns:p14="http://schemas.microsoft.com/office/powerpoint/2010/main" val="1202457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436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89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73297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205540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32629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76336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233989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37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7/17/2022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1D21276-77BC-9E4A-644F-AB76511BC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107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4"/>
            <a:ext cx="12167857" cy="963167"/>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7" y="5160111"/>
            <a:ext cx="11876683"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We exaggerate our difficulties</a:t>
            </a:r>
          </a:p>
        </p:txBody>
      </p:sp>
      <p:sp>
        <p:nvSpPr>
          <p:cNvPr id="6" name="TextBox 5">
            <a:extLst>
              <a:ext uri="{FF2B5EF4-FFF2-40B4-BE49-F238E27FC236}">
                <a16:creationId xmlns:a16="http://schemas.microsoft.com/office/drawing/2014/main" id="{376C21BB-8B8C-9EB3-DF5D-C54EB03C7232}"/>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don’t  have faith?</a:t>
            </a:r>
          </a:p>
        </p:txBody>
      </p:sp>
    </p:spTree>
    <p:extLst>
      <p:ext uri="{BB962C8B-B14F-4D97-AF65-F5344CB8AC3E}">
        <p14:creationId xmlns:p14="http://schemas.microsoft.com/office/powerpoint/2010/main" val="305509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This was their report to Moses: “We entered the land you sent us to explore, and it is indeed a bountiful country—a land flowing with milk and honey. Here is the kind of fruit it produces.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Numbers 13:27–28 (NLT) </a:t>
            </a:r>
          </a:p>
        </p:txBody>
      </p:sp>
    </p:spTree>
    <p:extLst>
      <p:ext uri="{BB962C8B-B14F-4D97-AF65-F5344CB8AC3E}">
        <p14:creationId xmlns:p14="http://schemas.microsoft.com/office/powerpoint/2010/main" val="169287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But the people living there are powerful, and their towns are large and fortified. We even saw giants there, the descendants of Anak!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Numbers 13:27–28 (NLT) </a:t>
            </a:r>
          </a:p>
        </p:txBody>
      </p:sp>
    </p:spTree>
    <p:extLst>
      <p:ext uri="{BB962C8B-B14F-4D97-AF65-F5344CB8AC3E}">
        <p14:creationId xmlns:p14="http://schemas.microsoft.com/office/powerpoint/2010/main" val="44210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But the other men who had explored the land with him disagreed. “We can’t go up against them! They are stronger than we are!” So they spread this bad report about the land among the Israelites: “The land we traveled through and explored will devour anyone who goes to live there. All the people we saw were huge.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Numbers 13:31–32 (NLT) </a:t>
            </a:r>
          </a:p>
        </p:txBody>
      </p:sp>
    </p:spTree>
    <p:extLst>
      <p:ext uri="{BB962C8B-B14F-4D97-AF65-F5344CB8AC3E}">
        <p14:creationId xmlns:p14="http://schemas.microsoft.com/office/powerpoint/2010/main" val="337135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5"/>
            <a:ext cx="12192000" cy="963167"/>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We underestimate our abilities</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exaggerate our difficulties</a:t>
            </a:r>
          </a:p>
        </p:txBody>
      </p:sp>
      <p:sp>
        <p:nvSpPr>
          <p:cNvPr id="10" name="TextBox 9">
            <a:extLst>
              <a:ext uri="{FF2B5EF4-FFF2-40B4-BE49-F238E27FC236}">
                <a16:creationId xmlns:a16="http://schemas.microsoft.com/office/drawing/2014/main" id="{5B7102C4-4E32-D9ED-0BE9-1BD4E1A24D58}"/>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don’t  have faith?</a:t>
            </a:r>
          </a:p>
        </p:txBody>
      </p:sp>
    </p:spTree>
    <p:extLst>
      <p:ext uri="{BB962C8B-B14F-4D97-AF65-F5344CB8AC3E}">
        <p14:creationId xmlns:p14="http://schemas.microsoft.com/office/powerpoint/2010/main" val="50160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We even saw giants there, the descendants of Anak. Next to them we felt like grasshoppers, and that’s what they thought, too!”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Numbers 13:33 (NLT) </a:t>
            </a:r>
          </a:p>
        </p:txBody>
      </p:sp>
    </p:spTree>
    <p:extLst>
      <p:ext uri="{BB962C8B-B14F-4D97-AF65-F5344CB8AC3E}">
        <p14:creationId xmlns:p14="http://schemas.microsoft.com/office/powerpoint/2010/main" val="418528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5"/>
            <a:ext cx="12192000" cy="963167"/>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We get discouraged</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181569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exaggerate our difficulties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underestimate our abilities</a:t>
            </a: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don’t  have faith?</a:t>
            </a:r>
          </a:p>
        </p:txBody>
      </p:sp>
    </p:spTree>
    <p:extLst>
      <p:ext uri="{BB962C8B-B14F-4D97-AF65-F5344CB8AC3E}">
        <p14:creationId xmlns:p14="http://schemas.microsoft.com/office/powerpoint/2010/main" val="130580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Then the whole community began weeping aloud, and they cried all night.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Numbers 14:1 (NLT) </a:t>
            </a:r>
          </a:p>
        </p:txBody>
      </p:sp>
    </p:spTree>
    <p:extLst>
      <p:ext uri="{BB962C8B-B14F-4D97-AF65-F5344CB8AC3E}">
        <p14:creationId xmlns:p14="http://schemas.microsoft.com/office/powerpoint/2010/main" val="50094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5"/>
            <a:ext cx="12192000" cy="963167"/>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We start to complain about our lives</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2964594"/>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exaggerate our difficulties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underestimate our abilities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get discouraged</a:t>
            </a: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don’t  have faith?</a:t>
            </a:r>
          </a:p>
        </p:txBody>
      </p:sp>
    </p:spTree>
    <p:extLst>
      <p:ext uri="{BB962C8B-B14F-4D97-AF65-F5344CB8AC3E}">
        <p14:creationId xmlns:p14="http://schemas.microsoft.com/office/powerpoint/2010/main" val="160279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Their voices rose in a great chorus of protest against Moses and Aaron. “If only we had died in Egypt, or even here in the wilderness!” they complained.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Numbers 14:2 (NLT) </a:t>
            </a:r>
          </a:p>
        </p:txBody>
      </p:sp>
    </p:spTree>
    <p:extLst>
      <p:ext uri="{BB962C8B-B14F-4D97-AF65-F5344CB8AC3E}">
        <p14:creationId xmlns:p14="http://schemas.microsoft.com/office/powerpoint/2010/main" val="187503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This Good News tells us how God makes us right in his sight. </a:t>
            </a:r>
            <a:r>
              <a:rPr lang="en-US" altLang="en-US" sz="4800" spc="-200" dirty="0">
                <a:solidFill>
                  <a:srgbClr val="C00000"/>
                </a:solidFill>
                <a:latin typeface="Calibri"/>
                <a:cs typeface="Tahoma" panose="020B0604030504040204" pitchFamily="34" charset="0"/>
              </a:rPr>
              <a:t>This is accomplished from start to finish by faith. </a:t>
            </a:r>
            <a:r>
              <a:rPr lang="en-US" altLang="en-US" sz="4800" spc="-200" dirty="0">
                <a:solidFill>
                  <a:prstClr val="black">
                    <a:lumMod val="95000"/>
                    <a:lumOff val="5000"/>
                  </a:prstClr>
                </a:solidFill>
                <a:latin typeface="Calibri"/>
                <a:cs typeface="Tahoma" panose="020B0604030504040204" pitchFamily="34" charset="0"/>
              </a:rPr>
              <a:t>As the Scriptures say, “</a:t>
            </a:r>
            <a:r>
              <a:rPr lang="en-US" altLang="en-US" sz="4800" spc="-200" dirty="0">
                <a:solidFill>
                  <a:srgbClr val="C00000"/>
                </a:solidFill>
                <a:latin typeface="Calibri"/>
                <a:cs typeface="Tahoma" panose="020B0604030504040204" pitchFamily="34" charset="0"/>
              </a:rPr>
              <a:t>It is through faith that a righteous person has life.”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Romans 1:17 (NLT) </a:t>
            </a:r>
          </a:p>
        </p:txBody>
      </p:sp>
    </p:spTree>
    <p:extLst>
      <p:ext uri="{BB962C8B-B14F-4D97-AF65-F5344CB8AC3E}">
        <p14:creationId xmlns:p14="http://schemas.microsoft.com/office/powerpoint/2010/main" val="420706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5"/>
            <a:ext cx="12192000" cy="963167"/>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We eventually give up and blame God</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468795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exaggerate our difficulties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underestimate our abilities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get discouraged</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We start to complain about our lives</a:t>
            </a: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don’t  have faith?</a:t>
            </a:r>
          </a:p>
        </p:txBody>
      </p:sp>
    </p:spTree>
    <p:extLst>
      <p:ext uri="{BB962C8B-B14F-4D97-AF65-F5344CB8AC3E}">
        <p14:creationId xmlns:p14="http://schemas.microsoft.com/office/powerpoint/2010/main" val="415990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“Why is the Lord taking us to this country only to have us die in battle? Our wives and our little ones will be carried off as plunder! Wouldn’t it be better for us to return to Egypt?”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Numbers 14:3 (NLT) </a:t>
            </a:r>
          </a:p>
        </p:txBody>
      </p:sp>
    </p:spTree>
    <p:extLst>
      <p:ext uri="{BB962C8B-B14F-4D97-AF65-F5344CB8AC3E}">
        <p14:creationId xmlns:p14="http://schemas.microsoft.com/office/powerpoint/2010/main" val="1374337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5"/>
            <a:ext cx="12192000" cy="963167"/>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Faith shrinks our problems</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181569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have faith?</a:t>
            </a:r>
          </a:p>
        </p:txBody>
      </p:sp>
    </p:spTree>
    <p:extLst>
      <p:ext uri="{BB962C8B-B14F-4D97-AF65-F5344CB8AC3E}">
        <p14:creationId xmlns:p14="http://schemas.microsoft.com/office/powerpoint/2010/main" val="306166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No one will be able to stand against you as long as you live. For I will be with you as I was with Moses. I will not fail you or abandon you. “Be strong and courageous, for you are the one who will lead these people to possess all the land I swore to their ancestors I would give them.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1:5–9 (NLT) </a:t>
            </a:r>
          </a:p>
        </p:txBody>
      </p:sp>
    </p:spTree>
    <p:extLst>
      <p:ext uri="{BB962C8B-B14F-4D97-AF65-F5344CB8AC3E}">
        <p14:creationId xmlns:p14="http://schemas.microsoft.com/office/powerpoint/2010/main" val="158737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Be strong and very courageous. Be careful to obey all the instructions Moses gave you. Do not deviate from them, turning either to the right or to the left. Then you will be successful in everything you do.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1:5–9 (NLT) </a:t>
            </a:r>
          </a:p>
        </p:txBody>
      </p:sp>
    </p:spTree>
    <p:extLst>
      <p:ext uri="{BB962C8B-B14F-4D97-AF65-F5344CB8AC3E}">
        <p14:creationId xmlns:p14="http://schemas.microsoft.com/office/powerpoint/2010/main" val="40356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Study this Book of Instruction continually. Meditate on it day and night so you will be sure to obey everything written in it. Only then will you prosper and succeed in all you do. This is my command—be strong and courageous! Do not be afraid or discouraged. For the Lord your God is with you wherever you go.”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1:5–9 (NLT) </a:t>
            </a:r>
          </a:p>
        </p:txBody>
      </p:sp>
    </p:spTree>
    <p:extLst>
      <p:ext uri="{BB962C8B-B14F-4D97-AF65-F5344CB8AC3E}">
        <p14:creationId xmlns:p14="http://schemas.microsoft.com/office/powerpoint/2010/main" val="147726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Study this Book of Instruction continually. Meditate on it day and night so you will be sure to obey everything written in it. Only then will you prosper and succeed in all you do. This is my command—be strong and courageous! Do not be afraid or discouraged. For the Lord your God is with you wherever you go.”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Joshua 1:5–9 (NLT) </a:t>
            </a:r>
          </a:p>
        </p:txBody>
      </p:sp>
    </p:spTree>
    <p:extLst>
      <p:ext uri="{BB962C8B-B14F-4D97-AF65-F5344CB8AC3E}">
        <p14:creationId xmlns:p14="http://schemas.microsoft.com/office/powerpoint/2010/main" val="407267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Is anything too hard for the Lord?...</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Genesis 18:14 (NIV) </a:t>
            </a:r>
          </a:p>
        </p:txBody>
      </p:sp>
    </p:spTree>
    <p:extLst>
      <p:ext uri="{BB962C8B-B14F-4D97-AF65-F5344CB8AC3E}">
        <p14:creationId xmlns:p14="http://schemas.microsoft.com/office/powerpoint/2010/main" val="274703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4"/>
            <a:ext cx="12192000" cy="1599023"/>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1569660"/>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Faith opens the door for God to act on our behalf</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181569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have faith?</a:t>
            </a:r>
          </a:p>
        </p:txBody>
      </p:sp>
      <p:sp>
        <p:nvSpPr>
          <p:cNvPr id="9" name="TextBox 8">
            <a:extLst>
              <a:ext uri="{FF2B5EF4-FFF2-40B4-BE49-F238E27FC236}">
                <a16:creationId xmlns:a16="http://schemas.microsoft.com/office/drawing/2014/main" id="{1C7609DB-1F57-BAAC-EE1D-B218A26A8E46}"/>
              </a:ext>
            </a:extLst>
          </p:cNvPr>
          <p:cNvSpPr txBox="1"/>
          <p:nvPr/>
        </p:nvSpPr>
        <p:spPr>
          <a:xfrm>
            <a:off x="5003515" y="164952"/>
            <a:ext cx="6975374" cy="2390141"/>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shrinks our problems</a:t>
            </a: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Tree>
    <p:extLst>
      <p:ext uri="{BB962C8B-B14F-4D97-AF65-F5344CB8AC3E}">
        <p14:creationId xmlns:p14="http://schemas.microsoft.com/office/powerpoint/2010/main" val="2374327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“Have faith in God,” Jesus answered. “Truly I tell you, if anyone says to this mountain, ‘Go, throw yourself into the sea,’ and does not doubt in their heart but believes that what they say will happen, it will be done for them.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Mark 11:22–24 (NIV) </a:t>
            </a:r>
          </a:p>
        </p:txBody>
      </p:sp>
    </p:spTree>
    <p:extLst>
      <p:ext uri="{BB962C8B-B14F-4D97-AF65-F5344CB8AC3E}">
        <p14:creationId xmlns:p14="http://schemas.microsoft.com/office/powerpoint/2010/main" val="359872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And </a:t>
            </a:r>
            <a:r>
              <a:rPr lang="en-US" altLang="en-US" sz="4800" spc="-200" dirty="0">
                <a:solidFill>
                  <a:srgbClr val="C00000"/>
                </a:solidFill>
                <a:latin typeface="Calibri"/>
                <a:cs typeface="Tahoma" panose="020B0604030504040204" pitchFamily="34" charset="0"/>
              </a:rPr>
              <a:t>without faith it is impossible to please God, </a:t>
            </a:r>
            <a:r>
              <a:rPr lang="en-US" altLang="en-US" sz="4800" spc="-200" dirty="0">
                <a:solidFill>
                  <a:prstClr val="black">
                    <a:lumMod val="95000"/>
                    <a:lumOff val="5000"/>
                  </a:prstClr>
                </a:solidFill>
                <a:latin typeface="Calibri"/>
                <a:cs typeface="Tahoma" panose="020B0604030504040204" pitchFamily="34" charset="0"/>
              </a:rPr>
              <a:t>because anyone who comes to him must believe that he exists and that he rewards those who earnestly seek him.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Hebrews 11:6 (NIV) </a:t>
            </a:r>
          </a:p>
        </p:txBody>
      </p:sp>
    </p:spTree>
    <p:extLst>
      <p:ext uri="{BB962C8B-B14F-4D97-AF65-F5344CB8AC3E}">
        <p14:creationId xmlns:p14="http://schemas.microsoft.com/office/powerpoint/2010/main" val="2443016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Therefore I tell you, whatever you ask for in prayer, believe that you have received it, and it will be yours.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Mark 11:22–24 (NIV) </a:t>
            </a:r>
          </a:p>
        </p:txBody>
      </p:sp>
    </p:spTree>
    <p:extLst>
      <p:ext uri="{BB962C8B-B14F-4D97-AF65-F5344CB8AC3E}">
        <p14:creationId xmlns:p14="http://schemas.microsoft.com/office/powerpoint/2010/main" val="3464635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99728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We won’t see what God can really do until we step out in faith</a:t>
            </a:r>
            <a:endParaRPr lang="en-US" altLang="en-US" sz="4000" i="1" spc="-200" dirty="0">
              <a:solidFill>
                <a:prstClr val="black">
                  <a:lumMod val="95000"/>
                  <a:lumOff val="5000"/>
                </a:prstClr>
              </a:solidFill>
              <a:latin typeface="Calibri"/>
              <a:cs typeface="Tahoma" panose="020B0604030504040204" pitchFamily="34" charset="0"/>
            </a:endParaRP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6A262497-668F-9FB5-3A1E-86CC103CD101}"/>
              </a:ext>
            </a:extLst>
          </p:cNvPr>
          <p:cNvPicPr>
            <a:picLocks noChangeAspect="1"/>
          </p:cNvPicPr>
          <p:nvPr/>
        </p:nvPicPr>
        <p:blipFill>
          <a:blip r:embed="rId3"/>
          <a:stretch>
            <a:fillRect/>
          </a:stretch>
        </p:blipFill>
        <p:spPr>
          <a:xfrm rot="5400000">
            <a:off x="7967093" y="2443976"/>
            <a:ext cx="6858001" cy="1970049"/>
          </a:xfrm>
          <a:prstGeom prst="rect">
            <a:avLst/>
          </a:prstGeom>
        </p:spPr>
      </p:pic>
    </p:spTree>
    <p:extLst>
      <p:ext uri="{BB962C8B-B14F-4D97-AF65-F5344CB8AC3E}">
        <p14:creationId xmlns:p14="http://schemas.microsoft.com/office/powerpoint/2010/main" val="1012973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…”According to your faith let it be done to you”</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Mark 11:22–24 (NIV) </a:t>
            </a:r>
          </a:p>
        </p:txBody>
      </p:sp>
    </p:spTree>
    <p:extLst>
      <p:ext uri="{BB962C8B-B14F-4D97-AF65-F5344CB8AC3E}">
        <p14:creationId xmlns:p14="http://schemas.microsoft.com/office/powerpoint/2010/main" val="86457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4"/>
            <a:ext cx="12192000" cy="971798"/>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Faith unlocks the promises of God</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181569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have faith?</a:t>
            </a:r>
          </a:p>
        </p:txBody>
      </p:sp>
      <p:sp>
        <p:nvSpPr>
          <p:cNvPr id="9" name="TextBox 8">
            <a:extLst>
              <a:ext uri="{FF2B5EF4-FFF2-40B4-BE49-F238E27FC236}">
                <a16:creationId xmlns:a16="http://schemas.microsoft.com/office/drawing/2014/main" id="{1C7609DB-1F57-BAAC-EE1D-B218A26A8E46}"/>
              </a:ext>
            </a:extLst>
          </p:cNvPr>
          <p:cNvSpPr txBox="1"/>
          <p:nvPr/>
        </p:nvSpPr>
        <p:spPr>
          <a:xfrm>
            <a:off x="5003515" y="164952"/>
            <a:ext cx="6975374" cy="4113498"/>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shrinks our problems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opens the door for God to act on our behalf</a:t>
            </a: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Tree>
    <p:extLst>
      <p:ext uri="{BB962C8B-B14F-4D97-AF65-F5344CB8AC3E}">
        <p14:creationId xmlns:p14="http://schemas.microsoft.com/office/powerpoint/2010/main" val="2593929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For no matter how many promises God has made, they are “Yes” in Christ…</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2 Corinthians 1:20 (NIV) </a:t>
            </a:r>
          </a:p>
        </p:txBody>
      </p:sp>
    </p:spTree>
    <p:extLst>
      <p:ext uri="{BB962C8B-B14F-4D97-AF65-F5344CB8AC3E}">
        <p14:creationId xmlns:p14="http://schemas.microsoft.com/office/powerpoint/2010/main" val="401758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4"/>
            <a:ext cx="12192000" cy="1008012"/>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830997"/>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Faith turns God-given dreams into reality</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181569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have faith?</a:t>
            </a:r>
          </a:p>
        </p:txBody>
      </p:sp>
      <p:sp>
        <p:nvSpPr>
          <p:cNvPr id="9" name="TextBox 8">
            <a:extLst>
              <a:ext uri="{FF2B5EF4-FFF2-40B4-BE49-F238E27FC236}">
                <a16:creationId xmlns:a16="http://schemas.microsoft.com/office/drawing/2014/main" id="{1C7609DB-1F57-BAAC-EE1D-B218A26A8E46}"/>
              </a:ext>
            </a:extLst>
          </p:cNvPr>
          <p:cNvSpPr txBox="1"/>
          <p:nvPr/>
        </p:nvSpPr>
        <p:spPr>
          <a:xfrm>
            <a:off x="5003515" y="164952"/>
            <a:ext cx="6975374" cy="468795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shrinks our problems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moves God to act on our behalf</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unlocks the promises of God</a:t>
            </a: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Tree>
    <p:extLst>
      <p:ext uri="{BB962C8B-B14F-4D97-AF65-F5344CB8AC3E}">
        <p14:creationId xmlns:p14="http://schemas.microsoft.com/office/powerpoint/2010/main" val="128598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Now all glory to God, who is able, through his mighty power at work within us, to accomplish infinitely more than we might ask or think.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3:20 (NLT) </a:t>
            </a:r>
          </a:p>
        </p:txBody>
      </p:sp>
    </p:spTree>
    <p:extLst>
      <p:ext uri="{BB962C8B-B14F-4D97-AF65-F5344CB8AC3E}">
        <p14:creationId xmlns:p14="http://schemas.microsoft.com/office/powerpoint/2010/main" val="109313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4BD1F-AD3E-1260-0167-EFAEC09B106E}"/>
              </a:ext>
            </a:extLst>
          </p:cNvPr>
          <p:cNvPicPr>
            <a:picLocks noChangeAspect="1"/>
          </p:cNvPicPr>
          <p:nvPr/>
        </p:nvPicPr>
        <p:blipFill>
          <a:blip r:embed="rId3"/>
          <a:stretch>
            <a:fillRect/>
          </a:stretch>
        </p:blipFill>
        <p:spPr>
          <a:xfrm>
            <a:off x="-78060" y="-301084"/>
            <a:ext cx="5081575" cy="2858386"/>
          </a:xfrm>
          <a:prstGeom prst="rect">
            <a:avLst/>
          </a:prstGeom>
          <a:effectLst>
            <a:softEdge rad="63500"/>
          </a:effectLst>
        </p:spPr>
      </p:pic>
      <p:pic>
        <p:nvPicPr>
          <p:cNvPr id="3" name="Picture 2">
            <a:extLst>
              <a:ext uri="{FF2B5EF4-FFF2-40B4-BE49-F238E27FC236}">
                <a16:creationId xmlns:a16="http://schemas.microsoft.com/office/drawing/2014/main" id="{FC0749B9-5BF1-AE4B-CB0F-9F7E125DC986}"/>
              </a:ext>
            </a:extLst>
          </p:cNvPr>
          <p:cNvPicPr>
            <a:picLocks noChangeAspect="1"/>
          </p:cNvPicPr>
          <p:nvPr/>
        </p:nvPicPr>
        <p:blipFill>
          <a:blip r:embed="rId4"/>
          <a:stretch>
            <a:fillRect/>
          </a:stretch>
        </p:blipFill>
        <p:spPr>
          <a:xfrm rot="10800000">
            <a:off x="0" y="5094024"/>
            <a:ext cx="12192000" cy="1635746"/>
          </a:xfrm>
          <a:prstGeom prst="rect">
            <a:avLst/>
          </a:prstGeom>
        </p:spPr>
      </p:pic>
      <p:sp>
        <p:nvSpPr>
          <p:cNvPr id="8" name="TextBox 7">
            <a:extLst>
              <a:ext uri="{FF2B5EF4-FFF2-40B4-BE49-F238E27FC236}">
                <a16:creationId xmlns:a16="http://schemas.microsoft.com/office/drawing/2014/main" id="{7C04139F-13B2-A0EF-E76C-06F34728BA98}"/>
              </a:ext>
            </a:extLst>
          </p:cNvPr>
          <p:cNvSpPr txBox="1"/>
          <p:nvPr/>
        </p:nvSpPr>
        <p:spPr>
          <a:xfrm>
            <a:off x="91998" y="5160111"/>
            <a:ext cx="12100002" cy="1569660"/>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Faith gives me power to hold on in tough times</a:t>
            </a:r>
          </a:p>
        </p:txBody>
      </p:sp>
      <p:sp>
        <p:nvSpPr>
          <p:cNvPr id="5" name="TextBox 4">
            <a:extLst>
              <a:ext uri="{FF2B5EF4-FFF2-40B4-BE49-F238E27FC236}">
                <a16:creationId xmlns:a16="http://schemas.microsoft.com/office/drawing/2014/main" id="{BB9FB554-AC9D-90ED-B30B-CC14FDB1EFAA}"/>
              </a:ext>
            </a:extLst>
          </p:cNvPr>
          <p:cNvSpPr txBox="1"/>
          <p:nvPr/>
        </p:nvSpPr>
        <p:spPr>
          <a:xfrm>
            <a:off x="5003515" y="164952"/>
            <a:ext cx="6975374" cy="181569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
        <p:nvSpPr>
          <p:cNvPr id="7" name="TextBox 6">
            <a:extLst>
              <a:ext uri="{FF2B5EF4-FFF2-40B4-BE49-F238E27FC236}">
                <a16:creationId xmlns:a16="http://schemas.microsoft.com/office/drawing/2014/main" id="{26487619-A3F4-B8BB-6CE9-FFCF5D21B2D9}"/>
              </a:ext>
            </a:extLst>
          </p:cNvPr>
          <p:cNvSpPr txBox="1"/>
          <p:nvPr/>
        </p:nvSpPr>
        <p:spPr>
          <a:xfrm>
            <a:off x="0" y="2557302"/>
            <a:ext cx="4931596" cy="400110"/>
          </a:xfrm>
          <a:prstGeom prst="rect">
            <a:avLst/>
          </a:prstGeom>
          <a:noFill/>
        </p:spPr>
        <p:txBody>
          <a:bodyPr wrap="square" rtlCol="0">
            <a:spAutoFit/>
          </a:bodyPr>
          <a:lstStyle/>
          <a:p>
            <a:pPr algn="ctr"/>
            <a:r>
              <a:rPr lang="en-US" sz="2000" i="1" dirty="0">
                <a:solidFill>
                  <a:srgbClr val="004660"/>
                </a:solidFill>
              </a:rPr>
              <a:t>What happens when you have faith?</a:t>
            </a:r>
          </a:p>
        </p:txBody>
      </p:sp>
      <p:sp>
        <p:nvSpPr>
          <p:cNvPr id="9" name="TextBox 8">
            <a:extLst>
              <a:ext uri="{FF2B5EF4-FFF2-40B4-BE49-F238E27FC236}">
                <a16:creationId xmlns:a16="http://schemas.microsoft.com/office/drawing/2014/main" id="{1C7609DB-1F57-BAAC-EE1D-B218A26A8E46}"/>
              </a:ext>
            </a:extLst>
          </p:cNvPr>
          <p:cNvSpPr txBox="1"/>
          <p:nvPr/>
        </p:nvSpPr>
        <p:spPr>
          <a:xfrm>
            <a:off x="5003515" y="164952"/>
            <a:ext cx="6975374" cy="5836854"/>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shrinks our problems</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moves God to act on our behalf</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unlocks the promises of God</a:t>
            </a:r>
          </a:p>
          <a:p>
            <a:pPr marL="365751" indent="-380990" defTabSz="609585">
              <a:spcBef>
                <a:spcPct val="0"/>
              </a:spcBef>
              <a:buFont typeface="Arial" panose="020B0604020202020204" pitchFamily="34" charset="0"/>
              <a:buChar char="•"/>
              <a:defRPr/>
            </a:pPr>
            <a:r>
              <a:rPr lang="en-US" altLang="en-US" sz="3733" dirty="0">
                <a:solidFill>
                  <a:srgbClr val="004660"/>
                </a:solidFill>
                <a:latin typeface="Abadi" panose="020B0604020104020204" pitchFamily="34" charset="0"/>
              </a:rPr>
              <a:t>Faith turns God-given dreams into reality</a:t>
            </a: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a:p>
            <a:pPr marL="365751" indent="-380990" defTabSz="609585">
              <a:spcBef>
                <a:spcPct val="0"/>
              </a:spcBef>
              <a:buFont typeface="Arial" panose="020B0604020202020204" pitchFamily="34" charset="0"/>
              <a:buChar char="•"/>
              <a:defRPr/>
            </a:pPr>
            <a:endParaRPr lang="en-US" altLang="en-US" sz="3733" dirty="0">
              <a:solidFill>
                <a:srgbClr val="004660"/>
              </a:solidFill>
              <a:latin typeface="Abadi" panose="020B0604020104020204" pitchFamily="34" charset="0"/>
            </a:endParaRPr>
          </a:p>
        </p:txBody>
      </p:sp>
    </p:spTree>
    <p:extLst>
      <p:ext uri="{BB962C8B-B14F-4D97-AF65-F5344CB8AC3E}">
        <p14:creationId xmlns:p14="http://schemas.microsoft.com/office/powerpoint/2010/main" val="163989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We are pressed on every side by troubles, but we are not crushed. We are perplexed, but not driven to despair. We are hunted down, but never abandoned by God. We get knocked down, but we are not destroyed.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2 Corinthians 4:8–9 (NLT) </a:t>
            </a:r>
          </a:p>
        </p:txBody>
      </p:sp>
    </p:spTree>
    <p:extLst>
      <p:ext uri="{BB962C8B-B14F-4D97-AF65-F5344CB8AC3E}">
        <p14:creationId xmlns:p14="http://schemas.microsoft.com/office/powerpoint/2010/main" val="768669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84878" y="213157"/>
            <a:ext cx="99728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b="1" spc="-200" dirty="0">
                <a:solidFill>
                  <a:prstClr val="black">
                    <a:lumMod val="95000"/>
                    <a:lumOff val="5000"/>
                  </a:prstClr>
                </a:solidFill>
                <a:latin typeface="Calibri"/>
                <a:cs typeface="Tahoma" panose="020B0604030504040204" pitchFamily="34" charset="0"/>
              </a:rPr>
              <a:t>We can choose to live without faith in God where we tend to:</a:t>
            </a:r>
          </a:p>
          <a:p>
            <a:pPr algn="ctr" defTabSz="609585">
              <a:lnSpc>
                <a:spcPct val="100000"/>
              </a:lnSpc>
              <a:spcBef>
                <a:spcPct val="0"/>
              </a:spcBef>
              <a:buNone/>
              <a:defRPr/>
            </a:pPr>
            <a:endParaRPr lang="en-US" altLang="en-US" sz="4800" spc="-200" dirty="0">
              <a:solidFill>
                <a:prstClr val="black">
                  <a:lumMod val="95000"/>
                  <a:lumOff val="5000"/>
                </a:prstClr>
              </a:solidFill>
              <a:latin typeface="Calibri"/>
              <a:cs typeface="Tahoma" panose="020B0604030504040204" pitchFamily="34" charset="0"/>
            </a:endParaRPr>
          </a:p>
          <a:p>
            <a:pPr marL="685800" indent="-685800" defTabSz="609585">
              <a:lnSpc>
                <a:spcPct val="100000"/>
              </a:lnSpc>
              <a:spcBef>
                <a:spcPct val="0"/>
              </a:spcBef>
              <a:defRPr/>
            </a:pPr>
            <a:r>
              <a:rPr lang="en-US" altLang="en-US" sz="4800" spc="-200" dirty="0">
                <a:solidFill>
                  <a:srgbClr val="004660"/>
                </a:solidFill>
                <a:latin typeface="Calibri"/>
                <a:cs typeface="Tahoma" panose="020B0604030504040204" pitchFamily="34" charset="0"/>
              </a:rPr>
              <a:t>Exaggerate our difficulties</a:t>
            </a:r>
          </a:p>
          <a:p>
            <a:pPr marL="685800" indent="-685800" defTabSz="609585">
              <a:lnSpc>
                <a:spcPct val="100000"/>
              </a:lnSpc>
              <a:spcBef>
                <a:spcPct val="0"/>
              </a:spcBef>
              <a:defRPr/>
            </a:pPr>
            <a:r>
              <a:rPr lang="en-US" altLang="en-US" sz="4800" spc="-200" dirty="0">
                <a:latin typeface="Calibri"/>
                <a:cs typeface="Tahoma" panose="020B0604030504040204" pitchFamily="34" charset="0"/>
              </a:rPr>
              <a:t>Underestimate our abilities</a:t>
            </a:r>
          </a:p>
          <a:p>
            <a:pPr marL="685800" indent="-685800" defTabSz="609585">
              <a:lnSpc>
                <a:spcPct val="100000"/>
              </a:lnSpc>
              <a:spcBef>
                <a:spcPct val="0"/>
              </a:spcBef>
              <a:defRPr/>
            </a:pPr>
            <a:r>
              <a:rPr lang="en-US" altLang="en-US" sz="4800" spc="-200" dirty="0">
                <a:solidFill>
                  <a:srgbClr val="004660"/>
                </a:solidFill>
                <a:latin typeface="Calibri"/>
                <a:cs typeface="Tahoma" panose="020B0604030504040204" pitchFamily="34" charset="0"/>
              </a:rPr>
              <a:t>Get discouraged</a:t>
            </a:r>
          </a:p>
          <a:p>
            <a:pPr marL="685800" indent="-685800" defTabSz="609585">
              <a:lnSpc>
                <a:spcPct val="100000"/>
              </a:lnSpc>
              <a:spcBef>
                <a:spcPct val="0"/>
              </a:spcBef>
              <a:defRPr/>
            </a:pPr>
            <a:r>
              <a:rPr lang="en-US" altLang="en-US" sz="4800" spc="-200" dirty="0">
                <a:solidFill>
                  <a:prstClr val="black">
                    <a:lumMod val="95000"/>
                    <a:lumOff val="5000"/>
                  </a:prstClr>
                </a:solidFill>
                <a:latin typeface="Calibri"/>
                <a:cs typeface="Tahoma" panose="020B0604030504040204" pitchFamily="34" charset="0"/>
              </a:rPr>
              <a:t>Complain about our lives</a:t>
            </a:r>
          </a:p>
          <a:p>
            <a:pPr marL="685800" indent="-685800" defTabSz="609585">
              <a:lnSpc>
                <a:spcPct val="100000"/>
              </a:lnSpc>
              <a:spcBef>
                <a:spcPct val="0"/>
              </a:spcBef>
              <a:defRPr/>
            </a:pPr>
            <a:r>
              <a:rPr lang="en-US" altLang="en-US" sz="4800" spc="-200" dirty="0">
                <a:solidFill>
                  <a:srgbClr val="004660"/>
                </a:solidFill>
                <a:latin typeface="Calibri"/>
                <a:cs typeface="Tahoma" panose="020B0604030504040204" pitchFamily="34" charset="0"/>
              </a:rPr>
              <a:t>Give up and blame God</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6A262497-668F-9FB5-3A1E-86CC103CD101}"/>
              </a:ext>
            </a:extLst>
          </p:cNvPr>
          <p:cNvPicPr>
            <a:picLocks noChangeAspect="1"/>
          </p:cNvPicPr>
          <p:nvPr/>
        </p:nvPicPr>
        <p:blipFill>
          <a:blip r:embed="rId3"/>
          <a:stretch>
            <a:fillRect/>
          </a:stretch>
        </p:blipFill>
        <p:spPr>
          <a:xfrm rot="5400000">
            <a:off x="7967093" y="2443976"/>
            <a:ext cx="6858001" cy="1970049"/>
          </a:xfrm>
          <a:prstGeom prst="rect">
            <a:avLst/>
          </a:prstGeom>
        </p:spPr>
      </p:pic>
    </p:spTree>
    <p:extLst>
      <p:ext uri="{BB962C8B-B14F-4D97-AF65-F5344CB8AC3E}">
        <p14:creationId xmlns:p14="http://schemas.microsoft.com/office/powerpoint/2010/main" val="195053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99728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Faith is seeing from God’s point of view.  It is trusting God and living in reliance on Him</a:t>
            </a:r>
            <a:endParaRPr lang="en-US" altLang="en-US" sz="4000" i="1" spc="-200" dirty="0">
              <a:solidFill>
                <a:prstClr val="black">
                  <a:lumMod val="95000"/>
                  <a:lumOff val="5000"/>
                </a:prstClr>
              </a:solidFill>
              <a:latin typeface="Calibri"/>
              <a:cs typeface="Tahoma" panose="020B0604030504040204" pitchFamily="34" charset="0"/>
            </a:endParaRP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6A262497-668F-9FB5-3A1E-86CC103CD101}"/>
              </a:ext>
            </a:extLst>
          </p:cNvPr>
          <p:cNvPicPr>
            <a:picLocks noChangeAspect="1"/>
          </p:cNvPicPr>
          <p:nvPr/>
        </p:nvPicPr>
        <p:blipFill>
          <a:blip r:embed="rId3"/>
          <a:stretch>
            <a:fillRect/>
          </a:stretch>
        </p:blipFill>
        <p:spPr>
          <a:xfrm rot="5400000">
            <a:off x="7967093" y="2443976"/>
            <a:ext cx="6858001" cy="1970049"/>
          </a:xfrm>
          <a:prstGeom prst="rect">
            <a:avLst/>
          </a:prstGeom>
        </p:spPr>
      </p:pic>
    </p:spTree>
    <p:extLst>
      <p:ext uri="{BB962C8B-B14F-4D97-AF65-F5344CB8AC3E}">
        <p14:creationId xmlns:p14="http://schemas.microsoft.com/office/powerpoint/2010/main" val="249854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84878" y="213157"/>
            <a:ext cx="99728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b="1" spc="-200" dirty="0">
                <a:solidFill>
                  <a:prstClr val="black">
                    <a:lumMod val="95000"/>
                    <a:lumOff val="5000"/>
                  </a:prstClr>
                </a:solidFill>
                <a:latin typeface="Calibri"/>
                <a:cs typeface="Tahoma" panose="020B0604030504040204" pitchFamily="34" charset="0"/>
              </a:rPr>
              <a:t>We can choose to live with faith in God</a:t>
            </a:r>
          </a:p>
          <a:p>
            <a:pPr algn="ctr" defTabSz="609585">
              <a:lnSpc>
                <a:spcPct val="100000"/>
              </a:lnSpc>
              <a:spcBef>
                <a:spcPct val="0"/>
              </a:spcBef>
              <a:buNone/>
              <a:defRPr/>
            </a:pPr>
            <a:endParaRPr lang="en-US" altLang="en-US" sz="4800" b="1" spc="-200" dirty="0">
              <a:solidFill>
                <a:prstClr val="black">
                  <a:lumMod val="95000"/>
                  <a:lumOff val="5000"/>
                </a:prstClr>
              </a:solidFill>
              <a:latin typeface="Calibri"/>
              <a:cs typeface="Tahoma" panose="020B0604030504040204" pitchFamily="34" charset="0"/>
            </a:endParaRPr>
          </a:p>
          <a:p>
            <a:pPr marL="685800" indent="-685800" defTabSz="609585">
              <a:lnSpc>
                <a:spcPct val="100000"/>
              </a:lnSpc>
              <a:spcBef>
                <a:spcPct val="0"/>
              </a:spcBef>
              <a:defRPr/>
            </a:pPr>
            <a:r>
              <a:rPr lang="en-US" altLang="en-US" sz="4800" spc="-200" dirty="0">
                <a:solidFill>
                  <a:srgbClr val="004660"/>
                </a:solidFill>
                <a:latin typeface="Calibri"/>
                <a:cs typeface="Tahoma" panose="020B0604030504040204" pitchFamily="34" charset="0"/>
              </a:rPr>
              <a:t>Faith shrinks your problems</a:t>
            </a:r>
          </a:p>
          <a:p>
            <a:pPr marL="685800" indent="-685800" defTabSz="609585">
              <a:lnSpc>
                <a:spcPct val="100000"/>
              </a:lnSpc>
              <a:spcBef>
                <a:spcPct val="0"/>
              </a:spcBef>
              <a:defRPr/>
            </a:pPr>
            <a:r>
              <a:rPr lang="en-US" altLang="en-US" sz="4800" spc="-200" dirty="0">
                <a:solidFill>
                  <a:prstClr val="black">
                    <a:lumMod val="95000"/>
                    <a:lumOff val="5000"/>
                  </a:prstClr>
                </a:solidFill>
                <a:latin typeface="Calibri"/>
                <a:cs typeface="Tahoma" panose="020B0604030504040204" pitchFamily="34" charset="0"/>
              </a:rPr>
              <a:t>Faith moves God to act on my behalf</a:t>
            </a:r>
          </a:p>
          <a:p>
            <a:pPr marL="685800" indent="-685800" defTabSz="609585">
              <a:lnSpc>
                <a:spcPct val="100000"/>
              </a:lnSpc>
              <a:spcBef>
                <a:spcPct val="0"/>
              </a:spcBef>
              <a:defRPr/>
            </a:pPr>
            <a:r>
              <a:rPr lang="en-US" altLang="en-US" sz="4800" spc="-200" dirty="0">
                <a:solidFill>
                  <a:srgbClr val="004660"/>
                </a:solidFill>
                <a:latin typeface="Calibri"/>
                <a:cs typeface="Tahoma" panose="020B0604030504040204" pitchFamily="34" charset="0"/>
              </a:rPr>
              <a:t>Faith unlocks the promises of God</a:t>
            </a:r>
          </a:p>
          <a:p>
            <a:pPr marL="685800" indent="-685800" defTabSz="609585">
              <a:lnSpc>
                <a:spcPct val="100000"/>
              </a:lnSpc>
              <a:spcBef>
                <a:spcPct val="0"/>
              </a:spcBef>
              <a:defRPr/>
            </a:pPr>
            <a:r>
              <a:rPr lang="en-US" altLang="en-US" sz="4800" spc="-200" dirty="0">
                <a:solidFill>
                  <a:prstClr val="black">
                    <a:lumMod val="95000"/>
                    <a:lumOff val="5000"/>
                  </a:prstClr>
                </a:solidFill>
                <a:latin typeface="Calibri"/>
                <a:cs typeface="Tahoma" panose="020B0604030504040204" pitchFamily="34" charset="0"/>
              </a:rPr>
              <a:t>Faith turns God-given dreams into reality</a:t>
            </a:r>
          </a:p>
          <a:p>
            <a:pPr marL="685800" indent="-685800" defTabSz="609585">
              <a:lnSpc>
                <a:spcPct val="100000"/>
              </a:lnSpc>
              <a:spcBef>
                <a:spcPct val="0"/>
              </a:spcBef>
              <a:defRPr/>
            </a:pPr>
            <a:r>
              <a:rPr lang="en-US" altLang="en-US" sz="4800" spc="-200" dirty="0">
                <a:solidFill>
                  <a:srgbClr val="004660"/>
                </a:solidFill>
                <a:latin typeface="Calibri"/>
                <a:cs typeface="Tahoma" panose="020B0604030504040204" pitchFamily="34" charset="0"/>
              </a:rPr>
              <a:t>Faith gives me power to hold on in tough times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6A262497-668F-9FB5-3A1E-86CC103CD101}"/>
              </a:ext>
            </a:extLst>
          </p:cNvPr>
          <p:cNvPicPr>
            <a:picLocks noChangeAspect="1"/>
          </p:cNvPicPr>
          <p:nvPr/>
        </p:nvPicPr>
        <p:blipFill>
          <a:blip r:embed="rId3"/>
          <a:stretch>
            <a:fillRect/>
          </a:stretch>
        </p:blipFill>
        <p:spPr>
          <a:xfrm rot="5400000">
            <a:off x="7967093" y="2443976"/>
            <a:ext cx="6858001" cy="1970049"/>
          </a:xfrm>
          <a:prstGeom prst="rect">
            <a:avLst/>
          </a:prstGeom>
        </p:spPr>
      </p:pic>
    </p:spTree>
    <p:extLst>
      <p:ext uri="{BB962C8B-B14F-4D97-AF65-F5344CB8AC3E}">
        <p14:creationId xmlns:p14="http://schemas.microsoft.com/office/powerpoint/2010/main" val="3533183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1D21276-77BC-9E4A-644F-AB76511BC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48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Now faith is the assurance of things hoped for, the conviction of things not seen.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Hebrews 11:1 (ESV) </a:t>
            </a:r>
          </a:p>
        </p:txBody>
      </p:sp>
    </p:spTree>
    <p:extLst>
      <p:ext uri="{BB962C8B-B14F-4D97-AF65-F5344CB8AC3E}">
        <p14:creationId xmlns:p14="http://schemas.microsoft.com/office/powerpoint/2010/main" val="122959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I pray that the eyes of your heart may be enlightened in order that you may know the hope to which he has called you, the riches of his glorious inheritance in his holy people,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1:18 (NIV) </a:t>
            </a:r>
          </a:p>
        </p:txBody>
      </p:sp>
    </p:spTree>
    <p:extLst>
      <p:ext uri="{BB962C8B-B14F-4D97-AF65-F5344CB8AC3E}">
        <p14:creationId xmlns:p14="http://schemas.microsoft.com/office/powerpoint/2010/main" val="149368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This is love: not that we loved God, but that he loved us and sent his Son as an atoning sacrifice for our sins.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1 John 4:10 (NIV) </a:t>
            </a:r>
          </a:p>
        </p:txBody>
      </p:sp>
    </p:spTree>
    <p:extLst>
      <p:ext uri="{BB962C8B-B14F-4D97-AF65-F5344CB8AC3E}">
        <p14:creationId xmlns:p14="http://schemas.microsoft.com/office/powerpoint/2010/main" val="106137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There is no fear in love. But perfect love drives out fear,…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1 John 4:18 (NIV) </a:t>
            </a:r>
          </a:p>
        </p:txBody>
      </p:sp>
    </p:spTree>
    <p:extLst>
      <p:ext uri="{BB962C8B-B14F-4D97-AF65-F5344CB8AC3E}">
        <p14:creationId xmlns:p14="http://schemas.microsoft.com/office/powerpoint/2010/main" val="79050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368606-69F5-A015-C4C9-86D0BC0B483E}"/>
              </a:ext>
            </a:extLst>
          </p:cNvPr>
          <p:cNvPicPr>
            <a:picLocks noChangeAspect="1"/>
          </p:cNvPicPr>
          <p:nvPr/>
        </p:nvPicPr>
        <p:blipFill>
          <a:blip r:embed="rId3"/>
          <a:stretch>
            <a:fillRect/>
          </a:stretch>
        </p:blipFill>
        <p:spPr>
          <a:xfrm>
            <a:off x="1" y="5698274"/>
            <a:ext cx="12192000" cy="964656"/>
          </a:xfrm>
          <a:prstGeom prst="rect">
            <a:avLst/>
          </a:prstGeom>
          <a:effectLst>
            <a:softEdge rad="38100"/>
          </a:effectLst>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solidFill>
                  <a:prstClr val="black">
                    <a:lumMod val="95000"/>
                    <a:lumOff val="5000"/>
                  </a:prstClr>
                </a:solidFill>
                <a:latin typeface="Calibri"/>
                <a:cs typeface="Tahoma" panose="020B0604030504040204" pitchFamily="34" charset="0"/>
              </a:rPr>
              <a:t>For God has not given us a spirit of fear and timidity, but of power, love, and self-discipline. </a:t>
            </a:r>
            <a:endParaRPr lang="en-US" altLang="en-US" sz="48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638015" y="585914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477078" y="5743682"/>
            <a:ext cx="11569038" cy="721159"/>
          </a:xfrm>
          <a:prstGeom prst="rect">
            <a:avLst/>
          </a:prstGeom>
          <a:no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2 Timothy 1:7 (NLT) </a:t>
            </a:r>
          </a:p>
        </p:txBody>
      </p:sp>
    </p:spTree>
    <p:extLst>
      <p:ext uri="{BB962C8B-B14F-4D97-AF65-F5344CB8AC3E}">
        <p14:creationId xmlns:p14="http://schemas.microsoft.com/office/powerpoint/2010/main" val="35204539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1417</Words>
  <Application>Microsoft Office PowerPoint</Application>
  <PresentationFormat>Widescreen</PresentationFormat>
  <Paragraphs>181</Paragraphs>
  <Slides>41</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13</cp:revision>
  <dcterms:created xsi:type="dcterms:W3CDTF">2022-06-01T02:28:00Z</dcterms:created>
  <dcterms:modified xsi:type="dcterms:W3CDTF">2022-07-17T13:38:03Z</dcterms:modified>
</cp:coreProperties>
</file>