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428" r:id="rId2"/>
    <p:sldId id="2421" r:id="rId3"/>
    <p:sldId id="2477" r:id="rId4"/>
    <p:sldId id="2478" r:id="rId5"/>
    <p:sldId id="2433" r:id="rId6"/>
    <p:sldId id="2479" r:id="rId7"/>
    <p:sldId id="2480" r:id="rId8"/>
    <p:sldId id="2426" r:id="rId9"/>
    <p:sldId id="2481" r:id="rId10"/>
    <p:sldId id="2360" r:id="rId11"/>
    <p:sldId id="2482" r:id="rId12"/>
    <p:sldId id="2483" r:id="rId13"/>
    <p:sldId id="2484" r:id="rId14"/>
    <p:sldId id="2485" r:id="rId15"/>
    <p:sldId id="2486" r:id="rId16"/>
    <p:sldId id="2487" r:id="rId17"/>
    <p:sldId id="2488" r:id="rId18"/>
    <p:sldId id="2489" r:id="rId19"/>
    <p:sldId id="2490" r:id="rId20"/>
    <p:sldId id="2492" r:id="rId21"/>
    <p:sldId id="2491" r:id="rId22"/>
    <p:sldId id="2493" r:id="rId23"/>
    <p:sldId id="2494" r:id="rId24"/>
    <p:sldId id="2495" r:id="rId25"/>
    <p:sldId id="2496" r:id="rId26"/>
    <p:sldId id="2497" r:id="rId27"/>
    <p:sldId id="2498" r:id="rId28"/>
    <p:sldId id="2499" r:id="rId29"/>
    <p:sldId id="2500" r:id="rId30"/>
    <p:sldId id="2502" r:id="rId31"/>
    <p:sldId id="2503" r:id="rId32"/>
    <p:sldId id="2504" r:id="rId33"/>
    <p:sldId id="2505" r:id="rId34"/>
    <p:sldId id="2506" r:id="rId35"/>
    <p:sldId id="2507" r:id="rId36"/>
    <p:sldId id="2508" r:id="rId37"/>
    <p:sldId id="2509" r:id="rId38"/>
    <p:sldId id="2510" r:id="rId39"/>
    <p:sldId id="2511" r:id="rId40"/>
    <p:sldId id="2512" r:id="rId41"/>
    <p:sldId id="2474" r:id="rId42"/>
    <p:sldId id="2476"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43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14" autoAdjust="0"/>
    <p:restoredTop sz="94660"/>
  </p:normalViewPr>
  <p:slideViewPr>
    <p:cSldViewPr snapToGrid="0">
      <p:cViewPr varScale="1">
        <p:scale>
          <a:sx n="62" d="100"/>
          <a:sy n="62" d="100"/>
        </p:scale>
        <p:origin x="544" y="56"/>
      </p:cViewPr>
      <p:guideLst/>
    </p:cSldViewPr>
  </p:slideViewPr>
  <p:notesTextViewPr>
    <p:cViewPr>
      <p:scale>
        <a:sx n="1" d="1"/>
        <a:sy n="1" d="1"/>
      </p:scale>
      <p:origin x="0" y="0"/>
    </p:cViewPr>
  </p:notesTextViewPr>
  <p:sorterViewPr>
    <p:cViewPr varScale="1">
      <p:scale>
        <a:sx n="100" d="100"/>
        <a:sy n="100" d="100"/>
      </p:scale>
      <p:origin x="0" y="-13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831E15-2D2E-43AB-B743-8EA62B45FA7D}" type="datetimeFigureOut">
              <a:rPr lang="en-US" smtClean="0"/>
              <a:t>7/10/2022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6D18DC-3AC1-432D-9D91-2B39070F7CC9}" type="slidenum">
              <a:rPr lang="en-US" smtClean="0"/>
              <a:t>‹#›</a:t>
            </a:fld>
            <a:endParaRPr lang="en-US"/>
          </a:p>
        </p:txBody>
      </p:sp>
    </p:spTree>
    <p:extLst>
      <p:ext uri="{BB962C8B-B14F-4D97-AF65-F5344CB8AC3E}">
        <p14:creationId xmlns:p14="http://schemas.microsoft.com/office/powerpoint/2010/main" val="309791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4373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31032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77915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986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1668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4087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4170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40744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7928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6961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5052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0819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7/10/2022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87474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550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22192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44155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7/10/2022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278469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7/10/2022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11753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7/10/2022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8906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7/10/2022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3343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7/10/2022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87270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7/10/2022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330408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7/10/2022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2967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8C2560D-EC28-3B41-86E8-18F1CE0113B4}" type="datetimeFigureOut">
              <a:rPr lang="en-US" smtClean="0"/>
              <a:t>7/10/2022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2369098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3451070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666786"/>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God tests Abraham</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Obedience is the test of faith </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916774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“If you love me, keep my commands.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John 14:15 (NIV) </a:t>
            </a:r>
          </a:p>
        </p:txBody>
      </p:sp>
    </p:spTree>
    <p:extLst>
      <p:ext uri="{BB962C8B-B14F-4D97-AF65-F5344CB8AC3E}">
        <p14:creationId xmlns:p14="http://schemas.microsoft.com/office/powerpoint/2010/main" val="4217897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Early </a:t>
            </a:r>
            <a:r>
              <a:rPr lang="en-US" altLang="en-US" sz="4800" spc="-200" dirty="0">
                <a:solidFill>
                  <a:srgbClr val="C00000"/>
                </a:solidFill>
                <a:latin typeface="Calibri"/>
                <a:cs typeface="Tahoma" panose="020B0604030504040204" pitchFamily="34" charset="0"/>
              </a:rPr>
              <a:t>the next morning </a:t>
            </a:r>
            <a:r>
              <a:rPr lang="en-US" altLang="en-US" sz="4800" spc="-200" dirty="0">
                <a:solidFill>
                  <a:prstClr val="black">
                    <a:lumMod val="95000"/>
                    <a:lumOff val="5000"/>
                  </a:prstClr>
                </a:solidFill>
                <a:latin typeface="Calibri"/>
                <a:cs typeface="Tahoma" panose="020B0604030504040204" pitchFamily="34" charset="0"/>
              </a:rPr>
              <a:t>Abraham got up and loaded his donkey. He took with him two of his servants and his son Isaac. When he had cut enough wood for the burnt offering, he set out for the place God had told him about. On the third day Abraham looked up and saw the place in the distance.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22:1–10 (NIV) </a:t>
            </a:r>
          </a:p>
        </p:txBody>
      </p:sp>
    </p:spTree>
    <p:extLst>
      <p:ext uri="{BB962C8B-B14F-4D97-AF65-F5344CB8AC3E}">
        <p14:creationId xmlns:p14="http://schemas.microsoft.com/office/powerpoint/2010/main" val="282833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He said to his servants, “Stay here with the donkey while I and the boy go over there. We will worship and then we will come back to you.” Abraham took the wood for the burnt offering and placed it on his son Isaac, and he himself carried the fire and the knife. As the two of them went on together,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22:1–10 (NIV) </a:t>
            </a:r>
          </a:p>
        </p:txBody>
      </p:sp>
    </p:spTree>
    <p:extLst>
      <p:ext uri="{BB962C8B-B14F-4D97-AF65-F5344CB8AC3E}">
        <p14:creationId xmlns:p14="http://schemas.microsoft.com/office/powerpoint/2010/main" val="1453679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Isaac spoke up and said to his father Abraham, “Father?” “Yes, my son?” Abraham replied. “The fire and wood are here,” Isaac said, “but where is the lamb for the burnt offering?” Abraham answered, </a:t>
            </a:r>
            <a:r>
              <a:rPr lang="en-US" altLang="en-US" sz="4800" spc="-200" dirty="0">
                <a:solidFill>
                  <a:srgbClr val="C00000"/>
                </a:solidFill>
                <a:latin typeface="Calibri"/>
                <a:cs typeface="Tahoma" panose="020B0604030504040204" pitchFamily="34" charset="0"/>
              </a:rPr>
              <a:t>“God himself will provide the lamb for the burnt offering, my son.”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22:1–10 (NIV) </a:t>
            </a:r>
          </a:p>
        </p:txBody>
      </p:sp>
    </p:spTree>
    <p:extLst>
      <p:ext uri="{BB962C8B-B14F-4D97-AF65-F5344CB8AC3E}">
        <p14:creationId xmlns:p14="http://schemas.microsoft.com/office/powerpoint/2010/main" val="118059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1241237"/>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God tests Abraham</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Obedience is the test of faith</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How could Abraham do something like this?</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3693525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And the two of them went on together. When they reached the place God had told him about, Abraham built an altar there and arranged the wood on it. He bound his son Isaac and laid him on the altar, on top of the wood. Then he reached out his hand and took the knife to slay his son.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22:1–10 (NIV) </a:t>
            </a:r>
          </a:p>
        </p:txBody>
      </p:sp>
    </p:spTree>
    <p:extLst>
      <p:ext uri="{BB962C8B-B14F-4D97-AF65-F5344CB8AC3E}">
        <p14:creationId xmlns:p14="http://schemas.microsoft.com/office/powerpoint/2010/main" val="617222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Remembering what God has done makes it easier to believe what God can do.</a:t>
            </a:r>
            <a:endParaRPr lang="en-US" altLang="en-US" sz="4000" i="1" spc="-200" dirty="0">
              <a:solidFill>
                <a:prstClr val="black">
                  <a:lumMod val="95000"/>
                  <a:lumOff val="5000"/>
                </a:prstClr>
              </a:solidFill>
              <a:latin typeface="Calibri"/>
              <a:cs typeface="Tahoma" panose="020B0604030504040204" pitchFamily="34" charset="0"/>
            </a:endParaRP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233217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By faith Abraham, when God tested him, offered Isaac as a sacrifice. He who had embraced the promises was about to sacrifice his one and only son, even though God had said to him, “It is through Isaac that your offspring will be reckoned.”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Hebrews 11:17–19 (NIV) </a:t>
            </a:r>
          </a:p>
        </p:txBody>
      </p:sp>
    </p:spTree>
    <p:extLst>
      <p:ext uri="{BB962C8B-B14F-4D97-AF65-F5344CB8AC3E}">
        <p14:creationId xmlns:p14="http://schemas.microsoft.com/office/powerpoint/2010/main" val="1097508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srgbClr val="C00000"/>
                </a:solidFill>
                <a:latin typeface="Calibri"/>
                <a:cs typeface="Tahoma" panose="020B0604030504040204" pitchFamily="34" charset="0"/>
              </a:rPr>
              <a:t>Abraham reasoned that God could even raise the dead, </a:t>
            </a:r>
            <a:r>
              <a:rPr lang="en-US" altLang="en-US" sz="4800" spc="-200" dirty="0">
                <a:solidFill>
                  <a:prstClr val="black">
                    <a:lumMod val="95000"/>
                    <a:lumOff val="5000"/>
                  </a:prstClr>
                </a:solidFill>
                <a:latin typeface="Calibri"/>
                <a:cs typeface="Tahoma" panose="020B0604030504040204" pitchFamily="34" charset="0"/>
              </a:rPr>
              <a:t>and so in a manner of speaking he did receive Isaac back from death.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Hebrews 11:17–19 (NIV) </a:t>
            </a:r>
          </a:p>
        </p:txBody>
      </p:sp>
    </p:spTree>
    <p:extLst>
      <p:ext uri="{BB962C8B-B14F-4D97-AF65-F5344CB8AC3E}">
        <p14:creationId xmlns:p14="http://schemas.microsoft.com/office/powerpoint/2010/main" val="3117158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Now the Lord was gracious to Sarah as he had said, and the Lord did for Sarah what he had promised. Sarah became pregnant and bore a son to Abraham in his old age, at the very time God had promised him. Abraham gave the name Isaac to the son Sarah bore him.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21:1–7 (NIV) </a:t>
            </a:r>
          </a:p>
        </p:txBody>
      </p:sp>
    </p:spTree>
    <p:extLst>
      <p:ext uri="{BB962C8B-B14F-4D97-AF65-F5344CB8AC3E}">
        <p14:creationId xmlns:p14="http://schemas.microsoft.com/office/powerpoint/2010/main" val="4207066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Abraham believed that God would keep His promises.  </a:t>
            </a:r>
          </a:p>
          <a:p>
            <a:pPr algn="ctr" defTabSz="609585">
              <a:lnSpc>
                <a:spcPct val="100000"/>
              </a:lnSpc>
              <a:spcBef>
                <a:spcPct val="0"/>
              </a:spcBef>
              <a:buNone/>
              <a:defRPr/>
            </a:pPr>
            <a:endParaRPr lang="en-US" altLang="en-US" sz="4800" spc="-200" dirty="0">
              <a:solidFill>
                <a:prstClr val="black">
                  <a:lumMod val="95000"/>
                  <a:lumOff val="5000"/>
                </a:prstClr>
              </a:solidFill>
              <a:latin typeface="Calibri"/>
              <a:cs typeface="Tahoma" panose="020B0604030504040204" pitchFamily="34" charset="0"/>
            </a:endParaRPr>
          </a:p>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You need to believe that too!</a:t>
            </a:r>
            <a:endParaRPr lang="en-US" altLang="en-US" sz="4000" i="1" spc="-200" dirty="0">
              <a:solidFill>
                <a:prstClr val="black">
                  <a:lumMod val="95000"/>
                  <a:lumOff val="5000"/>
                </a:prstClr>
              </a:solidFill>
              <a:latin typeface="Calibri"/>
              <a:cs typeface="Tahoma" panose="020B0604030504040204" pitchFamily="34" charset="0"/>
            </a:endParaRP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9252825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srgbClr val="C00000"/>
                </a:solidFill>
                <a:latin typeface="Calibri"/>
                <a:cs typeface="Tahoma" panose="020B0604030504040204" pitchFamily="34" charset="0"/>
              </a:rPr>
              <a:t>Against all hope, Abraham in hope believed </a:t>
            </a:r>
            <a:r>
              <a:rPr lang="en-US" altLang="en-US" sz="4800" spc="-200" dirty="0">
                <a:solidFill>
                  <a:prstClr val="black">
                    <a:lumMod val="95000"/>
                    <a:lumOff val="5000"/>
                  </a:prstClr>
                </a:solidFill>
                <a:latin typeface="Calibri"/>
                <a:cs typeface="Tahoma" panose="020B0604030504040204" pitchFamily="34" charset="0"/>
              </a:rPr>
              <a:t>and so became the father of many nations, just as it had been said to him, “So shall your offspring be.”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4:18 (NIV) </a:t>
            </a:r>
          </a:p>
        </p:txBody>
      </p:sp>
    </p:spTree>
    <p:extLst>
      <p:ext uri="{BB962C8B-B14F-4D97-AF65-F5344CB8AC3E}">
        <p14:creationId xmlns:p14="http://schemas.microsoft.com/office/powerpoint/2010/main" val="3413850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Abraham never wavered in believing God’s promise. </a:t>
            </a:r>
            <a:r>
              <a:rPr lang="en-US" altLang="en-US" sz="4800" spc="-200" dirty="0">
                <a:solidFill>
                  <a:srgbClr val="C00000"/>
                </a:solidFill>
                <a:latin typeface="Calibri"/>
                <a:cs typeface="Tahoma" panose="020B0604030504040204" pitchFamily="34" charset="0"/>
              </a:rPr>
              <a:t>In fact, his faith grew stronger, and in this he brought glory to God.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4:19 (NIV) </a:t>
            </a:r>
          </a:p>
        </p:txBody>
      </p:sp>
    </p:spTree>
    <p:extLst>
      <p:ext uri="{BB962C8B-B14F-4D97-AF65-F5344CB8AC3E}">
        <p14:creationId xmlns:p14="http://schemas.microsoft.com/office/powerpoint/2010/main" val="1776116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Yet he did not waver through unbelief regarding the promise of God, but was strengthened in his faith and gave glory to God,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4:20 (NIV) </a:t>
            </a:r>
          </a:p>
        </p:txBody>
      </p:sp>
    </p:spTree>
    <p:extLst>
      <p:ext uri="{BB962C8B-B14F-4D97-AF65-F5344CB8AC3E}">
        <p14:creationId xmlns:p14="http://schemas.microsoft.com/office/powerpoint/2010/main" val="1289925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Consequently, faith comes from hearing the message, and the message is heard through the word about Christ.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10:17 (NIV) </a:t>
            </a:r>
          </a:p>
        </p:txBody>
      </p:sp>
    </p:spTree>
    <p:extLst>
      <p:ext uri="{BB962C8B-B14F-4D97-AF65-F5344CB8AC3E}">
        <p14:creationId xmlns:p14="http://schemas.microsoft.com/office/powerpoint/2010/main" val="3257156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2390141"/>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God tests Abraham</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Obedience is the test of faith</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How could Abraham do something like this?</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God keeps His promises</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198984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But the angel of the Lord called out to him from heaven, “Abraham! Abraham!” “Here I am,” he replied. “Do not lay a hand on the boy,” he said. “Do not do anything to him. Now I know that you fear God, because you have not withheld from me your son, your only son.”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22:11–18 (NIV) </a:t>
            </a:r>
          </a:p>
        </p:txBody>
      </p:sp>
    </p:spTree>
    <p:extLst>
      <p:ext uri="{BB962C8B-B14F-4D97-AF65-F5344CB8AC3E}">
        <p14:creationId xmlns:p14="http://schemas.microsoft.com/office/powerpoint/2010/main" val="41939307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Abraham looked up and there in a thicket he saw a ram caught by its horns. He went over and took the ram and sacrificed it as a burnt offering instead of his son.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22:11–18 (NIV) </a:t>
            </a:r>
          </a:p>
        </p:txBody>
      </p:sp>
    </p:spTree>
    <p:extLst>
      <p:ext uri="{BB962C8B-B14F-4D97-AF65-F5344CB8AC3E}">
        <p14:creationId xmlns:p14="http://schemas.microsoft.com/office/powerpoint/2010/main" val="2666858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srgbClr val="C00000"/>
                </a:solidFill>
                <a:latin typeface="Calibri"/>
                <a:cs typeface="Tahoma" panose="020B0604030504040204" pitchFamily="34" charset="0"/>
              </a:rPr>
              <a:t>So Abraham called that place The Lord Will Provide. And to this day it is said, “On the mountain of the Lord it will be provided.”</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22:11–18 (NIV) </a:t>
            </a:r>
          </a:p>
        </p:txBody>
      </p:sp>
    </p:spTree>
    <p:extLst>
      <p:ext uri="{BB962C8B-B14F-4D97-AF65-F5344CB8AC3E}">
        <p14:creationId xmlns:p14="http://schemas.microsoft.com/office/powerpoint/2010/main" val="41960267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The angel of the Lord called to Abraham from heaven a second time and said, “I swear by myself, declares the Lord, that because you have done this and have not withheld your son, your only son,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22:11–18 (NIV) </a:t>
            </a:r>
          </a:p>
        </p:txBody>
      </p:sp>
    </p:spTree>
    <p:extLst>
      <p:ext uri="{BB962C8B-B14F-4D97-AF65-F5344CB8AC3E}">
        <p14:creationId xmlns:p14="http://schemas.microsoft.com/office/powerpoint/2010/main" val="4162616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When his son Isaac was eight days old, Abraham circumcised him, as God commanded him. Abraham was a hundred years old when his son Isaac was born to him. Sarah said, “God has brought me laughter, and everyone who hears about this will laugh with me.”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21:1–7 (NIV) </a:t>
            </a:r>
          </a:p>
        </p:txBody>
      </p:sp>
    </p:spTree>
    <p:extLst>
      <p:ext uri="{BB962C8B-B14F-4D97-AF65-F5344CB8AC3E}">
        <p14:creationId xmlns:p14="http://schemas.microsoft.com/office/powerpoint/2010/main" val="17651333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I will surely bless you and make your descendants as numerous as the stars in the sky and as the sand on the seashore. Your descendants will take possession of the cities of their enemies, and through your offspring all nations on earth will be blessed, because you have obeyed me.”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22:11–18 (NIV) </a:t>
            </a:r>
          </a:p>
        </p:txBody>
      </p:sp>
    </p:spTree>
    <p:extLst>
      <p:ext uri="{BB962C8B-B14F-4D97-AF65-F5344CB8AC3E}">
        <p14:creationId xmlns:p14="http://schemas.microsoft.com/office/powerpoint/2010/main" val="1100636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2964594"/>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God tests Abraham</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Obedience is the test of faith</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How could Abraham do something like this?</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God keeps His promises</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Abraham was made righteous because of what he believed</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10750974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Abraham was, humanly speaking, the founder of our Jewish nation. </a:t>
            </a:r>
            <a:r>
              <a:rPr lang="en-US" altLang="en-US" sz="4800" spc="-200" dirty="0">
                <a:solidFill>
                  <a:srgbClr val="C00000"/>
                </a:solidFill>
                <a:latin typeface="Calibri"/>
                <a:cs typeface="Tahoma" panose="020B0604030504040204" pitchFamily="34" charset="0"/>
              </a:rPr>
              <a:t>What did he discover about being made right with God? </a:t>
            </a:r>
            <a:r>
              <a:rPr lang="en-US" altLang="en-US" sz="4800" spc="-200" dirty="0">
                <a:latin typeface="Calibri"/>
                <a:cs typeface="Tahoma" panose="020B0604030504040204" pitchFamily="34" charset="0"/>
              </a:rPr>
              <a:t>If his good deeds had made him acceptable to God, he would have had something to boast about. But that was not God’s way.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4:1–3 (NLT) </a:t>
            </a:r>
          </a:p>
        </p:txBody>
      </p:sp>
    </p:spTree>
    <p:extLst>
      <p:ext uri="{BB962C8B-B14F-4D97-AF65-F5344CB8AC3E}">
        <p14:creationId xmlns:p14="http://schemas.microsoft.com/office/powerpoint/2010/main" val="2094268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For the Scriptures tell us, </a:t>
            </a:r>
            <a:r>
              <a:rPr lang="en-US" altLang="en-US" sz="4800" spc="-200" dirty="0">
                <a:solidFill>
                  <a:srgbClr val="C00000"/>
                </a:solidFill>
                <a:latin typeface="Calibri"/>
                <a:cs typeface="Tahoma" panose="020B0604030504040204" pitchFamily="34" charset="0"/>
              </a:rPr>
              <a:t>“Abraham believed God, </a:t>
            </a:r>
            <a:r>
              <a:rPr lang="en-US" altLang="en-US" sz="4800" spc="-200" dirty="0">
                <a:latin typeface="Calibri"/>
                <a:cs typeface="Tahoma" panose="020B0604030504040204" pitchFamily="34" charset="0"/>
              </a:rPr>
              <a:t>and God counted him as righteous because of his faith.”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4:1–3 (NLT) </a:t>
            </a:r>
          </a:p>
        </p:txBody>
      </p:sp>
    </p:spTree>
    <p:extLst>
      <p:ext uri="{BB962C8B-B14F-4D97-AF65-F5344CB8AC3E}">
        <p14:creationId xmlns:p14="http://schemas.microsoft.com/office/powerpoint/2010/main" val="1319118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Christianity is not about your ability to do everything right. </a:t>
            </a:r>
          </a:p>
          <a:p>
            <a:pPr algn="ctr" defTabSz="609585">
              <a:lnSpc>
                <a:spcPct val="100000"/>
              </a:lnSpc>
              <a:spcBef>
                <a:spcPct val="0"/>
              </a:spcBef>
              <a:buNone/>
              <a:defRPr/>
            </a:pPr>
            <a:endParaRPr lang="en-US" altLang="en-US" sz="4800" spc="-200" dirty="0">
              <a:solidFill>
                <a:prstClr val="black">
                  <a:lumMod val="95000"/>
                  <a:lumOff val="5000"/>
                </a:prstClr>
              </a:solidFill>
              <a:latin typeface="Calibri"/>
              <a:cs typeface="Tahoma" panose="020B0604030504040204" pitchFamily="34" charset="0"/>
            </a:endParaRPr>
          </a:p>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Christianity is about your willingness to believe that God can do what He promised.</a:t>
            </a:r>
            <a:endParaRPr lang="en-US" altLang="en-US" sz="4000" i="1" spc="-200" dirty="0">
              <a:solidFill>
                <a:prstClr val="black">
                  <a:lumMod val="95000"/>
                  <a:lumOff val="5000"/>
                </a:prstClr>
              </a:solidFill>
              <a:latin typeface="Calibri"/>
              <a:cs typeface="Tahoma" panose="020B0604030504040204" pitchFamily="34" charset="0"/>
            </a:endParaRP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2979075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When people work, their wages are not a gift, but something they have earned.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4:1–3 (NLT) </a:t>
            </a:r>
          </a:p>
        </p:txBody>
      </p:sp>
    </p:spTree>
    <p:extLst>
      <p:ext uri="{BB962C8B-B14F-4D97-AF65-F5344CB8AC3E}">
        <p14:creationId xmlns:p14="http://schemas.microsoft.com/office/powerpoint/2010/main" val="12124353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But people are counted as righteous, </a:t>
            </a:r>
            <a:r>
              <a:rPr lang="en-US" altLang="en-US" sz="4800" spc="-200" dirty="0">
                <a:solidFill>
                  <a:srgbClr val="C00000"/>
                </a:solidFill>
                <a:latin typeface="Calibri"/>
                <a:cs typeface="Tahoma" panose="020B0604030504040204" pitchFamily="34" charset="0"/>
              </a:rPr>
              <a:t>not because of their work, but because of their faith in God</a:t>
            </a:r>
            <a:r>
              <a:rPr lang="en-US" altLang="en-US" sz="4800" spc="-200" dirty="0">
                <a:latin typeface="Calibri"/>
                <a:cs typeface="Tahoma" panose="020B0604030504040204" pitchFamily="34" charset="0"/>
              </a:rPr>
              <a:t> who forgives sinners.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4:1–3 (NLT) </a:t>
            </a:r>
          </a:p>
        </p:txBody>
      </p:sp>
    </p:spTree>
    <p:extLst>
      <p:ext uri="{BB962C8B-B14F-4D97-AF65-F5344CB8AC3E}">
        <p14:creationId xmlns:p14="http://schemas.microsoft.com/office/powerpoint/2010/main" val="8656678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David says the same thing when he speaks of the blessedness of the one to whom God credits righteousness apart from works: “Blessed are those whose transgressions are forgiven, whose sins are covered. </a:t>
            </a:r>
            <a:r>
              <a:rPr lang="en-US" altLang="en-US" sz="4800" spc="-200" dirty="0">
                <a:solidFill>
                  <a:srgbClr val="C00000"/>
                </a:solidFill>
                <a:latin typeface="Calibri"/>
                <a:cs typeface="Tahoma" panose="020B0604030504040204" pitchFamily="34" charset="0"/>
              </a:rPr>
              <a:t>Blessed is the one whose sin the Lord will never count against them.”</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4:6-8 (NLT) </a:t>
            </a:r>
          </a:p>
        </p:txBody>
      </p:sp>
    </p:spTree>
    <p:extLst>
      <p:ext uri="{BB962C8B-B14F-4D97-AF65-F5344CB8AC3E}">
        <p14:creationId xmlns:p14="http://schemas.microsoft.com/office/powerpoint/2010/main" val="12001163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Blessed is the man to whom the Lord shall not impute sin.”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4:8 (NKJV) </a:t>
            </a:r>
          </a:p>
        </p:txBody>
      </p:sp>
    </p:spTree>
    <p:extLst>
      <p:ext uri="{BB962C8B-B14F-4D97-AF65-F5344CB8AC3E}">
        <p14:creationId xmlns:p14="http://schemas.microsoft.com/office/powerpoint/2010/main" val="27255465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4113498"/>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God tests Abraham</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Obedience is the test of faith</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How could Abraham do something like this?</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God keeps His promises</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Abraham was made righteous because of what he believed</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This is not just about Abraham.  It is about you.</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864218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And she added, “Who would have said to Abraham that Sarah would nurse children? Yet I have borne him a son in his old age.”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21:1–7 (NIV) </a:t>
            </a:r>
          </a:p>
        </p:txBody>
      </p:sp>
    </p:spTree>
    <p:extLst>
      <p:ext uri="{BB962C8B-B14F-4D97-AF65-F5344CB8AC3E}">
        <p14:creationId xmlns:p14="http://schemas.microsoft.com/office/powerpoint/2010/main" val="685988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And when God counted him as righteous, </a:t>
            </a:r>
            <a:r>
              <a:rPr lang="en-US" altLang="en-US" sz="4800" spc="-200" dirty="0">
                <a:solidFill>
                  <a:srgbClr val="C00000"/>
                </a:solidFill>
                <a:latin typeface="Calibri"/>
                <a:cs typeface="Tahoma" panose="020B0604030504040204" pitchFamily="34" charset="0"/>
              </a:rPr>
              <a:t>it wasn’t just for Abraham’s benefit. It was recorded for our benefit, too, assuring us that God will also count us as righteous if we believe in him, </a:t>
            </a:r>
            <a:r>
              <a:rPr lang="en-US" altLang="en-US" sz="4800" spc="-200" dirty="0">
                <a:latin typeface="Calibri"/>
                <a:cs typeface="Tahoma" panose="020B0604030504040204" pitchFamily="34" charset="0"/>
              </a:rPr>
              <a:t>the one who raised Jesus our Lord from the dead</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4:8 (NKJV) </a:t>
            </a:r>
          </a:p>
        </p:txBody>
      </p:sp>
    </p:spTree>
    <p:extLst>
      <p:ext uri="{BB962C8B-B14F-4D97-AF65-F5344CB8AC3E}">
        <p14:creationId xmlns:p14="http://schemas.microsoft.com/office/powerpoint/2010/main" val="16118789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marL="685800" indent="-685800" defTabSz="609585">
              <a:lnSpc>
                <a:spcPct val="100000"/>
              </a:lnSpc>
              <a:spcBef>
                <a:spcPct val="0"/>
              </a:spcBef>
              <a:defRPr/>
            </a:pPr>
            <a:r>
              <a:rPr lang="en-US" altLang="en-US" sz="4000" spc="-200" dirty="0">
                <a:latin typeface="Calibri"/>
                <a:cs typeface="Tahoma" panose="020B0604030504040204" pitchFamily="34" charset="0"/>
              </a:rPr>
              <a:t>God tests Abraham</a:t>
            </a:r>
          </a:p>
          <a:p>
            <a:pPr marL="685800" indent="-685800" defTabSz="609585">
              <a:lnSpc>
                <a:spcPct val="100000"/>
              </a:lnSpc>
              <a:spcBef>
                <a:spcPct val="0"/>
              </a:spcBef>
              <a:defRPr/>
            </a:pPr>
            <a:endParaRPr lang="en-US" altLang="en-US" sz="2800" spc="-200" dirty="0">
              <a:latin typeface="Calibri"/>
              <a:cs typeface="Tahoma" panose="020B0604030504040204" pitchFamily="34" charset="0"/>
            </a:endParaRPr>
          </a:p>
          <a:p>
            <a:pPr marL="685800" indent="-685800" defTabSz="609585">
              <a:lnSpc>
                <a:spcPct val="100000"/>
              </a:lnSpc>
              <a:spcBef>
                <a:spcPct val="0"/>
              </a:spcBef>
              <a:defRPr/>
            </a:pPr>
            <a:r>
              <a:rPr lang="en-US" altLang="en-US" sz="4000" spc="-200" dirty="0">
                <a:solidFill>
                  <a:srgbClr val="5E432E"/>
                </a:solidFill>
                <a:latin typeface="Calibri"/>
                <a:cs typeface="Tahoma" panose="020B0604030504040204" pitchFamily="34" charset="0"/>
              </a:rPr>
              <a:t>Obedience is the test of faith</a:t>
            </a:r>
          </a:p>
          <a:p>
            <a:pPr marL="685800" indent="-685800" defTabSz="609585">
              <a:lnSpc>
                <a:spcPct val="100000"/>
              </a:lnSpc>
              <a:spcBef>
                <a:spcPct val="0"/>
              </a:spcBef>
              <a:defRPr/>
            </a:pPr>
            <a:endParaRPr lang="en-US" altLang="en-US" sz="2800" spc="-200" dirty="0">
              <a:latin typeface="Calibri"/>
              <a:cs typeface="Tahoma" panose="020B0604030504040204" pitchFamily="34" charset="0"/>
            </a:endParaRPr>
          </a:p>
          <a:p>
            <a:pPr marL="685800" indent="-685800" defTabSz="609585">
              <a:lnSpc>
                <a:spcPct val="100000"/>
              </a:lnSpc>
              <a:spcBef>
                <a:spcPct val="0"/>
              </a:spcBef>
              <a:defRPr/>
            </a:pPr>
            <a:r>
              <a:rPr lang="en-US" altLang="en-US" sz="4000" spc="-200" dirty="0">
                <a:latin typeface="Calibri"/>
                <a:cs typeface="Tahoma" panose="020B0604030504040204" pitchFamily="34" charset="0"/>
              </a:rPr>
              <a:t>How could Abraham do something like this?</a:t>
            </a:r>
          </a:p>
          <a:p>
            <a:pPr marL="685800" indent="-685800" defTabSz="609585">
              <a:lnSpc>
                <a:spcPct val="100000"/>
              </a:lnSpc>
              <a:spcBef>
                <a:spcPct val="0"/>
              </a:spcBef>
              <a:defRPr/>
            </a:pPr>
            <a:endParaRPr lang="en-US" altLang="en-US" sz="2800" spc="-200" dirty="0">
              <a:latin typeface="Calibri"/>
              <a:cs typeface="Tahoma" panose="020B0604030504040204" pitchFamily="34" charset="0"/>
            </a:endParaRPr>
          </a:p>
          <a:p>
            <a:pPr marL="685800" indent="-685800" defTabSz="609585">
              <a:lnSpc>
                <a:spcPct val="100000"/>
              </a:lnSpc>
              <a:spcBef>
                <a:spcPct val="0"/>
              </a:spcBef>
              <a:defRPr/>
            </a:pPr>
            <a:r>
              <a:rPr lang="en-US" altLang="en-US" sz="4000" spc="-200" dirty="0">
                <a:solidFill>
                  <a:srgbClr val="5E432E"/>
                </a:solidFill>
                <a:latin typeface="Calibri"/>
                <a:cs typeface="Tahoma" panose="020B0604030504040204" pitchFamily="34" charset="0"/>
              </a:rPr>
              <a:t>God keeps His promises</a:t>
            </a:r>
          </a:p>
          <a:p>
            <a:pPr marL="685800" indent="-685800" defTabSz="609585">
              <a:lnSpc>
                <a:spcPct val="100000"/>
              </a:lnSpc>
              <a:spcBef>
                <a:spcPct val="0"/>
              </a:spcBef>
              <a:defRPr/>
            </a:pPr>
            <a:endParaRPr lang="en-US" altLang="en-US" sz="2800" spc="-200" dirty="0">
              <a:solidFill>
                <a:srgbClr val="5E432E"/>
              </a:solidFill>
              <a:latin typeface="Calibri"/>
              <a:cs typeface="Tahoma" panose="020B0604030504040204" pitchFamily="34" charset="0"/>
            </a:endParaRPr>
          </a:p>
          <a:p>
            <a:pPr marL="685800" indent="-685800" defTabSz="609585">
              <a:lnSpc>
                <a:spcPct val="100000"/>
              </a:lnSpc>
              <a:spcBef>
                <a:spcPct val="0"/>
              </a:spcBef>
              <a:defRPr/>
            </a:pPr>
            <a:r>
              <a:rPr lang="en-US" altLang="en-US" sz="4000" spc="-200" dirty="0">
                <a:latin typeface="Calibri"/>
                <a:cs typeface="Tahoma" panose="020B0604030504040204" pitchFamily="34" charset="0"/>
              </a:rPr>
              <a:t>Abraham was made righteous because of what he believed</a:t>
            </a:r>
          </a:p>
          <a:p>
            <a:pPr marL="685800" indent="-685800" defTabSz="609585">
              <a:lnSpc>
                <a:spcPct val="100000"/>
              </a:lnSpc>
              <a:spcBef>
                <a:spcPct val="0"/>
              </a:spcBef>
              <a:defRPr/>
            </a:pPr>
            <a:endParaRPr lang="en-US" altLang="en-US" sz="2800" spc="-200" dirty="0">
              <a:latin typeface="Calibri"/>
              <a:cs typeface="Tahoma" panose="020B0604030504040204" pitchFamily="34" charset="0"/>
            </a:endParaRPr>
          </a:p>
          <a:p>
            <a:pPr marL="685800" indent="-685800" defTabSz="609585">
              <a:lnSpc>
                <a:spcPct val="100000"/>
              </a:lnSpc>
              <a:spcBef>
                <a:spcPct val="0"/>
              </a:spcBef>
              <a:defRPr/>
            </a:pPr>
            <a:r>
              <a:rPr lang="en-US" altLang="en-US" sz="4000" spc="-200" dirty="0">
                <a:solidFill>
                  <a:srgbClr val="5E432E"/>
                </a:solidFill>
                <a:latin typeface="Calibri"/>
                <a:cs typeface="Tahoma" panose="020B0604030504040204" pitchFamily="34" charset="0"/>
              </a:rPr>
              <a:t>This is not just about Abraham.  It is about you.</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3293907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2419782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God tests Abraham</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3055094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Some time later God tested Abraham. He said to him, “Abraham!” “Here I am,” he replied. Then God said, “Take your son, your only son, whom you love—Isaac—and go to the region of Moriah. Sacrifice him there as a burnt offering on a mountain I will show you.”</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22:1–10 (NIV) </a:t>
            </a:r>
          </a:p>
        </p:txBody>
      </p:sp>
    </p:spTree>
    <p:extLst>
      <p:ext uri="{BB962C8B-B14F-4D97-AF65-F5344CB8AC3E}">
        <p14:creationId xmlns:p14="http://schemas.microsoft.com/office/powerpoint/2010/main" val="250980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Consider it pure joy, my brothers and sisters, whenever you face trials of many kinds, because you know that </a:t>
            </a:r>
            <a:r>
              <a:rPr lang="en-US" altLang="en-US" sz="4800" spc="-200" dirty="0">
                <a:solidFill>
                  <a:srgbClr val="C00000"/>
                </a:solidFill>
                <a:latin typeface="Calibri"/>
                <a:cs typeface="Tahoma" panose="020B0604030504040204" pitchFamily="34" charset="0"/>
              </a:rPr>
              <a:t>the testing of your faith produces perseverance.</a:t>
            </a:r>
            <a:r>
              <a:rPr lang="en-US" altLang="en-US" sz="4800" spc="-200" dirty="0">
                <a:solidFill>
                  <a:prstClr val="black">
                    <a:lumMod val="95000"/>
                    <a:lumOff val="5000"/>
                  </a:prstClr>
                </a:solidFill>
                <a:latin typeface="Calibri"/>
                <a:cs typeface="Tahoma" panose="020B0604030504040204" pitchFamily="34" charset="0"/>
              </a:rPr>
              <a:t> Let perseverance finish its work so that you may be mature and complete, not lacking anything.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James 1:2–4 (NIV) </a:t>
            </a:r>
          </a:p>
        </p:txBody>
      </p:sp>
    </p:spTree>
    <p:extLst>
      <p:ext uri="{BB962C8B-B14F-4D97-AF65-F5344CB8AC3E}">
        <p14:creationId xmlns:p14="http://schemas.microsoft.com/office/powerpoint/2010/main" val="743656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The reality is that there are some things we will never know about God, or ourselves, until we are tested.  Adversity builds character.  If we’d never had a problem, we’d never know what faith in God can do.</a:t>
            </a:r>
            <a:endParaRPr lang="en-US" altLang="en-US" sz="4000" i="1" spc="-200" dirty="0">
              <a:solidFill>
                <a:prstClr val="black">
                  <a:lumMod val="95000"/>
                  <a:lumOff val="5000"/>
                </a:prstClr>
              </a:solidFill>
              <a:latin typeface="Calibri"/>
              <a:cs typeface="Tahoma" panose="020B0604030504040204" pitchFamily="34" charset="0"/>
            </a:endParaRP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49854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Difficulties in life are the great testing ground.  What will you do when life gets hard? Will you turn to God, or from God?  </a:t>
            </a:r>
          </a:p>
          <a:p>
            <a:pPr algn="ctr" defTabSz="609585">
              <a:lnSpc>
                <a:spcPct val="100000"/>
              </a:lnSpc>
              <a:spcBef>
                <a:spcPct val="0"/>
              </a:spcBef>
              <a:buNone/>
              <a:defRPr/>
            </a:pPr>
            <a:endParaRPr lang="en-US" altLang="en-US" sz="4800" spc="-200" dirty="0">
              <a:solidFill>
                <a:prstClr val="black">
                  <a:lumMod val="95000"/>
                  <a:lumOff val="5000"/>
                </a:prstClr>
              </a:solidFill>
              <a:latin typeface="Calibri"/>
              <a:cs typeface="Tahoma" panose="020B0604030504040204" pitchFamily="34" charset="0"/>
            </a:endParaRPr>
          </a:p>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Abraham turned to God even when it could cost that which was most precious to him.  </a:t>
            </a:r>
            <a:endParaRPr lang="en-US" altLang="en-US" sz="4000" i="1" spc="-200" dirty="0">
              <a:solidFill>
                <a:prstClr val="black">
                  <a:lumMod val="95000"/>
                  <a:lumOff val="5000"/>
                </a:prstClr>
              </a:solidFill>
              <a:latin typeface="Calibri"/>
              <a:cs typeface="Tahoma" panose="020B0604030504040204" pitchFamily="34" charset="0"/>
            </a:endParaRP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366726759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818</TotalTime>
  <Words>1624</Words>
  <Application>Microsoft Office PowerPoint</Application>
  <PresentationFormat>Widescreen</PresentationFormat>
  <Paragraphs>111</Paragraphs>
  <Slides>42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Abadi</vt:lpstr>
      <vt:lpstr>Arial</vt:lpstr>
      <vt:lpstr>Calibri</vt:lpstr>
      <vt:lpstr>Rockwell</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Wallin</dc:creator>
  <cp:lastModifiedBy>Doug Wallin</cp:lastModifiedBy>
  <cp:revision>7</cp:revision>
  <dcterms:created xsi:type="dcterms:W3CDTF">2022-06-01T02:28:00Z</dcterms:created>
  <dcterms:modified xsi:type="dcterms:W3CDTF">2022-07-10T13:26:33Z</dcterms:modified>
</cp:coreProperties>
</file>