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428" r:id="rId2"/>
    <p:sldId id="2599" r:id="rId3"/>
    <p:sldId id="2609" r:id="rId4"/>
    <p:sldId id="2610" r:id="rId5"/>
    <p:sldId id="2611" r:id="rId6"/>
    <p:sldId id="2612" r:id="rId7"/>
    <p:sldId id="2613" r:id="rId8"/>
    <p:sldId id="2486" r:id="rId9"/>
    <p:sldId id="2614" r:id="rId10"/>
    <p:sldId id="2615" r:id="rId11"/>
    <p:sldId id="2616" r:id="rId12"/>
    <p:sldId id="2617" r:id="rId13"/>
    <p:sldId id="2618" r:id="rId14"/>
    <p:sldId id="2606" r:id="rId15"/>
    <p:sldId id="2619" r:id="rId16"/>
    <p:sldId id="2620" r:id="rId17"/>
    <p:sldId id="2563" r:id="rId18"/>
    <p:sldId id="2621" r:id="rId19"/>
    <p:sldId id="2622" r:id="rId20"/>
    <p:sldId id="2623" r:id="rId21"/>
    <p:sldId id="2624" r:id="rId22"/>
    <p:sldId id="2625" r:id="rId23"/>
    <p:sldId id="2626" r:id="rId24"/>
    <p:sldId id="2627" r:id="rId25"/>
    <p:sldId id="2628" r:id="rId26"/>
    <p:sldId id="2630" r:id="rId27"/>
    <p:sldId id="2631" r:id="rId28"/>
    <p:sldId id="2632" r:id="rId29"/>
    <p:sldId id="2633" r:id="rId30"/>
    <p:sldId id="2634" r:id="rId31"/>
    <p:sldId id="2635" r:id="rId32"/>
    <p:sldId id="2636" r:id="rId33"/>
    <p:sldId id="2637" r:id="rId34"/>
    <p:sldId id="2638" r:id="rId35"/>
    <p:sldId id="2639" r:id="rId36"/>
    <p:sldId id="2640" r:id="rId37"/>
    <p:sldId id="2641" r:id="rId38"/>
    <p:sldId id="2642" r:id="rId39"/>
    <p:sldId id="2643" r:id="rId40"/>
    <p:sldId id="2644" r:id="rId41"/>
    <p:sldId id="2645" r:id="rId42"/>
    <p:sldId id="2646" r:id="rId43"/>
    <p:sldId id="2607"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432E"/>
    <a:srgbClr val="77694C"/>
    <a:srgbClr val="DBCAA1"/>
    <a:srgbClr val="DBCC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24" autoAdjust="0"/>
    <p:restoredTop sz="94660"/>
  </p:normalViewPr>
  <p:slideViewPr>
    <p:cSldViewPr snapToGrid="0">
      <p:cViewPr varScale="1">
        <p:scale>
          <a:sx n="104" d="100"/>
          <a:sy n="104" d="100"/>
        </p:scale>
        <p:origin x="486" y="108"/>
      </p:cViewPr>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831E15-2D2E-43AB-B743-8EA62B45FA7D}" type="datetimeFigureOut">
              <a:rPr lang="en-US" smtClean="0"/>
              <a:t>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6D18DC-3AC1-432D-9D91-2B39070F7CC9}" type="slidenum">
              <a:rPr lang="en-US" smtClean="0"/>
              <a:t>‹#›</a:t>
            </a:fld>
            <a:endParaRPr lang="en-US"/>
          </a:p>
        </p:txBody>
      </p:sp>
    </p:spTree>
    <p:extLst>
      <p:ext uri="{BB962C8B-B14F-4D97-AF65-F5344CB8AC3E}">
        <p14:creationId xmlns:p14="http://schemas.microsoft.com/office/powerpoint/2010/main" val="3097913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6D18DC-3AC1-432D-9D91-2B39070F7CC9}" type="slidenum">
              <a:rPr lang="en-US" smtClean="0"/>
              <a:t>1</a:t>
            </a:fld>
            <a:endParaRPr lang="en-US"/>
          </a:p>
        </p:txBody>
      </p:sp>
    </p:spTree>
    <p:extLst>
      <p:ext uri="{BB962C8B-B14F-4D97-AF65-F5344CB8AC3E}">
        <p14:creationId xmlns:p14="http://schemas.microsoft.com/office/powerpoint/2010/main" val="2270250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5307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5531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8548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4074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6787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8357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0923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5707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6456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2377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9672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87474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550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22192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44155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278469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117538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89062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3343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872709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330408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2967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8C2560D-EC28-3B41-86E8-18F1CE0113B4}" type="datetimeFigureOut">
              <a:rPr lang="en-US" smtClean="0"/>
              <a:t>2/5/2023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2369098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3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3"/>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3451070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Do not let sin control the way you live; do not give in to sinful desires.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Romans 6:12 (NLT) </a:t>
            </a:r>
          </a:p>
        </p:txBody>
      </p:sp>
    </p:spTree>
    <p:extLst>
      <p:ext uri="{BB962C8B-B14F-4D97-AF65-F5344CB8AC3E}">
        <p14:creationId xmlns:p14="http://schemas.microsoft.com/office/powerpoint/2010/main" val="1032403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We know that our old sinful selves were crucified with Christ </a:t>
            </a:r>
            <a:r>
              <a:rPr lang="en-US" altLang="en-US" sz="4400" spc="-200" dirty="0">
                <a:solidFill>
                  <a:srgbClr val="C00000"/>
                </a:solidFill>
                <a:latin typeface="Calibri"/>
                <a:cs typeface="Tahoma" panose="020B0604030504040204" pitchFamily="34" charset="0"/>
              </a:rPr>
              <a:t>so that sin might lose its power in our lives. </a:t>
            </a:r>
            <a:r>
              <a:rPr lang="en-US" altLang="en-US" sz="4400" spc="-200" dirty="0">
                <a:latin typeface="Calibri"/>
                <a:cs typeface="Tahoma" panose="020B0604030504040204" pitchFamily="34" charset="0"/>
              </a:rPr>
              <a:t>We are no longer slaves to sin. For when we died with Christ </a:t>
            </a:r>
            <a:r>
              <a:rPr lang="en-US" altLang="en-US" sz="4400" spc="-200" dirty="0">
                <a:solidFill>
                  <a:srgbClr val="C00000"/>
                </a:solidFill>
                <a:latin typeface="Calibri"/>
                <a:cs typeface="Tahoma" panose="020B0604030504040204" pitchFamily="34" charset="0"/>
              </a:rPr>
              <a:t>we were set free from the power of sin.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Romans 6:6–7 (NLT) </a:t>
            </a:r>
          </a:p>
        </p:txBody>
      </p:sp>
    </p:spTree>
    <p:extLst>
      <p:ext uri="{BB962C8B-B14F-4D97-AF65-F5344CB8AC3E}">
        <p14:creationId xmlns:p14="http://schemas.microsoft.com/office/powerpoint/2010/main" val="1727757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No one who is born of God will </a:t>
            </a:r>
            <a:r>
              <a:rPr lang="en-US" altLang="en-US" sz="4400" spc="-200" dirty="0">
                <a:solidFill>
                  <a:srgbClr val="C00000"/>
                </a:solidFill>
                <a:latin typeface="Calibri"/>
                <a:cs typeface="Tahoma" panose="020B0604030504040204" pitchFamily="34" charset="0"/>
              </a:rPr>
              <a:t>continue to sin, </a:t>
            </a:r>
            <a:r>
              <a:rPr lang="en-US" altLang="en-US" sz="4400" spc="-200" dirty="0">
                <a:latin typeface="Calibri"/>
                <a:cs typeface="Tahoma" panose="020B0604030504040204" pitchFamily="34" charset="0"/>
              </a:rPr>
              <a:t>because God’s seed remains in them; </a:t>
            </a:r>
            <a:r>
              <a:rPr lang="en-US" altLang="en-US" sz="4400" spc="-200" dirty="0">
                <a:solidFill>
                  <a:srgbClr val="C00000"/>
                </a:solidFill>
                <a:latin typeface="Calibri"/>
                <a:cs typeface="Tahoma" panose="020B0604030504040204" pitchFamily="34" charset="0"/>
              </a:rPr>
              <a:t>they cannot go on sinning,</a:t>
            </a:r>
            <a:r>
              <a:rPr lang="en-US" altLang="en-US" sz="4400" spc="-200" dirty="0">
                <a:latin typeface="Calibri"/>
                <a:cs typeface="Tahoma" panose="020B0604030504040204" pitchFamily="34" charset="0"/>
              </a:rPr>
              <a:t> because they have been born of God.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John 3:8–10 (NIV) </a:t>
            </a:r>
          </a:p>
        </p:txBody>
      </p:sp>
    </p:spTree>
    <p:extLst>
      <p:ext uri="{BB962C8B-B14F-4D97-AF65-F5344CB8AC3E}">
        <p14:creationId xmlns:p14="http://schemas.microsoft.com/office/powerpoint/2010/main" val="4071186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This is how we know who the children of God are and who the children of the devil are: Anyone who does not do what is right is not God’s child…</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John 3:8–10 (NIV) </a:t>
            </a:r>
          </a:p>
        </p:txBody>
      </p:sp>
    </p:spTree>
    <p:extLst>
      <p:ext uri="{BB962C8B-B14F-4D97-AF65-F5344CB8AC3E}">
        <p14:creationId xmlns:p14="http://schemas.microsoft.com/office/powerpoint/2010/main" val="3128796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The question is not whether you are going to sin.  We are going to mess up.  </a:t>
            </a:r>
          </a:p>
          <a:p>
            <a:pPr algn="ctr" defTabSz="609585">
              <a:lnSpc>
                <a:spcPct val="100000"/>
              </a:lnSpc>
              <a:spcBef>
                <a:spcPct val="0"/>
              </a:spcBef>
              <a:buNone/>
              <a:defRPr/>
            </a:pPr>
            <a:endParaRPr lang="en-US" altLang="en-US" sz="4400" spc="-200" dirty="0">
              <a:solidFill>
                <a:prstClr val="black">
                  <a:lumMod val="95000"/>
                  <a:lumOff val="5000"/>
                </a:prstClr>
              </a:solidFill>
              <a:latin typeface="Calibri"/>
              <a:cs typeface="Tahoma" panose="020B0604030504040204" pitchFamily="34" charset="0"/>
            </a:endParaRPr>
          </a:p>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The real question is what you are going to do about it when you mess up.</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359003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Then I acknowledged my sin to you and did not cover up my iniquity. I said, “I will confess my transgressions to the Lord.” And you forgave the guilt of my sin.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32:5 (NIV) </a:t>
            </a:r>
          </a:p>
        </p:txBody>
      </p:sp>
    </p:spTree>
    <p:extLst>
      <p:ext uri="{BB962C8B-B14F-4D97-AF65-F5344CB8AC3E}">
        <p14:creationId xmlns:p14="http://schemas.microsoft.com/office/powerpoint/2010/main" val="2862304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i="1" spc="-200" dirty="0">
                <a:latin typeface="Calibri"/>
                <a:cs typeface="Tahoma" panose="020B0604030504040204" pitchFamily="34" charset="0"/>
              </a:rPr>
              <a:t>For the director of music. A psalm of David. When the prophet Nathan came to him after David had committed adultery with Bathsheba. </a:t>
            </a:r>
            <a:endParaRPr lang="en-US" altLang="en-US" sz="4400" i="1"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51 (NIV) </a:t>
            </a:r>
          </a:p>
        </p:txBody>
      </p:sp>
    </p:spTree>
    <p:extLst>
      <p:ext uri="{BB962C8B-B14F-4D97-AF65-F5344CB8AC3E}">
        <p14:creationId xmlns:p14="http://schemas.microsoft.com/office/powerpoint/2010/main" val="656539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1077218"/>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We all mess up</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There is forgiveness in Jesus</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Appeal to God’s unfailing love and great compassion</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462419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Have mercy on me, O God, </a:t>
            </a:r>
            <a:r>
              <a:rPr lang="en-US" altLang="en-US" sz="4400" spc="-200" dirty="0">
                <a:solidFill>
                  <a:srgbClr val="C00000"/>
                </a:solidFill>
                <a:latin typeface="Calibri"/>
                <a:cs typeface="Tahoma" panose="020B0604030504040204" pitchFamily="34" charset="0"/>
              </a:rPr>
              <a:t>according to your unfailing love; according to your great compassion </a:t>
            </a:r>
            <a:r>
              <a:rPr lang="en-US" altLang="en-US" sz="4400" spc="-200" dirty="0">
                <a:latin typeface="Calibri"/>
                <a:cs typeface="Tahoma" panose="020B0604030504040204" pitchFamily="34" charset="0"/>
              </a:rPr>
              <a:t>blot out my transgressions.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51:1 (NIV) </a:t>
            </a:r>
          </a:p>
        </p:txBody>
      </p:sp>
    </p:spTree>
    <p:extLst>
      <p:ext uri="{BB962C8B-B14F-4D97-AF65-F5344CB8AC3E}">
        <p14:creationId xmlns:p14="http://schemas.microsoft.com/office/powerpoint/2010/main" val="2531681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Then the Lord came down in the cloud and stood there with him and proclaimed his name, the Lord. And he passed in front of Moses, proclaiming, </a:t>
            </a:r>
            <a:r>
              <a:rPr lang="en-US" altLang="en-US" sz="4400" spc="-200" dirty="0">
                <a:solidFill>
                  <a:srgbClr val="C00000"/>
                </a:solidFill>
                <a:latin typeface="Calibri"/>
                <a:cs typeface="Tahoma" panose="020B0604030504040204" pitchFamily="34" charset="0"/>
              </a:rPr>
              <a:t>“The Lord, the Lord, the compassionate and gracious God, slow to anger, abounding in love and faithfulness,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Exodus 34:5–7 (NIV) </a:t>
            </a:r>
          </a:p>
        </p:txBody>
      </p:sp>
    </p:spTree>
    <p:extLst>
      <p:ext uri="{BB962C8B-B14F-4D97-AF65-F5344CB8AC3E}">
        <p14:creationId xmlns:p14="http://schemas.microsoft.com/office/powerpoint/2010/main" val="4048541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 if you think you are standing firm, be careful that you don’t fall!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Corinthians 10:12 (NIV) </a:t>
            </a:r>
          </a:p>
        </p:txBody>
      </p:sp>
    </p:spTree>
    <p:extLst>
      <p:ext uri="{BB962C8B-B14F-4D97-AF65-F5344CB8AC3E}">
        <p14:creationId xmlns:p14="http://schemas.microsoft.com/office/powerpoint/2010/main" val="3164803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maintaining love to thousands, and forgiving wickedness, rebellion and sin. </a:t>
            </a:r>
            <a:r>
              <a:rPr lang="en-US" altLang="en-US" sz="4400" spc="-200" dirty="0">
                <a:latin typeface="Calibri"/>
                <a:cs typeface="Tahoma" panose="020B0604030504040204" pitchFamily="34" charset="0"/>
              </a:rPr>
              <a:t>Yet he does not leave the guilty unpunished; he punishes the children and their children for the sin of the parents to the third and fourth generation.”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Exodus 34:5–7 (NIV) </a:t>
            </a:r>
          </a:p>
        </p:txBody>
      </p:sp>
    </p:spTree>
    <p:extLst>
      <p:ext uri="{BB962C8B-B14F-4D97-AF65-F5344CB8AC3E}">
        <p14:creationId xmlns:p14="http://schemas.microsoft.com/office/powerpoint/2010/main" val="3958693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1077218"/>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We all mess up</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Appeal to God’s unfailing love</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Ask God to make you clean</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17492178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Wash away all my iniquity and cleanse me from my sin.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51:2 (NIV) </a:t>
            </a:r>
          </a:p>
        </p:txBody>
      </p:sp>
    </p:spTree>
    <p:extLst>
      <p:ext uri="{BB962C8B-B14F-4D97-AF65-F5344CB8AC3E}">
        <p14:creationId xmlns:p14="http://schemas.microsoft.com/office/powerpoint/2010/main" val="2381986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But if we confess our sins to him, he is faithful and just to forgive us our sins and to cleanse us from all wickedness.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John 1:9 (NLT) </a:t>
            </a:r>
          </a:p>
        </p:txBody>
      </p:sp>
    </p:spTree>
    <p:extLst>
      <p:ext uri="{BB962C8B-B14F-4D97-AF65-F5344CB8AC3E}">
        <p14:creationId xmlns:p14="http://schemas.microsoft.com/office/powerpoint/2010/main" val="1128132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 law was brought in so that the trespass might increase. </a:t>
            </a:r>
            <a:r>
              <a:rPr lang="en-US" altLang="en-US" sz="4400" spc="-200" dirty="0">
                <a:solidFill>
                  <a:srgbClr val="C00000"/>
                </a:solidFill>
                <a:latin typeface="Calibri"/>
                <a:cs typeface="Tahoma" panose="020B0604030504040204" pitchFamily="34" charset="0"/>
              </a:rPr>
              <a:t>But where sin increased, grace increased all the more,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Romans 5:20 (NIV) </a:t>
            </a:r>
          </a:p>
        </p:txBody>
      </p:sp>
    </p:spTree>
    <p:extLst>
      <p:ext uri="{BB962C8B-B14F-4D97-AF65-F5344CB8AC3E}">
        <p14:creationId xmlns:p14="http://schemas.microsoft.com/office/powerpoint/2010/main" val="316693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2062103"/>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We all mess up</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Appeal to God’s unfailing love</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Ask God to make you clean</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Own your guilt</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1024274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For </a:t>
            </a:r>
            <a:r>
              <a:rPr lang="en-US" altLang="en-US" sz="4400" spc="-200" dirty="0">
                <a:solidFill>
                  <a:srgbClr val="C00000"/>
                </a:solidFill>
                <a:latin typeface="Calibri"/>
                <a:cs typeface="Tahoma" panose="020B0604030504040204" pitchFamily="34" charset="0"/>
              </a:rPr>
              <a:t>I know my transgressions, and my sin is always before me. </a:t>
            </a:r>
            <a:r>
              <a:rPr lang="en-US" altLang="en-US" sz="4400" spc="-200" dirty="0">
                <a:latin typeface="Calibri"/>
                <a:cs typeface="Tahoma" panose="020B0604030504040204" pitchFamily="34" charset="0"/>
              </a:rPr>
              <a:t>Against you, you only, have I sinned and done what is evil in your sight; so you are right in your verdict and justified when you judge. Surely I was sinful at birth, sinful from the time my mother conceived me.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51:3–5 (NIV) </a:t>
            </a:r>
          </a:p>
        </p:txBody>
      </p:sp>
    </p:spTree>
    <p:extLst>
      <p:ext uri="{BB962C8B-B14F-4D97-AF65-F5344CB8AC3E}">
        <p14:creationId xmlns:p14="http://schemas.microsoft.com/office/powerpoint/2010/main" val="688243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When we continue in sin, we are in essence saying that our sinful desires mean more to us than our relationship with God.</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6027169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You do not delight in sacrifice, or I would bring it; you do not take pleasure in burnt offerings. </a:t>
            </a:r>
          </a:p>
          <a:p>
            <a:pPr algn="ctr" defTabSz="609585">
              <a:lnSpc>
                <a:spcPct val="100000"/>
              </a:lnSpc>
              <a:spcBef>
                <a:spcPct val="0"/>
              </a:spcBef>
              <a:buNone/>
              <a:defRPr/>
            </a:pPr>
            <a:endParaRPr lang="en-US" altLang="en-US" sz="4400" spc="-200" dirty="0">
              <a:solidFill>
                <a:srgbClr val="C00000"/>
              </a:solidFill>
              <a:latin typeface="Calibri"/>
              <a:cs typeface="Tahoma" panose="020B0604030504040204" pitchFamily="34" charset="0"/>
            </a:endParaRPr>
          </a:p>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My sacrifice, O God, is a broken spirit; a broken and contrite heart you, God, will not despise.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51:16–17 (NIV) </a:t>
            </a:r>
          </a:p>
        </p:txBody>
      </p:sp>
    </p:spTree>
    <p:extLst>
      <p:ext uri="{BB962C8B-B14F-4D97-AF65-F5344CB8AC3E}">
        <p14:creationId xmlns:p14="http://schemas.microsoft.com/office/powerpoint/2010/main" val="16133591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 confess my iniquity; I am troubled by my sin.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38:18 (NIV) </a:t>
            </a:r>
          </a:p>
        </p:txBody>
      </p:sp>
    </p:spTree>
    <p:extLst>
      <p:ext uri="{BB962C8B-B14F-4D97-AF65-F5344CB8AC3E}">
        <p14:creationId xmlns:p14="http://schemas.microsoft.com/office/powerpoint/2010/main" val="54086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No temptation has overtaken you except what is common to mankind. And God is faithful; he will not let you be tempted beyond what you can bear. But when you are tempted, he will also provide a way out so that you can endure it.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Corinthians 10:13 (NIV) </a:t>
            </a:r>
          </a:p>
        </p:txBody>
      </p:sp>
    </p:spTree>
    <p:extLst>
      <p:ext uri="{BB962C8B-B14F-4D97-AF65-F5344CB8AC3E}">
        <p14:creationId xmlns:p14="http://schemas.microsoft.com/office/powerpoint/2010/main" val="16887977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For </a:t>
            </a:r>
            <a:r>
              <a:rPr lang="en-US" altLang="en-US" sz="4400" spc="-200" dirty="0">
                <a:solidFill>
                  <a:srgbClr val="C00000"/>
                </a:solidFill>
                <a:latin typeface="Calibri"/>
                <a:cs typeface="Tahoma" panose="020B0604030504040204" pitchFamily="34" charset="0"/>
              </a:rPr>
              <a:t>I acknowledge my transgressions, </a:t>
            </a:r>
            <a:r>
              <a:rPr lang="en-US" altLang="en-US" sz="4400" spc="-200" dirty="0">
                <a:latin typeface="Calibri"/>
                <a:cs typeface="Tahoma" panose="020B0604030504040204" pitchFamily="34" charset="0"/>
              </a:rPr>
              <a:t>And my sin is always before me.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1" y="5821350"/>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51:3 (NKJV) </a:t>
            </a:r>
          </a:p>
        </p:txBody>
      </p:sp>
    </p:spTree>
    <p:extLst>
      <p:ext uri="{BB962C8B-B14F-4D97-AF65-F5344CB8AC3E}">
        <p14:creationId xmlns:p14="http://schemas.microsoft.com/office/powerpoint/2010/main" val="641754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If you are struggling with a habitual sin, find an accountability partner</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0965657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Therefore confess your sins to each other and pray for each other so that you may be healed. The prayer of a righteous person is powerful and effective.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1" y="5821350"/>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James 5:16 (NIV) </a:t>
            </a:r>
          </a:p>
        </p:txBody>
      </p:sp>
    </p:spTree>
    <p:extLst>
      <p:ext uri="{BB962C8B-B14F-4D97-AF65-F5344CB8AC3E}">
        <p14:creationId xmlns:p14="http://schemas.microsoft.com/office/powerpoint/2010/main" val="30719272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Does sin still bother you?</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37005311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 as the Holy Spirit says: “Today, if you hear his voice, do not harden your hearts…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1" y="5821350"/>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Hebrews 3:7–8 (NIV) </a:t>
            </a:r>
          </a:p>
        </p:txBody>
      </p:sp>
    </p:spTree>
    <p:extLst>
      <p:ext uri="{BB962C8B-B14F-4D97-AF65-F5344CB8AC3E}">
        <p14:creationId xmlns:p14="http://schemas.microsoft.com/office/powerpoint/2010/main" val="11560118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Every time you ignore God’s still small voice you make it harder and harder to hear, until you eventually don’t hear it anymore. </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9127118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2554545"/>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We all mess up</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Appeal to God’s unfailing love</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Ask God to make you clean</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Own your guilt</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Believe God can forgive you</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0962818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No amount of soap or lye can make you clean. I still see the stain of your guilt. I, the Sovereign Lord, have spoken!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1" y="5821350"/>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Jeremiah 2:22 (NLT) </a:t>
            </a:r>
          </a:p>
        </p:txBody>
      </p:sp>
    </p:spTree>
    <p:extLst>
      <p:ext uri="{BB962C8B-B14F-4D97-AF65-F5344CB8AC3E}">
        <p14:creationId xmlns:p14="http://schemas.microsoft.com/office/powerpoint/2010/main" val="31592497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Cleanse me with hyssop, and </a:t>
            </a:r>
            <a:r>
              <a:rPr lang="en-US" altLang="en-US" sz="4400" spc="-200" dirty="0">
                <a:solidFill>
                  <a:srgbClr val="C00000"/>
                </a:solidFill>
                <a:latin typeface="Calibri"/>
                <a:cs typeface="Tahoma" panose="020B0604030504040204" pitchFamily="34" charset="0"/>
              </a:rPr>
              <a:t>I will be clean;</a:t>
            </a:r>
            <a:r>
              <a:rPr lang="en-US" altLang="en-US" sz="4400" spc="-200" dirty="0">
                <a:latin typeface="Calibri"/>
                <a:cs typeface="Tahoma" panose="020B0604030504040204" pitchFamily="34" charset="0"/>
              </a:rPr>
              <a:t> wash me, and I will be </a:t>
            </a:r>
            <a:r>
              <a:rPr lang="en-US" altLang="en-US" sz="4400" spc="-200" dirty="0">
                <a:solidFill>
                  <a:srgbClr val="C00000"/>
                </a:solidFill>
                <a:latin typeface="Calibri"/>
                <a:cs typeface="Tahoma" panose="020B0604030504040204" pitchFamily="34" charset="0"/>
              </a:rPr>
              <a:t>whiter than snow. </a:t>
            </a:r>
            <a:r>
              <a:rPr lang="en-US" altLang="en-US" sz="4400" spc="-200" dirty="0">
                <a:latin typeface="Calibri"/>
                <a:cs typeface="Tahoma" panose="020B0604030504040204" pitchFamily="34" charset="0"/>
              </a:rPr>
              <a:t>Let me hear joy and gladness; let the bones you have crushed rejoice. Hide your face from my sins and blot out all my iniquity.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1" y="5821350"/>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51:7–12 (NIV) </a:t>
            </a:r>
          </a:p>
        </p:txBody>
      </p:sp>
    </p:spTree>
    <p:extLst>
      <p:ext uri="{BB962C8B-B14F-4D97-AF65-F5344CB8AC3E}">
        <p14:creationId xmlns:p14="http://schemas.microsoft.com/office/powerpoint/2010/main" val="26634405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Create in me </a:t>
            </a:r>
            <a:r>
              <a:rPr lang="en-US" altLang="en-US" sz="4400" spc="-200" dirty="0">
                <a:solidFill>
                  <a:srgbClr val="C00000"/>
                </a:solidFill>
                <a:latin typeface="Calibri"/>
                <a:cs typeface="Tahoma" panose="020B0604030504040204" pitchFamily="34" charset="0"/>
              </a:rPr>
              <a:t>a pure heart, </a:t>
            </a:r>
            <a:r>
              <a:rPr lang="en-US" altLang="en-US" sz="4400" spc="-200" dirty="0">
                <a:latin typeface="Calibri"/>
                <a:cs typeface="Tahoma" panose="020B0604030504040204" pitchFamily="34" charset="0"/>
              </a:rPr>
              <a:t>O God, and renew </a:t>
            </a:r>
            <a:r>
              <a:rPr lang="en-US" altLang="en-US" sz="4400" spc="-200" dirty="0">
                <a:solidFill>
                  <a:srgbClr val="C00000"/>
                </a:solidFill>
                <a:latin typeface="Calibri"/>
                <a:cs typeface="Tahoma" panose="020B0604030504040204" pitchFamily="34" charset="0"/>
              </a:rPr>
              <a:t>a steadfast spirit</a:t>
            </a:r>
            <a:r>
              <a:rPr lang="en-US" altLang="en-US" sz="4400" spc="-200" dirty="0">
                <a:latin typeface="Calibri"/>
                <a:cs typeface="Tahoma" panose="020B0604030504040204" pitchFamily="34" charset="0"/>
              </a:rPr>
              <a:t> within me. Do not cast me from your presence or take your Holy Spirit from me. Restore to me the </a:t>
            </a:r>
            <a:r>
              <a:rPr lang="en-US" altLang="en-US" sz="4400" spc="-200" dirty="0">
                <a:solidFill>
                  <a:srgbClr val="C00000"/>
                </a:solidFill>
                <a:latin typeface="Calibri"/>
                <a:cs typeface="Tahoma" panose="020B0604030504040204" pitchFamily="34" charset="0"/>
              </a:rPr>
              <a:t>joy of your salvation </a:t>
            </a:r>
            <a:r>
              <a:rPr lang="en-US" altLang="en-US" sz="4400" spc="-200" dirty="0">
                <a:latin typeface="Calibri"/>
                <a:cs typeface="Tahoma" panose="020B0604030504040204" pitchFamily="34" charset="0"/>
              </a:rPr>
              <a:t>and grant me a willing spirit, to sustain me.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1" y="5821350"/>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51:7–12 (NIV) </a:t>
            </a:r>
          </a:p>
        </p:txBody>
      </p:sp>
    </p:spTree>
    <p:extLst>
      <p:ext uri="{BB962C8B-B14F-4D97-AF65-F5344CB8AC3E}">
        <p14:creationId xmlns:p14="http://schemas.microsoft.com/office/powerpoint/2010/main" val="1079170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He chose to be mistreated along with the people of God rather than to </a:t>
            </a:r>
            <a:r>
              <a:rPr lang="en-US" altLang="en-US" sz="4400" spc="-200" dirty="0">
                <a:solidFill>
                  <a:srgbClr val="C00000"/>
                </a:solidFill>
                <a:latin typeface="Calibri"/>
                <a:cs typeface="Tahoma" panose="020B0604030504040204" pitchFamily="34" charset="0"/>
              </a:rPr>
              <a:t>enjoy the fleeting pleasures of sin.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Hebrews 11:25 (NIV) </a:t>
            </a:r>
          </a:p>
        </p:txBody>
      </p:sp>
    </p:spTree>
    <p:extLst>
      <p:ext uri="{BB962C8B-B14F-4D97-AF65-F5344CB8AC3E}">
        <p14:creationId xmlns:p14="http://schemas.microsoft.com/office/powerpoint/2010/main" val="24579090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…as people sinned more and more, God’s wonderful grace became more abundant. o just as sin ruled over all people and brought them to death, now God’s wonderful grace rules instead, giving us right standing with God and resulting in eternal life through Jesus Christ our Lord.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1" y="5821350"/>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Romans 5:20–21 (NLT) </a:t>
            </a:r>
          </a:p>
        </p:txBody>
      </p:sp>
    </p:spTree>
    <p:extLst>
      <p:ext uri="{BB962C8B-B14F-4D97-AF65-F5344CB8AC3E}">
        <p14:creationId xmlns:p14="http://schemas.microsoft.com/office/powerpoint/2010/main" val="18488926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Well then, should we keep on sinning so that God can show us more and more of his wonderful grace? Of course not! Since we have died to sin, how can we continue to live in it?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1" y="5821350"/>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Romans 6:1–2 (NLT) </a:t>
            </a:r>
          </a:p>
        </p:txBody>
      </p:sp>
    </p:spTree>
    <p:extLst>
      <p:ext uri="{BB962C8B-B14F-4D97-AF65-F5344CB8AC3E}">
        <p14:creationId xmlns:p14="http://schemas.microsoft.com/office/powerpoint/2010/main" val="41590352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marL="571500" indent="-571500" defTabSz="609585">
              <a:lnSpc>
                <a:spcPct val="150000"/>
              </a:lnSpc>
              <a:spcBef>
                <a:spcPct val="0"/>
              </a:spcBef>
              <a:defRPr/>
            </a:pPr>
            <a:r>
              <a:rPr lang="en-US" altLang="en-US" sz="4400" spc="-200" dirty="0">
                <a:solidFill>
                  <a:prstClr val="black">
                    <a:lumMod val="95000"/>
                    <a:lumOff val="5000"/>
                  </a:prstClr>
                </a:solidFill>
                <a:latin typeface="Calibri"/>
                <a:cs typeface="Tahoma" panose="020B0604030504040204" pitchFamily="34" charset="0"/>
              </a:rPr>
              <a:t>We all mess up.  We all sin.</a:t>
            </a:r>
          </a:p>
          <a:p>
            <a:pPr marL="571500" indent="-571500" defTabSz="609585">
              <a:lnSpc>
                <a:spcPct val="150000"/>
              </a:lnSpc>
              <a:spcBef>
                <a:spcPct val="0"/>
              </a:spcBef>
              <a:defRPr/>
            </a:pPr>
            <a:r>
              <a:rPr lang="en-US" altLang="en-US" sz="4400" spc="-200" dirty="0">
                <a:solidFill>
                  <a:srgbClr val="5E432E"/>
                </a:solidFill>
                <a:latin typeface="Calibri"/>
                <a:cs typeface="Tahoma" panose="020B0604030504040204" pitchFamily="34" charset="0"/>
              </a:rPr>
              <a:t>Appeal to God’s unfailing love</a:t>
            </a:r>
          </a:p>
          <a:p>
            <a:pPr marL="571500" indent="-571500" defTabSz="609585">
              <a:lnSpc>
                <a:spcPct val="150000"/>
              </a:lnSpc>
              <a:spcBef>
                <a:spcPct val="0"/>
              </a:spcBef>
              <a:defRPr/>
            </a:pPr>
            <a:r>
              <a:rPr lang="en-US" altLang="en-US" sz="4400" spc="-200" dirty="0">
                <a:solidFill>
                  <a:prstClr val="black">
                    <a:lumMod val="95000"/>
                    <a:lumOff val="5000"/>
                  </a:prstClr>
                </a:solidFill>
                <a:latin typeface="Calibri"/>
                <a:cs typeface="Tahoma" panose="020B0604030504040204" pitchFamily="34" charset="0"/>
              </a:rPr>
              <a:t>Ask God to make you clean</a:t>
            </a:r>
          </a:p>
          <a:p>
            <a:pPr marL="571500" indent="-571500" defTabSz="609585">
              <a:lnSpc>
                <a:spcPct val="150000"/>
              </a:lnSpc>
              <a:spcBef>
                <a:spcPct val="0"/>
              </a:spcBef>
              <a:defRPr/>
            </a:pPr>
            <a:r>
              <a:rPr lang="en-US" altLang="en-US" sz="4400" spc="-200" dirty="0">
                <a:solidFill>
                  <a:srgbClr val="5E432E"/>
                </a:solidFill>
                <a:latin typeface="Calibri"/>
                <a:cs typeface="Tahoma" panose="020B0604030504040204" pitchFamily="34" charset="0"/>
              </a:rPr>
              <a:t>Own your guilt</a:t>
            </a:r>
          </a:p>
          <a:p>
            <a:pPr marL="571500" indent="-571500" defTabSz="609585">
              <a:lnSpc>
                <a:spcPct val="150000"/>
              </a:lnSpc>
              <a:spcBef>
                <a:spcPct val="0"/>
              </a:spcBef>
              <a:defRPr/>
            </a:pPr>
            <a:r>
              <a:rPr lang="en-US" altLang="en-US" sz="4400" spc="-200" dirty="0">
                <a:solidFill>
                  <a:prstClr val="black">
                    <a:lumMod val="95000"/>
                    <a:lumOff val="5000"/>
                  </a:prstClr>
                </a:solidFill>
                <a:latin typeface="Calibri"/>
                <a:cs typeface="Tahoma" panose="020B0604030504040204" pitchFamily="34" charset="0"/>
              </a:rPr>
              <a:t>Believe God can forgive you</a:t>
            </a:r>
          </a:p>
          <a:p>
            <a:pPr marL="571500" indent="-571500" defTabSz="609585">
              <a:lnSpc>
                <a:spcPct val="150000"/>
              </a:lnSpc>
              <a:spcBef>
                <a:spcPct val="0"/>
              </a:spcBef>
              <a:defRPr/>
            </a:pPr>
            <a:r>
              <a:rPr lang="en-US" altLang="en-US" sz="4400" spc="-200" dirty="0">
                <a:solidFill>
                  <a:srgbClr val="5E432E"/>
                </a:solidFill>
                <a:latin typeface="Calibri"/>
                <a:cs typeface="Tahoma" panose="020B0604030504040204" pitchFamily="34" charset="0"/>
              </a:rPr>
              <a:t>Don’t take advantage of God’s grace</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3986974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2594998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 gave your master’s house to you, and your master’s wives into your arms. I gave you all Israel and Judah. And if all this had been too little, I would have given you even more. Why did you despise the word of the Lord by doing what is evil in his eyes?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2 Samuel 12:8–9 (NIV) </a:t>
            </a:r>
          </a:p>
        </p:txBody>
      </p:sp>
    </p:spTree>
    <p:extLst>
      <p:ext uri="{BB962C8B-B14F-4D97-AF65-F5344CB8AC3E}">
        <p14:creationId xmlns:p14="http://schemas.microsoft.com/office/powerpoint/2010/main" val="2743085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You did it in secret, but I will do this thing in broad daylight before all Israel.’ ” Then David said to Nathan, “I have sinned against the Lord.” Nathan replied, “The Lord has taken away your sin. You are not going to die. But because </a:t>
            </a:r>
            <a:r>
              <a:rPr lang="en-US" altLang="en-US" sz="4400" spc="-200" dirty="0">
                <a:solidFill>
                  <a:srgbClr val="C00000"/>
                </a:solidFill>
                <a:latin typeface="Calibri"/>
                <a:cs typeface="Tahoma" panose="020B0604030504040204" pitchFamily="34" charset="0"/>
              </a:rPr>
              <a:t>by doing this you have shown utter contempt for the Lord, </a:t>
            </a:r>
            <a:r>
              <a:rPr lang="en-US" altLang="en-US" sz="4400" spc="-200" dirty="0">
                <a:latin typeface="Calibri"/>
                <a:cs typeface="Tahoma" panose="020B0604030504040204" pitchFamily="34" charset="0"/>
              </a:rPr>
              <a:t>the son born to you will die.”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2 Samuel 12:12–14 (NIV) </a:t>
            </a:r>
          </a:p>
        </p:txBody>
      </p:sp>
    </p:spTree>
    <p:extLst>
      <p:ext uri="{BB962C8B-B14F-4D97-AF65-F5344CB8AC3E}">
        <p14:creationId xmlns:p14="http://schemas.microsoft.com/office/powerpoint/2010/main" val="2779093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How much more severely do you think someone deserves to be punished who has </a:t>
            </a:r>
            <a:r>
              <a:rPr lang="en-US" altLang="en-US" sz="4400" spc="-200" dirty="0">
                <a:solidFill>
                  <a:srgbClr val="C00000"/>
                </a:solidFill>
                <a:latin typeface="Calibri"/>
                <a:cs typeface="Tahoma" panose="020B0604030504040204" pitchFamily="34" charset="0"/>
              </a:rPr>
              <a:t>trampled the Son of God underfoot,</a:t>
            </a:r>
            <a:r>
              <a:rPr lang="en-US" altLang="en-US" sz="4400" spc="-200" dirty="0">
                <a:latin typeface="Calibri"/>
                <a:cs typeface="Tahoma" panose="020B0604030504040204" pitchFamily="34" charset="0"/>
              </a:rPr>
              <a:t> who has treated as an unholy thing the blood of the covenant that sanctified them, and who has </a:t>
            </a:r>
            <a:r>
              <a:rPr lang="en-US" altLang="en-US" sz="4400" spc="-200" dirty="0">
                <a:solidFill>
                  <a:srgbClr val="C00000"/>
                </a:solidFill>
                <a:latin typeface="Calibri"/>
                <a:cs typeface="Tahoma" panose="020B0604030504040204" pitchFamily="34" charset="0"/>
              </a:rPr>
              <a:t>insulted the Spirit of grace?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Hebrews 10:29 (NIV) </a:t>
            </a:r>
          </a:p>
        </p:txBody>
      </p:sp>
    </p:spTree>
    <p:extLst>
      <p:ext uri="{BB962C8B-B14F-4D97-AF65-F5344CB8AC3E}">
        <p14:creationId xmlns:p14="http://schemas.microsoft.com/office/powerpoint/2010/main" val="3249209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666786"/>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endParaRPr lang="en-US" altLang="en-US" sz="3733" dirty="0">
              <a:solidFill>
                <a:srgbClr val="AE7351"/>
              </a:solidFill>
              <a:latin typeface="Abadi" panose="020B0604020104020204" pitchFamily="34" charset="0"/>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We all mess up.  We all sin.</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3693525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Indeed, there is no one on earth who is righteous, no one who does what is right and never sins.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Ecclesiastes 7:20 (NIV) </a:t>
            </a:r>
          </a:p>
        </p:txBody>
      </p:sp>
    </p:spTree>
    <p:extLst>
      <p:ext uri="{BB962C8B-B14F-4D97-AF65-F5344CB8AC3E}">
        <p14:creationId xmlns:p14="http://schemas.microsoft.com/office/powerpoint/2010/main" val="380091868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5023</TotalTime>
  <Words>1467</Words>
  <Application>Microsoft Office PowerPoint</Application>
  <PresentationFormat>Widescreen</PresentationFormat>
  <Paragraphs>103</Paragraphs>
  <Slides>43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Abadi</vt:lpstr>
      <vt:lpstr>Arial</vt:lpstr>
      <vt:lpstr>Calibri</vt:lpstr>
      <vt:lpstr>Rockwell</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Wallin</dc:creator>
  <cp:lastModifiedBy>Doug Wallin</cp:lastModifiedBy>
  <cp:revision>91</cp:revision>
  <dcterms:created xsi:type="dcterms:W3CDTF">2022-06-01T02:28:00Z</dcterms:created>
  <dcterms:modified xsi:type="dcterms:W3CDTF">2023-02-05T14:18:53Z</dcterms:modified>
</cp:coreProperties>
</file>