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4"/>
  </p:notesMasterIdLst>
  <p:sldIdLst>
    <p:sldId id="2638" r:id="rId2"/>
    <p:sldId id="2630" r:id="rId3"/>
    <p:sldId id="2640" r:id="rId4"/>
    <p:sldId id="2641" r:id="rId5"/>
    <p:sldId id="2642" r:id="rId6"/>
    <p:sldId id="2643" r:id="rId7"/>
    <p:sldId id="2644" r:id="rId8"/>
    <p:sldId id="2606" r:id="rId9"/>
    <p:sldId id="2645" r:id="rId10"/>
    <p:sldId id="2646" r:id="rId11"/>
    <p:sldId id="2647" r:id="rId12"/>
    <p:sldId id="2648" r:id="rId13"/>
    <p:sldId id="2649" r:id="rId14"/>
    <p:sldId id="2650" r:id="rId15"/>
    <p:sldId id="2651" r:id="rId16"/>
    <p:sldId id="2652" r:id="rId17"/>
    <p:sldId id="2653" r:id="rId18"/>
    <p:sldId id="2654" r:id="rId19"/>
    <p:sldId id="2655" r:id="rId20"/>
    <p:sldId id="2656" r:id="rId21"/>
    <p:sldId id="2486" r:id="rId22"/>
    <p:sldId id="2657" r:id="rId23"/>
    <p:sldId id="2658" r:id="rId24"/>
    <p:sldId id="2659" r:id="rId25"/>
    <p:sldId id="2660" r:id="rId26"/>
    <p:sldId id="2635" r:id="rId27"/>
    <p:sldId id="2661" r:id="rId28"/>
    <p:sldId id="2662" r:id="rId29"/>
    <p:sldId id="2663" r:id="rId30"/>
    <p:sldId id="2664" r:id="rId31"/>
    <p:sldId id="2666" r:id="rId32"/>
    <p:sldId id="2665" r:id="rId33"/>
    <p:sldId id="2667" r:id="rId34"/>
    <p:sldId id="2668" r:id="rId35"/>
    <p:sldId id="2669" r:id="rId36"/>
    <p:sldId id="2670" r:id="rId37"/>
    <p:sldId id="2671" r:id="rId38"/>
    <p:sldId id="2672" r:id="rId39"/>
    <p:sldId id="2673" r:id="rId40"/>
    <p:sldId id="2674" r:id="rId41"/>
    <p:sldId id="2675" r:id="rId42"/>
    <p:sldId id="2677" r:id="rId43"/>
    <p:sldId id="2678" r:id="rId44"/>
    <p:sldId id="2679" r:id="rId45"/>
    <p:sldId id="2680" r:id="rId46"/>
    <p:sldId id="2681" r:id="rId47"/>
    <p:sldId id="2682" r:id="rId48"/>
    <p:sldId id="2683" r:id="rId49"/>
    <p:sldId id="2684" r:id="rId50"/>
    <p:sldId id="2685" r:id="rId51"/>
    <p:sldId id="2686" r:id="rId52"/>
    <p:sldId id="2687"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432E"/>
    <a:srgbClr val="77694C"/>
    <a:srgbClr val="DBCAA1"/>
    <a:srgbClr val="DBCC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24" autoAdjust="0"/>
    <p:restoredTop sz="94660"/>
  </p:normalViewPr>
  <p:slideViewPr>
    <p:cSldViewPr snapToGrid="0">
      <p:cViewPr varScale="1">
        <p:scale>
          <a:sx n="104" d="100"/>
          <a:sy n="104" d="100"/>
        </p:scale>
        <p:origin x="486" y="108"/>
      </p:cViewPr>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831E15-2D2E-43AB-B743-8EA62B45FA7D}" type="datetimeFigureOut">
              <a:rPr lang="en-US" smtClean="0"/>
              <a:t>2/26/2023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6D18DC-3AC1-432D-9D91-2B39070F7CC9}" type="slidenum">
              <a:rPr lang="en-US" smtClean="0"/>
              <a:t>‹#›</a:t>
            </a:fld>
            <a:endParaRPr lang="en-US"/>
          </a:p>
        </p:txBody>
      </p:sp>
    </p:spTree>
    <p:extLst>
      <p:ext uri="{BB962C8B-B14F-4D97-AF65-F5344CB8AC3E}">
        <p14:creationId xmlns:p14="http://schemas.microsoft.com/office/powerpoint/2010/main" val="3097913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67877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974512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0988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4074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6288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8357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49707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6507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46183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4926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1862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874741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15501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221925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441551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2784698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2/26/2023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117538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2/26/2023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889062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2/26/2023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13343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2/26/2023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872709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2/26/2023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3304081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2/26/2023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829671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68C2560D-EC28-3B41-86E8-18F1CE0113B4}" type="datetimeFigureOut">
              <a:rPr lang="en-US" smtClean="0"/>
              <a:t>2/26/2023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23690985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3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5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2"/>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2711211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a messenger arrived at Job’s home with this news: “Your oxen were plowing, with the donkeys feeding beside them, when the Sabeans raided us. They stole all the animals and killed all the farmhands. I am the only one who escaped to tell you.”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Job 1:1–22 (NLT) </a:t>
            </a:r>
          </a:p>
        </p:txBody>
      </p:sp>
    </p:spTree>
    <p:extLst>
      <p:ext uri="{BB962C8B-B14F-4D97-AF65-F5344CB8AC3E}">
        <p14:creationId xmlns:p14="http://schemas.microsoft.com/office/powerpoint/2010/main" val="3591496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While he was still speaking, another messenger arrived with this news: “The fire of God has fallen from heaven and burned up your sheep and all the shepherds. I am the only one who escaped to tell you.”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Job 1:1–22 (NLT) </a:t>
            </a:r>
          </a:p>
        </p:txBody>
      </p:sp>
    </p:spTree>
    <p:extLst>
      <p:ext uri="{BB962C8B-B14F-4D97-AF65-F5344CB8AC3E}">
        <p14:creationId xmlns:p14="http://schemas.microsoft.com/office/powerpoint/2010/main" val="2127863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While he was still speaking, a third messenger arrived with this news: “Three bands of Chaldean raiders have stolen your camels and killed your servants. I am the only one who escaped to tell you.” While he was still speaking, another messenger arrived with this news:</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Job 1:1–22 (NLT) </a:t>
            </a:r>
          </a:p>
        </p:txBody>
      </p:sp>
    </p:spTree>
    <p:extLst>
      <p:ext uri="{BB962C8B-B14F-4D97-AF65-F5344CB8AC3E}">
        <p14:creationId xmlns:p14="http://schemas.microsoft.com/office/powerpoint/2010/main" val="2858546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“Your sons and daughters were feasting in their oldest brother’s home. Suddenly, a powerful wind swept in from the wilderness and hit the house on all sides. The house collapsed, and all your children are dead. I am the only one who escaped to tell you.”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Job 1:1–22 (NLT) </a:t>
            </a:r>
          </a:p>
        </p:txBody>
      </p:sp>
    </p:spTree>
    <p:extLst>
      <p:ext uri="{BB962C8B-B14F-4D97-AF65-F5344CB8AC3E}">
        <p14:creationId xmlns:p14="http://schemas.microsoft.com/office/powerpoint/2010/main" val="2938297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Job stood up and tore his robe </a:t>
            </a:r>
            <a:r>
              <a:rPr lang="en-US" altLang="en-US" sz="4400" spc="-200" dirty="0">
                <a:solidFill>
                  <a:srgbClr val="C00000"/>
                </a:solidFill>
                <a:latin typeface="Calibri"/>
                <a:cs typeface="Tahoma" panose="020B0604030504040204" pitchFamily="34" charset="0"/>
              </a:rPr>
              <a:t>in grief. </a:t>
            </a:r>
            <a:r>
              <a:rPr lang="en-US" altLang="en-US" sz="4400" spc="-200" dirty="0">
                <a:latin typeface="Calibri"/>
                <a:cs typeface="Tahoma" panose="020B0604030504040204" pitchFamily="34" charset="0"/>
              </a:rPr>
              <a:t>Then he shaved his head and </a:t>
            </a:r>
            <a:r>
              <a:rPr lang="en-US" altLang="en-US" sz="4400" spc="-200" dirty="0">
                <a:solidFill>
                  <a:srgbClr val="C00000"/>
                </a:solidFill>
                <a:latin typeface="Calibri"/>
                <a:cs typeface="Tahoma" panose="020B0604030504040204" pitchFamily="34" charset="0"/>
              </a:rPr>
              <a:t>fell to the ground to worship. </a:t>
            </a:r>
          </a:p>
          <a:p>
            <a:pPr algn="ctr" defTabSz="609585">
              <a:lnSpc>
                <a:spcPct val="100000"/>
              </a:lnSpc>
              <a:spcBef>
                <a:spcPct val="0"/>
              </a:spcBef>
              <a:buNone/>
              <a:defRPr/>
            </a:pPr>
            <a:endParaRPr lang="en-US" altLang="en-US" sz="4400" spc="-200" dirty="0">
              <a:latin typeface="Calibri"/>
              <a:cs typeface="Tahoma" panose="020B0604030504040204" pitchFamily="34" charset="0"/>
            </a:endParaRPr>
          </a:p>
          <a:p>
            <a:pPr algn="ctr" defTabSz="609585">
              <a:lnSpc>
                <a:spcPct val="100000"/>
              </a:lnSpc>
              <a:spcBef>
                <a:spcPct val="0"/>
              </a:spcBef>
              <a:buNone/>
              <a:defRPr/>
            </a:pPr>
            <a:r>
              <a:rPr lang="en-US" altLang="en-US" sz="4400" spc="-200" dirty="0">
                <a:latin typeface="Calibri"/>
                <a:cs typeface="Tahoma" panose="020B0604030504040204" pitchFamily="34" charset="0"/>
              </a:rPr>
              <a:t>He said, </a:t>
            </a:r>
            <a:r>
              <a:rPr lang="en-US" altLang="en-US" sz="4400" spc="-200" dirty="0">
                <a:solidFill>
                  <a:srgbClr val="C00000"/>
                </a:solidFill>
                <a:latin typeface="Calibri"/>
                <a:cs typeface="Tahoma" panose="020B0604030504040204" pitchFamily="34" charset="0"/>
              </a:rPr>
              <a:t>“I came naked from my mother’s womb, and I will be naked when I leave. The Lord gave me what I had, and the Lord has taken it away. Praise the name of the Lord!”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Job 1:1–22 (NLT) </a:t>
            </a:r>
          </a:p>
        </p:txBody>
      </p:sp>
    </p:spTree>
    <p:extLst>
      <p:ext uri="{BB962C8B-B14F-4D97-AF65-F5344CB8AC3E}">
        <p14:creationId xmlns:p14="http://schemas.microsoft.com/office/powerpoint/2010/main" val="1831598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In all of this, Job did not sin by blaming God.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Job 1:1–22 (NLT) </a:t>
            </a:r>
          </a:p>
        </p:txBody>
      </p:sp>
    </p:spTree>
    <p:extLst>
      <p:ext uri="{BB962C8B-B14F-4D97-AF65-F5344CB8AC3E}">
        <p14:creationId xmlns:p14="http://schemas.microsoft.com/office/powerpoint/2010/main" val="4189837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One day the members of the heavenly court came again to present themselves before the Lord, and the Accuser, Satan, came with them. “Where have you come from?” the Lord asked Satan. Satan answered the Lord, “I have been patrolling the earth, watching everything that’s going on.”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Job 2:1–10 (NLT) </a:t>
            </a:r>
          </a:p>
        </p:txBody>
      </p:sp>
    </p:spTree>
    <p:extLst>
      <p:ext uri="{BB962C8B-B14F-4D97-AF65-F5344CB8AC3E}">
        <p14:creationId xmlns:p14="http://schemas.microsoft.com/office/powerpoint/2010/main" val="3790737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Then the Lord asked Satan, “Have you noticed my servant Job? He is the finest man in all the earth. He is blameless—a man of complete integrity. He fears God and stays away from evil. And he has maintained his integrity, even though you urged me to harm him without cause.”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Job 2:1–10 (NLT) </a:t>
            </a:r>
          </a:p>
        </p:txBody>
      </p:sp>
    </p:spTree>
    <p:extLst>
      <p:ext uri="{BB962C8B-B14F-4D97-AF65-F5344CB8AC3E}">
        <p14:creationId xmlns:p14="http://schemas.microsoft.com/office/powerpoint/2010/main" val="2995391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Satan replied to the Lord, “Skin for skin! A man will give up everything he has to save his life. But reach out and take away his health, and he will surely curse you to your face!” “All right, do with him as you please,” the Lord said to Satan. “But spare his life.”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Job 2:1–10 (NLT) </a:t>
            </a:r>
          </a:p>
        </p:txBody>
      </p:sp>
    </p:spTree>
    <p:extLst>
      <p:ext uri="{BB962C8B-B14F-4D97-AF65-F5344CB8AC3E}">
        <p14:creationId xmlns:p14="http://schemas.microsoft.com/office/powerpoint/2010/main" val="3893156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So Satan left the Lord’s presence, and he struck Job with terrible boils from head to foot. Job scraped his skin with a piece of broken pottery as he sat among the ashes. His wife said to him, “Are you still trying to maintain your integrity? Curse God and die.”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Job 2:1–10 (NLT) </a:t>
            </a:r>
          </a:p>
        </p:txBody>
      </p:sp>
    </p:spTree>
    <p:extLst>
      <p:ext uri="{BB962C8B-B14F-4D97-AF65-F5344CB8AC3E}">
        <p14:creationId xmlns:p14="http://schemas.microsoft.com/office/powerpoint/2010/main" val="76867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There once was a man named Job who lived in the land of Uz. </a:t>
            </a:r>
            <a:r>
              <a:rPr lang="en-US" altLang="en-US" sz="4400" spc="-200" dirty="0">
                <a:solidFill>
                  <a:srgbClr val="C00000"/>
                </a:solidFill>
                <a:latin typeface="Calibri"/>
                <a:cs typeface="Tahoma" panose="020B0604030504040204" pitchFamily="34" charset="0"/>
              </a:rPr>
              <a:t>He was blameless—a man of complete integrity. </a:t>
            </a:r>
            <a:r>
              <a:rPr lang="en-US" altLang="en-US" sz="4400" spc="-200" dirty="0">
                <a:latin typeface="Calibri"/>
                <a:cs typeface="Tahoma" panose="020B0604030504040204" pitchFamily="34" charset="0"/>
              </a:rPr>
              <a:t>He feared God and stayed away from evil. He had seven sons and three daughters. He owned 7,000 sheep, 3,000 camels, 500 teams of oxen, and 500 female donkeys. He also had many servants.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Job 1:1–22 (NLT) </a:t>
            </a:r>
          </a:p>
        </p:txBody>
      </p:sp>
    </p:spTree>
    <p:extLst>
      <p:ext uri="{BB962C8B-B14F-4D97-AF65-F5344CB8AC3E}">
        <p14:creationId xmlns:p14="http://schemas.microsoft.com/office/powerpoint/2010/main" val="37019881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But Job replied, “You talk like a foolish woman. </a:t>
            </a:r>
            <a:r>
              <a:rPr lang="en-US" altLang="en-US" sz="4400" spc="-200" dirty="0">
                <a:solidFill>
                  <a:srgbClr val="C00000"/>
                </a:solidFill>
                <a:latin typeface="Calibri"/>
                <a:cs typeface="Tahoma" panose="020B0604030504040204" pitchFamily="34" charset="0"/>
              </a:rPr>
              <a:t>Should we accept only good things from the hand of God and never anything bad?”</a:t>
            </a:r>
            <a:r>
              <a:rPr lang="en-US" altLang="en-US" sz="4400" spc="-200" dirty="0">
                <a:latin typeface="Calibri"/>
                <a:cs typeface="Tahoma" panose="020B0604030504040204" pitchFamily="34" charset="0"/>
              </a:rPr>
              <a:t> So in all this, Job said nothing wrong.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Job 2:1–10 (NLT) </a:t>
            </a:r>
          </a:p>
        </p:txBody>
      </p:sp>
    </p:spTree>
    <p:extLst>
      <p:ext uri="{BB962C8B-B14F-4D97-AF65-F5344CB8AC3E}">
        <p14:creationId xmlns:p14="http://schemas.microsoft.com/office/powerpoint/2010/main" val="12362110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67618" y="164952"/>
            <a:ext cx="7211271" cy="666786"/>
          </a:xfrm>
          <a:prstGeom prst="rect">
            <a:avLst/>
          </a:prstGeom>
          <a:noFill/>
        </p:spPr>
        <p:txBody>
          <a:bodyPr wrap="square">
            <a:spAutoFit/>
          </a:bodyPr>
          <a:lstStyle/>
          <a:p>
            <a:pPr marL="365751" indent="-380990" defTabSz="609585">
              <a:spcBef>
                <a:spcPct val="0"/>
              </a:spcBef>
              <a:buFont typeface="Arial" panose="020B0604020202020204" pitchFamily="34" charset="0"/>
              <a:buChar char="•"/>
              <a:defRPr/>
            </a:pPr>
            <a:endParaRPr lang="en-US" altLang="en-US" sz="3733" dirty="0">
              <a:solidFill>
                <a:srgbClr val="AE7351"/>
              </a:solidFill>
              <a:latin typeface="Abadi" panose="020B0604020104020204" pitchFamily="34" charset="0"/>
            </a:endParaRP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defTabSz="609585">
              <a:spcBef>
                <a:spcPct val="0"/>
              </a:spcBef>
              <a:buFont typeface="Wingdings" panose="05000000000000000000" pitchFamily="2" charset="2"/>
              <a:buChar char="v"/>
              <a:defRPr/>
            </a:pPr>
            <a:r>
              <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rPr>
              <a:t>Suffering is often undeserved</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36935253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There once was a man named Job who lived in the land of Uz. </a:t>
            </a:r>
            <a:r>
              <a:rPr lang="en-US" altLang="en-US" sz="4400" spc="-200" dirty="0">
                <a:solidFill>
                  <a:srgbClr val="C00000"/>
                </a:solidFill>
                <a:latin typeface="Calibri"/>
                <a:cs typeface="Tahoma" panose="020B0604030504040204" pitchFamily="34" charset="0"/>
              </a:rPr>
              <a:t>He was blameless</a:t>
            </a:r>
            <a:r>
              <a:rPr lang="en-US" altLang="en-US" sz="4400" spc="-200" dirty="0">
                <a:latin typeface="Calibri"/>
                <a:cs typeface="Tahoma" panose="020B0604030504040204" pitchFamily="34" charset="0"/>
              </a:rPr>
              <a:t>—a man of complete integrity. He feared God and stayed away from evil.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Job 1:1–5 (NLT) </a:t>
            </a:r>
          </a:p>
        </p:txBody>
      </p:sp>
    </p:spTree>
    <p:extLst>
      <p:ext uri="{BB962C8B-B14F-4D97-AF65-F5344CB8AC3E}">
        <p14:creationId xmlns:p14="http://schemas.microsoft.com/office/powerpoint/2010/main" val="1338162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srgbClr val="C00000"/>
                </a:solidFill>
                <a:latin typeface="Calibri"/>
                <a:cs typeface="Tahoma" panose="020B0604030504040204" pitchFamily="34" charset="0"/>
              </a:rPr>
              <a:t>“I have told you these things so that you won’t abandon your faith. </a:t>
            </a:r>
          </a:p>
          <a:p>
            <a:pPr algn="ctr" defTabSz="609585">
              <a:lnSpc>
                <a:spcPct val="100000"/>
              </a:lnSpc>
              <a:spcBef>
                <a:spcPct val="0"/>
              </a:spcBef>
              <a:buNone/>
              <a:defRPr/>
            </a:pPr>
            <a:endParaRPr lang="en-US" altLang="en-US" sz="4400" spc="-200" dirty="0">
              <a:solidFill>
                <a:srgbClr val="C00000"/>
              </a:solidFill>
              <a:latin typeface="Calibri"/>
              <a:cs typeface="Tahoma" panose="020B0604030504040204" pitchFamily="34" charset="0"/>
            </a:endParaRPr>
          </a:p>
          <a:p>
            <a:pPr algn="ctr" defTabSz="609585">
              <a:lnSpc>
                <a:spcPct val="100000"/>
              </a:lnSpc>
              <a:spcBef>
                <a:spcPct val="0"/>
              </a:spcBef>
              <a:buNone/>
              <a:defRPr/>
            </a:pPr>
            <a:r>
              <a:rPr lang="en-US" altLang="en-US" sz="4400" spc="-200" dirty="0">
                <a:latin typeface="Calibri"/>
                <a:cs typeface="Tahoma" panose="020B0604030504040204" pitchFamily="34" charset="0"/>
              </a:rPr>
              <a:t>For you will be expelled from the synagogues, and the time is coming when those who kill you will think they are doing a holy service for God. This is because they have never known the Father or me.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429164" y="5840957"/>
            <a:ext cx="9762837"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John 16:1–4 (NLT) </a:t>
            </a:r>
          </a:p>
        </p:txBody>
      </p:sp>
    </p:spTree>
    <p:extLst>
      <p:ext uri="{BB962C8B-B14F-4D97-AF65-F5344CB8AC3E}">
        <p14:creationId xmlns:p14="http://schemas.microsoft.com/office/powerpoint/2010/main" val="22231879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Yes, </a:t>
            </a:r>
            <a:r>
              <a:rPr lang="en-US" altLang="en-US" sz="4400" spc="-200" dirty="0">
                <a:solidFill>
                  <a:srgbClr val="C00000"/>
                </a:solidFill>
                <a:latin typeface="Calibri"/>
                <a:cs typeface="Tahoma" panose="020B0604030504040204" pitchFamily="34" charset="0"/>
              </a:rPr>
              <a:t>I’m telling you these things now, so that when they happen, you will remember my warning. </a:t>
            </a:r>
            <a:r>
              <a:rPr lang="en-US" altLang="en-US" sz="4400" spc="-200" dirty="0">
                <a:latin typeface="Calibri"/>
                <a:cs typeface="Tahoma" panose="020B0604030504040204" pitchFamily="34" charset="0"/>
              </a:rPr>
              <a:t>I didn’t tell you earlier because I was going to be with you for a while longer.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429164" y="5840957"/>
            <a:ext cx="9762837"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John 16:1–4 (NLT) </a:t>
            </a:r>
          </a:p>
        </p:txBody>
      </p:sp>
    </p:spTree>
    <p:extLst>
      <p:ext uri="{BB962C8B-B14F-4D97-AF65-F5344CB8AC3E}">
        <p14:creationId xmlns:p14="http://schemas.microsoft.com/office/powerpoint/2010/main" val="21085197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Suffering is not always evidence of God’s displeasure.</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1906580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584775"/>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Suffering is often undeserved</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You don’t have to struggle alone</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29234044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But in fact, </a:t>
            </a:r>
            <a:r>
              <a:rPr lang="en-US" altLang="en-US" sz="4400" spc="-200" dirty="0">
                <a:solidFill>
                  <a:srgbClr val="C00000"/>
                </a:solidFill>
                <a:latin typeface="Calibri"/>
                <a:cs typeface="Tahoma" panose="020B0604030504040204" pitchFamily="34" charset="0"/>
              </a:rPr>
              <a:t>it is best for you that I go away, because if I don’t, the Advocate won’t come. </a:t>
            </a:r>
            <a:r>
              <a:rPr lang="en-US" altLang="en-US" sz="4400" spc="-200" dirty="0">
                <a:latin typeface="Calibri"/>
                <a:cs typeface="Tahoma" panose="020B0604030504040204" pitchFamily="34" charset="0"/>
              </a:rPr>
              <a:t>If I do go away, then I will send him to you.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429164" y="5840957"/>
            <a:ext cx="9762837"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John 16:7 (NLT) </a:t>
            </a:r>
          </a:p>
        </p:txBody>
      </p:sp>
    </p:spTree>
    <p:extLst>
      <p:ext uri="{BB962C8B-B14F-4D97-AF65-F5344CB8AC3E}">
        <p14:creationId xmlns:p14="http://schemas.microsoft.com/office/powerpoint/2010/main" val="22436075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1077218"/>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Suffering is often undeserved</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You don’t have to struggle alone</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1569660"/>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When you don’t know what to say to a friend… just be there</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22916849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When three of Job’s friends heard of the tragedy he had suffered, they got together and traveled from their homes to comfort and console him. Their names were Eliphaz the </a:t>
            </a:r>
            <a:r>
              <a:rPr lang="en-US" altLang="en-US" sz="4400" spc="-200" dirty="0" err="1">
                <a:latin typeface="Calibri"/>
                <a:cs typeface="Tahoma" panose="020B0604030504040204" pitchFamily="34" charset="0"/>
              </a:rPr>
              <a:t>Temanite</a:t>
            </a:r>
            <a:r>
              <a:rPr lang="en-US" altLang="en-US" sz="4400" spc="-200" dirty="0">
                <a:latin typeface="Calibri"/>
                <a:cs typeface="Tahoma" panose="020B0604030504040204" pitchFamily="34" charset="0"/>
              </a:rPr>
              <a:t>, Bildad the </a:t>
            </a:r>
            <a:r>
              <a:rPr lang="en-US" altLang="en-US" sz="4400" spc="-200" dirty="0" err="1">
                <a:latin typeface="Calibri"/>
                <a:cs typeface="Tahoma" panose="020B0604030504040204" pitchFamily="34" charset="0"/>
              </a:rPr>
              <a:t>Shuhite</a:t>
            </a:r>
            <a:r>
              <a:rPr lang="en-US" altLang="en-US" sz="4400" spc="-200" dirty="0">
                <a:latin typeface="Calibri"/>
                <a:cs typeface="Tahoma" panose="020B0604030504040204" pitchFamily="34" charset="0"/>
              </a:rPr>
              <a:t>, and Zophar the </a:t>
            </a:r>
            <a:r>
              <a:rPr lang="en-US" altLang="en-US" sz="4400" spc="-200" dirty="0" err="1">
                <a:latin typeface="Calibri"/>
                <a:cs typeface="Tahoma" panose="020B0604030504040204" pitchFamily="34" charset="0"/>
              </a:rPr>
              <a:t>Naamathite</a:t>
            </a:r>
            <a:r>
              <a:rPr lang="en-US" altLang="en-US" sz="4400" spc="-200" dirty="0">
                <a:latin typeface="Calibri"/>
                <a:cs typeface="Tahoma" panose="020B0604030504040204" pitchFamily="34" charset="0"/>
              </a:rPr>
              <a:t>.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429164" y="5840957"/>
            <a:ext cx="9762837"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Job 2:11–13 (NLT) </a:t>
            </a:r>
          </a:p>
        </p:txBody>
      </p:sp>
    </p:spTree>
    <p:extLst>
      <p:ext uri="{BB962C8B-B14F-4D97-AF65-F5344CB8AC3E}">
        <p14:creationId xmlns:p14="http://schemas.microsoft.com/office/powerpoint/2010/main" val="1555121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He was, in fact, the richest person in that entire area. Job’s sons would take turns preparing feasts in their homes, and they would also invite their three sisters to celebrate with them. When these celebrations ended—sometimes after several days—Job would purify his children.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Job 1:1–22 (NLT) </a:t>
            </a:r>
          </a:p>
        </p:txBody>
      </p:sp>
    </p:spTree>
    <p:extLst>
      <p:ext uri="{BB962C8B-B14F-4D97-AF65-F5344CB8AC3E}">
        <p14:creationId xmlns:p14="http://schemas.microsoft.com/office/powerpoint/2010/main" val="4278639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When they saw Job from a distance, they scarcely recognized him. Wailing loudly, they tore their robes and threw dust into the air over their heads to show their grief. Then they sat on the ground with him for seven days and nights. </a:t>
            </a:r>
            <a:r>
              <a:rPr lang="en-US" altLang="en-US" sz="4400" spc="-200" dirty="0">
                <a:solidFill>
                  <a:srgbClr val="C00000"/>
                </a:solidFill>
                <a:latin typeface="Calibri"/>
                <a:cs typeface="Tahoma" panose="020B0604030504040204" pitchFamily="34" charset="0"/>
              </a:rPr>
              <a:t>No one said a word to Job, for they saw that his suffering was too great for words.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429164" y="5840957"/>
            <a:ext cx="9762837"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Job 2:11–13 (NLT) </a:t>
            </a:r>
          </a:p>
        </p:txBody>
      </p:sp>
    </p:spTree>
    <p:extLst>
      <p:ext uri="{BB962C8B-B14F-4D97-AF65-F5344CB8AC3E}">
        <p14:creationId xmlns:p14="http://schemas.microsoft.com/office/powerpoint/2010/main" val="16311488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2062103"/>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Suffering is often undeserved</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You don’t have to struggle alone</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When you don’t know what to say to a friend… just be there</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1569660"/>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You can trust God even when you don’t understand</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29778443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 “Naked I came from my mother’s womb, and naked I will depart. The Lord gave and the Lord has taken away; may the name of the Lord be praised.” In all this, Job did not sin by charging God with wrongdoing.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429164" y="5840957"/>
            <a:ext cx="9762837"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Job 1:21–22 (NIV) </a:t>
            </a:r>
          </a:p>
        </p:txBody>
      </p:sp>
    </p:spTree>
    <p:extLst>
      <p:ext uri="{BB962C8B-B14F-4D97-AF65-F5344CB8AC3E}">
        <p14:creationId xmlns:p14="http://schemas.microsoft.com/office/powerpoint/2010/main" val="14653056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Though he slay me, yet will I hope in him; I will surely defend my ways to his face.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429164" y="5840957"/>
            <a:ext cx="9762837"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Job 13:15 (NIV) </a:t>
            </a:r>
          </a:p>
        </p:txBody>
      </p:sp>
    </p:spTree>
    <p:extLst>
      <p:ext uri="{BB962C8B-B14F-4D97-AF65-F5344CB8AC3E}">
        <p14:creationId xmlns:p14="http://schemas.microsoft.com/office/powerpoint/2010/main" val="17954479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“But as for me, </a:t>
            </a:r>
            <a:r>
              <a:rPr lang="en-US" altLang="en-US" sz="4400" spc="-200" dirty="0">
                <a:solidFill>
                  <a:srgbClr val="C00000"/>
                </a:solidFill>
                <a:latin typeface="Calibri"/>
                <a:cs typeface="Tahoma" panose="020B0604030504040204" pitchFamily="34" charset="0"/>
              </a:rPr>
              <a:t>I know that my Redeemer lives</a:t>
            </a:r>
            <a:r>
              <a:rPr lang="en-US" altLang="en-US" sz="4400" spc="-200" dirty="0">
                <a:latin typeface="Calibri"/>
                <a:cs typeface="Tahoma" panose="020B0604030504040204" pitchFamily="34" charset="0"/>
              </a:rPr>
              <a:t>, and he will stand upon the earth at last. And after my body has decayed, yet in my body I will see God! </a:t>
            </a:r>
            <a:r>
              <a:rPr lang="en-US" altLang="en-US" sz="4400" spc="-200" dirty="0">
                <a:solidFill>
                  <a:srgbClr val="C00000"/>
                </a:solidFill>
                <a:latin typeface="Calibri"/>
                <a:cs typeface="Tahoma" panose="020B0604030504040204" pitchFamily="34" charset="0"/>
              </a:rPr>
              <a:t>I will see him for myself. Yes, I will see him with my own eyes. </a:t>
            </a:r>
          </a:p>
          <a:p>
            <a:pPr algn="ctr" defTabSz="609585">
              <a:lnSpc>
                <a:spcPct val="100000"/>
              </a:lnSpc>
              <a:spcBef>
                <a:spcPct val="0"/>
              </a:spcBef>
              <a:buNone/>
              <a:defRPr/>
            </a:pPr>
            <a:r>
              <a:rPr lang="en-US" altLang="en-US" sz="4400" spc="-200" dirty="0">
                <a:solidFill>
                  <a:srgbClr val="C00000"/>
                </a:solidFill>
                <a:latin typeface="Calibri"/>
                <a:cs typeface="Tahoma" panose="020B0604030504040204" pitchFamily="34" charset="0"/>
              </a:rPr>
              <a:t>I am overwhelmed at the thought!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429164" y="5840957"/>
            <a:ext cx="9762837"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Job 19:25–27 </a:t>
            </a:r>
          </a:p>
        </p:txBody>
      </p:sp>
    </p:spTree>
    <p:extLst>
      <p:ext uri="{BB962C8B-B14F-4D97-AF65-F5344CB8AC3E}">
        <p14:creationId xmlns:p14="http://schemas.microsoft.com/office/powerpoint/2010/main" val="6549218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30008" y="213157"/>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We won't always be able to see the reasons for the things that happen in our lives.</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8788485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And we know that in all things God works for the good of those who love him, who have been called according to his purpose.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429164" y="5840957"/>
            <a:ext cx="9762837"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Job 19:25–27 </a:t>
            </a:r>
          </a:p>
        </p:txBody>
      </p:sp>
    </p:spTree>
    <p:extLst>
      <p:ext uri="{BB962C8B-B14F-4D97-AF65-F5344CB8AC3E}">
        <p14:creationId xmlns:p14="http://schemas.microsoft.com/office/powerpoint/2010/main" val="18204706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30008" y="213157"/>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God works all things for good, </a:t>
            </a:r>
          </a:p>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not “all things work out.”</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36996120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3046988"/>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Suffering is often undeserved</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You don’t have to struggle alone</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When you don’t know what to say to a friend… just be there</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You can trust God even when you don’t understand</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Good intentioned friends can mislead you</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34043427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I am telling you nothing but the truth, for I am a man of great knowledge.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429164" y="5840957"/>
            <a:ext cx="9762837"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Job 36:4 (NLT) </a:t>
            </a:r>
          </a:p>
        </p:txBody>
      </p:sp>
    </p:spTree>
    <p:extLst>
      <p:ext uri="{BB962C8B-B14F-4D97-AF65-F5344CB8AC3E}">
        <p14:creationId xmlns:p14="http://schemas.microsoft.com/office/powerpoint/2010/main" val="2870509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He would get up early in the morning and offer a burnt offering for each of them. For Job said to himself, “Perhaps my children have sinned and have cursed God in their hearts.” This was Job’s regular practice.</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Job 1:1–22 (NLT) </a:t>
            </a:r>
          </a:p>
        </p:txBody>
      </p:sp>
    </p:spTree>
    <p:extLst>
      <p:ext uri="{BB962C8B-B14F-4D97-AF65-F5344CB8AC3E}">
        <p14:creationId xmlns:p14="http://schemas.microsoft.com/office/powerpoint/2010/main" val="9128906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After the Lord had finished speaking to Job, he said to Eliphaz the </a:t>
            </a:r>
            <a:r>
              <a:rPr lang="en-US" altLang="en-US" sz="4400" spc="-200" dirty="0" err="1">
                <a:latin typeface="Calibri"/>
                <a:cs typeface="Tahoma" panose="020B0604030504040204" pitchFamily="34" charset="0"/>
              </a:rPr>
              <a:t>Temanite</a:t>
            </a:r>
            <a:r>
              <a:rPr lang="en-US" altLang="en-US" sz="4400" spc="-200" dirty="0">
                <a:latin typeface="Calibri"/>
                <a:cs typeface="Tahoma" panose="020B0604030504040204" pitchFamily="34" charset="0"/>
              </a:rPr>
              <a:t>: “I am angry with you and your two friends, for you have not spoken accurately about me, as my servant Job has. So take seven bulls and seven rams and go to my servant Job and offer a burnt offering for yourselves.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429164" y="5840957"/>
            <a:ext cx="9762837"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Job 42:7–8 (NLT) </a:t>
            </a:r>
          </a:p>
        </p:txBody>
      </p:sp>
    </p:spTree>
    <p:extLst>
      <p:ext uri="{BB962C8B-B14F-4D97-AF65-F5344CB8AC3E}">
        <p14:creationId xmlns:p14="http://schemas.microsoft.com/office/powerpoint/2010/main" val="17923608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My servant Job will pray for you, and I will accept his prayer on your behalf. I will not treat you as you deserve, for you have not spoken accurately about me, as my servant Job has.”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429164" y="5840957"/>
            <a:ext cx="9762837"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Job 42:7–8 (NLT) </a:t>
            </a:r>
          </a:p>
        </p:txBody>
      </p:sp>
    </p:spTree>
    <p:extLst>
      <p:ext uri="{BB962C8B-B14F-4D97-AF65-F5344CB8AC3E}">
        <p14:creationId xmlns:p14="http://schemas.microsoft.com/office/powerpoint/2010/main" val="13775948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Then the Lord answered Job from the whirlwind: “Who is this that questions my wisdom with such ignorant words? Brace yourself like a man, because I have some questions for you, and you must answer them. “Where were you when I laid the foundations of the earth? Tell me, if you know so much.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429164" y="5840957"/>
            <a:ext cx="9762837"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Job 38:1–4 (NLT) </a:t>
            </a:r>
          </a:p>
        </p:txBody>
      </p:sp>
    </p:spTree>
    <p:extLst>
      <p:ext uri="{BB962C8B-B14F-4D97-AF65-F5344CB8AC3E}">
        <p14:creationId xmlns:p14="http://schemas.microsoft.com/office/powerpoint/2010/main" val="7985543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Then the Lord said to Job, “Do you still want to argue with the Almighty? You are God’s critic, but do you have the answers?” Then Job replied to the Lord, </a:t>
            </a:r>
            <a:r>
              <a:rPr lang="en-US" altLang="en-US" sz="4400" spc="-200" dirty="0">
                <a:solidFill>
                  <a:srgbClr val="C00000"/>
                </a:solidFill>
                <a:latin typeface="Calibri"/>
                <a:cs typeface="Tahoma" panose="020B0604030504040204" pitchFamily="34" charset="0"/>
              </a:rPr>
              <a:t>“I am nothing—how could I ever find the answers? I will cover my mouth with my hand. </a:t>
            </a:r>
            <a:r>
              <a:rPr lang="en-US" altLang="en-US" sz="4400" spc="-200" dirty="0">
                <a:latin typeface="Calibri"/>
                <a:cs typeface="Tahoma" panose="020B0604030504040204" pitchFamily="34" charset="0"/>
              </a:rPr>
              <a:t>I have said too much already. I have nothing more to say.”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429164" y="5840957"/>
            <a:ext cx="9762837"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Job 40:1–14 (NLT) </a:t>
            </a:r>
          </a:p>
        </p:txBody>
      </p:sp>
    </p:spTree>
    <p:extLst>
      <p:ext uri="{BB962C8B-B14F-4D97-AF65-F5344CB8AC3E}">
        <p14:creationId xmlns:p14="http://schemas.microsoft.com/office/powerpoint/2010/main" val="23070445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Then the Lord answered Job from the whirlwind: “Brace yourself like a man, because I have some questions for you, and you must answer them. “Will you discredit my justice and condemn me just to prove you are right? Are you as strong as God?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429164" y="5840957"/>
            <a:ext cx="9762837"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Job 40:1–14 (NLT) </a:t>
            </a:r>
          </a:p>
        </p:txBody>
      </p:sp>
    </p:spTree>
    <p:extLst>
      <p:ext uri="{BB962C8B-B14F-4D97-AF65-F5344CB8AC3E}">
        <p14:creationId xmlns:p14="http://schemas.microsoft.com/office/powerpoint/2010/main" val="25958241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Then Job replied to the Lord: “I know that you can do anything, and no one can stop you. You asked, ‘Who is this that questions my wisdom with such ignorance?’ It is I—and I was talking about things I knew nothing about, things far too wonderful for me.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429164" y="5840957"/>
            <a:ext cx="9762837"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Job 42:1–17 (NLT) </a:t>
            </a:r>
          </a:p>
        </p:txBody>
      </p:sp>
    </p:spTree>
    <p:extLst>
      <p:ext uri="{BB962C8B-B14F-4D97-AF65-F5344CB8AC3E}">
        <p14:creationId xmlns:p14="http://schemas.microsoft.com/office/powerpoint/2010/main" val="28941808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You said, ‘Listen and I will speak! I have some questions for you, and you must answer them.’ I had only heard about you before, but now I have seen you with my own eyes. </a:t>
            </a:r>
            <a:r>
              <a:rPr lang="en-US" altLang="en-US" sz="4400" spc="-200" dirty="0">
                <a:solidFill>
                  <a:srgbClr val="C00000"/>
                </a:solidFill>
                <a:latin typeface="Calibri"/>
                <a:cs typeface="Tahoma" panose="020B0604030504040204" pitchFamily="34" charset="0"/>
              </a:rPr>
              <a:t>I take back everything I said, and I sit in dust and ashes to show my repentance.”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429164" y="5840957"/>
            <a:ext cx="9762837"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Job 42:1–17 (NLT) </a:t>
            </a:r>
          </a:p>
        </p:txBody>
      </p:sp>
    </p:spTree>
    <p:extLst>
      <p:ext uri="{BB962C8B-B14F-4D97-AF65-F5344CB8AC3E}">
        <p14:creationId xmlns:p14="http://schemas.microsoft.com/office/powerpoint/2010/main" val="18762934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4524315"/>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Suffering is often undeserved</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You don’t have to struggle alone</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When you don’t know what to say to a friend… just be there</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You can trust God even when you don’t understand</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Good intentioned friends can mislead you</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God is sovereign</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There can be life after heartache</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8592699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So the Lord blessed Job in the second half of his life even more than in the beginning. For now he had 14,000 sheep, 6,000 camels, 1,000 teams of oxen, and 1,000 female donkeys. He also gave Job seven more sons and three more daughters.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429164" y="5840957"/>
            <a:ext cx="9762837"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Job 42:12–17 (NLT) </a:t>
            </a:r>
          </a:p>
        </p:txBody>
      </p:sp>
    </p:spTree>
    <p:extLst>
      <p:ext uri="{BB962C8B-B14F-4D97-AF65-F5344CB8AC3E}">
        <p14:creationId xmlns:p14="http://schemas.microsoft.com/office/powerpoint/2010/main" val="11152724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He named his first daughter Jemimah, the second Keziah, and the third Keren-</a:t>
            </a:r>
            <a:r>
              <a:rPr lang="en-US" altLang="en-US" sz="4400" spc="-200" dirty="0" err="1">
                <a:latin typeface="Calibri"/>
                <a:cs typeface="Tahoma" panose="020B0604030504040204" pitchFamily="34" charset="0"/>
              </a:rPr>
              <a:t>happuch</a:t>
            </a:r>
            <a:r>
              <a:rPr lang="en-US" altLang="en-US" sz="4400" spc="-200" dirty="0">
                <a:latin typeface="Calibri"/>
                <a:cs typeface="Tahoma" panose="020B0604030504040204" pitchFamily="34" charset="0"/>
              </a:rPr>
              <a:t>. In all the land no women were as lovely as the daughters of Job.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429164" y="5840957"/>
            <a:ext cx="9762837"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Job 42:12–17 (NLT) </a:t>
            </a:r>
          </a:p>
        </p:txBody>
      </p:sp>
    </p:spTree>
    <p:extLst>
      <p:ext uri="{BB962C8B-B14F-4D97-AF65-F5344CB8AC3E}">
        <p14:creationId xmlns:p14="http://schemas.microsoft.com/office/powerpoint/2010/main" val="1273229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One day the members of the heavenly court came to present themselves before the Lord, and the Accuser, Satan, came with them. “Where have you come from?” the Lord asked Satan. Satan answered the Lord, “I have been patrolling the earth, watching everything that’s going on.”</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Job 1:1–22 (NLT) </a:t>
            </a:r>
          </a:p>
        </p:txBody>
      </p:sp>
    </p:spTree>
    <p:extLst>
      <p:ext uri="{BB962C8B-B14F-4D97-AF65-F5344CB8AC3E}">
        <p14:creationId xmlns:p14="http://schemas.microsoft.com/office/powerpoint/2010/main" val="8345020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And their father put them into his will along with their brothers. Job lived 140 years after that, living to see four generations of his children and grandchildren. Then he died, an old man who had lived a long, full life.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429164" y="5840957"/>
            <a:ext cx="9762837"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Job 42:12–17 (NLT) </a:t>
            </a:r>
          </a:p>
        </p:txBody>
      </p:sp>
    </p:spTree>
    <p:extLst>
      <p:ext uri="{BB962C8B-B14F-4D97-AF65-F5344CB8AC3E}">
        <p14:creationId xmlns:p14="http://schemas.microsoft.com/office/powerpoint/2010/main" val="35310835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30008" y="213157"/>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marL="571500" indent="-571500" defTabSz="609585">
              <a:lnSpc>
                <a:spcPct val="150000"/>
              </a:lnSpc>
              <a:spcBef>
                <a:spcPct val="0"/>
              </a:spcBef>
              <a:defRPr/>
            </a:pPr>
            <a:r>
              <a:rPr lang="en-US" altLang="en-US" sz="3600" spc="-200" dirty="0">
                <a:solidFill>
                  <a:prstClr val="black">
                    <a:lumMod val="95000"/>
                    <a:lumOff val="5000"/>
                  </a:prstClr>
                </a:solidFill>
                <a:latin typeface="Calibri"/>
                <a:cs typeface="Tahoma" panose="020B0604030504040204" pitchFamily="34" charset="0"/>
              </a:rPr>
              <a:t>Suffering is often undeserved</a:t>
            </a:r>
          </a:p>
          <a:p>
            <a:pPr marL="571500" indent="-571500" defTabSz="609585">
              <a:lnSpc>
                <a:spcPct val="150000"/>
              </a:lnSpc>
              <a:spcBef>
                <a:spcPct val="0"/>
              </a:spcBef>
              <a:defRPr/>
            </a:pPr>
            <a:r>
              <a:rPr lang="en-US" altLang="en-US" sz="3600" spc="-200" dirty="0">
                <a:solidFill>
                  <a:srgbClr val="5E432E"/>
                </a:solidFill>
                <a:latin typeface="Calibri"/>
                <a:cs typeface="Tahoma" panose="020B0604030504040204" pitchFamily="34" charset="0"/>
              </a:rPr>
              <a:t>You don’t have to struggle alone</a:t>
            </a:r>
          </a:p>
          <a:p>
            <a:pPr marL="571500" indent="-571500" defTabSz="609585">
              <a:lnSpc>
                <a:spcPct val="150000"/>
              </a:lnSpc>
              <a:spcBef>
                <a:spcPct val="0"/>
              </a:spcBef>
              <a:defRPr/>
            </a:pPr>
            <a:r>
              <a:rPr lang="en-US" altLang="en-US" sz="3600" spc="-200" dirty="0">
                <a:solidFill>
                  <a:prstClr val="black">
                    <a:lumMod val="95000"/>
                    <a:lumOff val="5000"/>
                  </a:prstClr>
                </a:solidFill>
                <a:latin typeface="Calibri"/>
                <a:cs typeface="Tahoma" panose="020B0604030504040204" pitchFamily="34" charset="0"/>
              </a:rPr>
              <a:t>When you don’t know what to say to a friend… just be there</a:t>
            </a:r>
          </a:p>
          <a:p>
            <a:pPr marL="571500" indent="-571500" defTabSz="609585">
              <a:lnSpc>
                <a:spcPct val="150000"/>
              </a:lnSpc>
              <a:spcBef>
                <a:spcPct val="0"/>
              </a:spcBef>
              <a:defRPr/>
            </a:pPr>
            <a:r>
              <a:rPr lang="en-US" altLang="en-US" sz="3600" spc="-200" dirty="0">
                <a:solidFill>
                  <a:srgbClr val="5E432E"/>
                </a:solidFill>
                <a:latin typeface="Calibri"/>
                <a:cs typeface="Tahoma" panose="020B0604030504040204" pitchFamily="34" charset="0"/>
              </a:rPr>
              <a:t>You can trust God even when you don’t understand</a:t>
            </a:r>
          </a:p>
          <a:p>
            <a:pPr marL="571500" indent="-571500" defTabSz="609585">
              <a:lnSpc>
                <a:spcPct val="150000"/>
              </a:lnSpc>
              <a:spcBef>
                <a:spcPct val="0"/>
              </a:spcBef>
              <a:defRPr/>
            </a:pPr>
            <a:r>
              <a:rPr lang="en-US" altLang="en-US" sz="3600" spc="-200" dirty="0">
                <a:solidFill>
                  <a:prstClr val="black">
                    <a:lumMod val="95000"/>
                    <a:lumOff val="5000"/>
                  </a:prstClr>
                </a:solidFill>
                <a:latin typeface="Calibri"/>
                <a:cs typeface="Tahoma" panose="020B0604030504040204" pitchFamily="34" charset="0"/>
              </a:rPr>
              <a:t>Good intentioned friends can mislead you</a:t>
            </a:r>
          </a:p>
          <a:p>
            <a:pPr marL="571500" indent="-571500" defTabSz="609585">
              <a:lnSpc>
                <a:spcPct val="150000"/>
              </a:lnSpc>
              <a:spcBef>
                <a:spcPct val="0"/>
              </a:spcBef>
              <a:defRPr/>
            </a:pPr>
            <a:r>
              <a:rPr lang="en-US" altLang="en-US" sz="3600" spc="-200" dirty="0">
                <a:solidFill>
                  <a:srgbClr val="5E432E"/>
                </a:solidFill>
                <a:latin typeface="Calibri"/>
                <a:cs typeface="Tahoma" panose="020B0604030504040204" pitchFamily="34" charset="0"/>
              </a:rPr>
              <a:t>God is sovereign</a:t>
            </a:r>
          </a:p>
          <a:p>
            <a:pPr marL="571500" indent="-571500" defTabSz="609585">
              <a:lnSpc>
                <a:spcPct val="150000"/>
              </a:lnSpc>
              <a:spcBef>
                <a:spcPct val="0"/>
              </a:spcBef>
              <a:defRPr/>
            </a:pPr>
            <a:r>
              <a:rPr lang="en-US" altLang="en-US" sz="3600" spc="-200" dirty="0">
                <a:solidFill>
                  <a:prstClr val="black">
                    <a:lumMod val="95000"/>
                    <a:lumOff val="5000"/>
                  </a:prstClr>
                </a:solidFill>
                <a:latin typeface="Calibri"/>
                <a:cs typeface="Tahoma" panose="020B0604030504040204" pitchFamily="34" charset="0"/>
              </a:rPr>
              <a:t>There can be life after heartache</a:t>
            </a:r>
            <a:endParaRPr lang="en-US" altLang="en-US" sz="4400" spc="-200" dirty="0">
              <a:solidFill>
                <a:prstClr val="black">
                  <a:lumMod val="95000"/>
                  <a:lumOff val="5000"/>
                </a:prstClr>
              </a:solidFill>
              <a:latin typeface="Calibri"/>
              <a:cs typeface="Tahoma" panose="020B0604030504040204" pitchFamily="34" charset="0"/>
            </a:endParaRP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40971806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2"/>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2672585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Then the Lord asked Satan, “Have you noticed my servant Job? He is the finest man in all the earth. </a:t>
            </a:r>
            <a:r>
              <a:rPr lang="en-US" altLang="en-US" sz="4400" spc="-200" dirty="0">
                <a:solidFill>
                  <a:srgbClr val="C00000"/>
                </a:solidFill>
                <a:latin typeface="Calibri"/>
                <a:cs typeface="Tahoma" panose="020B0604030504040204" pitchFamily="34" charset="0"/>
              </a:rPr>
              <a:t>He is blameless—a man of complete integrity. He fears God and stays away from evil.” </a:t>
            </a:r>
            <a:r>
              <a:rPr lang="en-US" altLang="en-US" sz="4400" spc="-200" dirty="0">
                <a:latin typeface="Calibri"/>
                <a:cs typeface="Tahoma" panose="020B0604030504040204" pitchFamily="34" charset="0"/>
              </a:rPr>
              <a:t>Satan replied to the Lord, “Yes, but Job has good reason to fear God.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Job 1:1–22 (NLT) </a:t>
            </a:r>
          </a:p>
        </p:txBody>
      </p:sp>
    </p:spTree>
    <p:extLst>
      <p:ext uri="{BB962C8B-B14F-4D97-AF65-F5344CB8AC3E}">
        <p14:creationId xmlns:p14="http://schemas.microsoft.com/office/powerpoint/2010/main" val="3110825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srgbClr val="C00000"/>
                </a:solidFill>
                <a:latin typeface="Calibri"/>
                <a:cs typeface="Tahoma" panose="020B0604030504040204" pitchFamily="34" charset="0"/>
              </a:rPr>
              <a:t>You have always put a wall of protection around him </a:t>
            </a:r>
            <a:r>
              <a:rPr lang="en-US" altLang="en-US" sz="4400" spc="-200" dirty="0">
                <a:latin typeface="Calibri"/>
                <a:cs typeface="Tahoma" panose="020B0604030504040204" pitchFamily="34" charset="0"/>
              </a:rPr>
              <a:t>and his home and his property. You have made him prosper in everything he does. Look how rich he is! But reach out and take away everything he has, and he will surely curse you to your face!”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Job 1:1–22 (NLT) </a:t>
            </a:r>
          </a:p>
        </p:txBody>
      </p:sp>
    </p:spTree>
    <p:extLst>
      <p:ext uri="{BB962C8B-B14F-4D97-AF65-F5344CB8AC3E}">
        <p14:creationId xmlns:p14="http://schemas.microsoft.com/office/powerpoint/2010/main" val="73755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Satan thinks you follow God only because of what He can do for you.  </a:t>
            </a:r>
          </a:p>
          <a:p>
            <a:pPr algn="ctr" defTabSz="609585">
              <a:lnSpc>
                <a:spcPct val="100000"/>
              </a:lnSpc>
              <a:spcBef>
                <a:spcPct val="0"/>
              </a:spcBef>
              <a:buNone/>
              <a:defRPr/>
            </a:pPr>
            <a:endParaRPr lang="en-US" altLang="en-US" sz="4400" spc="-200" dirty="0">
              <a:solidFill>
                <a:prstClr val="black">
                  <a:lumMod val="95000"/>
                  <a:lumOff val="5000"/>
                </a:prstClr>
              </a:solidFill>
              <a:latin typeface="Calibri"/>
              <a:cs typeface="Tahoma" panose="020B0604030504040204" pitchFamily="34" charset="0"/>
            </a:endParaRPr>
          </a:p>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Will you prove Satan wrong?  </a:t>
            </a:r>
          </a:p>
          <a:p>
            <a:pPr algn="ctr" defTabSz="609585">
              <a:lnSpc>
                <a:spcPct val="100000"/>
              </a:lnSpc>
              <a:spcBef>
                <a:spcPct val="0"/>
              </a:spcBef>
              <a:buNone/>
              <a:defRPr/>
            </a:pPr>
            <a:endParaRPr lang="en-US" altLang="en-US" sz="4400" spc="-200" dirty="0">
              <a:solidFill>
                <a:prstClr val="black">
                  <a:lumMod val="95000"/>
                  <a:lumOff val="5000"/>
                </a:prstClr>
              </a:solidFill>
              <a:latin typeface="Calibri"/>
              <a:cs typeface="Tahoma" panose="020B0604030504040204" pitchFamily="34" charset="0"/>
            </a:endParaRPr>
          </a:p>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Will you follow God when the blessings aren’t there?</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2359003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“All right, you may test him,” the Lord said to Satan. “Do whatever you want with everything he possesses, but don’t harm him physically.” So Satan left the Lord’s presence. One day when Job’s sons and daughters were feasting at the oldest brother’s house,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Job 1:1–22 (NLT) </a:t>
            </a:r>
          </a:p>
        </p:txBody>
      </p:sp>
    </p:spTree>
    <p:extLst>
      <p:ext uri="{BB962C8B-B14F-4D97-AF65-F5344CB8AC3E}">
        <p14:creationId xmlns:p14="http://schemas.microsoft.com/office/powerpoint/2010/main" val="56658593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5125</TotalTime>
  <Words>2431</Words>
  <Application>Microsoft Office PowerPoint</Application>
  <PresentationFormat>Widescreen</PresentationFormat>
  <Paragraphs>132</Paragraphs>
  <Slides>52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52</vt:i4>
      </vt:variant>
    </vt:vector>
  </HeadingPairs>
  <TitlesOfParts>
    <vt:vector size="58" baseType="lpstr">
      <vt:lpstr>Abadi</vt:lpstr>
      <vt:lpstr>Arial</vt:lpstr>
      <vt:lpstr>Calibri</vt:lpstr>
      <vt:lpstr>Rockwell</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Wallin</dc:creator>
  <cp:lastModifiedBy>Doug Wallin</cp:lastModifiedBy>
  <cp:revision>179</cp:revision>
  <dcterms:created xsi:type="dcterms:W3CDTF">2022-06-01T02:28:00Z</dcterms:created>
  <dcterms:modified xsi:type="dcterms:W3CDTF">2023-02-26T14:29:11Z</dcterms:modified>
</cp:coreProperties>
</file>