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0"/>
  </p:notesMasterIdLst>
  <p:sldIdLst>
    <p:sldId id="2428" r:id="rId2"/>
    <p:sldId id="2622" r:id="rId3"/>
    <p:sldId id="2630" r:id="rId4"/>
    <p:sldId id="2486" r:id="rId5"/>
    <p:sldId id="2631" r:id="rId6"/>
    <p:sldId id="2632" r:id="rId7"/>
    <p:sldId id="2606" r:id="rId8"/>
    <p:sldId id="2634" r:id="rId9"/>
    <p:sldId id="2635" r:id="rId10"/>
    <p:sldId id="2633" r:id="rId11"/>
    <p:sldId id="2638" r:id="rId12"/>
    <p:sldId id="2640" r:id="rId13"/>
    <p:sldId id="2641" r:id="rId14"/>
    <p:sldId id="2642" r:id="rId15"/>
    <p:sldId id="2643" r:id="rId16"/>
    <p:sldId id="2644" r:id="rId17"/>
    <p:sldId id="2645" r:id="rId18"/>
    <p:sldId id="2646" r:id="rId19"/>
    <p:sldId id="2647" r:id="rId20"/>
    <p:sldId id="2648" r:id="rId21"/>
    <p:sldId id="2649" r:id="rId22"/>
    <p:sldId id="2650" r:id="rId23"/>
    <p:sldId id="2651" r:id="rId24"/>
    <p:sldId id="2652" r:id="rId25"/>
    <p:sldId id="2653" r:id="rId26"/>
    <p:sldId id="2654" r:id="rId27"/>
    <p:sldId id="2655" r:id="rId28"/>
    <p:sldId id="2656" r:id="rId29"/>
    <p:sldId id="2657" r:id="rId30"/>
    <p:sldId id="2658" r:id="rId31"/>
    <p:sldId id="2659" r:id="rId32"/>
    <p:sldId id="2660" r:id="rId33"/>
    <p:sldId id="2661" r:id="rId34"/>
    <p:sldId id="2662" r:id="rId35"/>
    <p:sldId id="2663" r:id="rId36"/>
    <p:sldId id="2664" r:id="rId37"/>
    <p:sldId id="2665" r:id="rId38"/>
    <p:sldId id="2637"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E432E"/>
    <a:srgbClr val="77694C"/>
    <a:srgbClr val="DBCAA1"/>
    <a:srgbClr val="DBCCA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324" autoAdjust="0"/>
    <p:restoredTop sz="94660"/>
  </p:normalViewPr>
  <p:slideViewPr>
    <p:cSldViewPr snapToGrid="0">
      <p:cViewPr varScale="1">
        <p:scale>
          <a:sx n="104" d="100"/>
          <a:sy n="104" d="100"/>
        </p:scale>
        <p:origin x="486" y="108"/>
      </p:cViewPr>
      <p:guideLst/>
    </p:cSldViewPr>
  </p:slideViewPr>
  <p:notesTextViewPr>
    <p:cViewPr>
      <p:scale>
        <a:sx n="3" d="2"/>
        <a:sy n="3" d="2"/>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831E15-2D2E-43AB-B743-8EA62B45FA7D}" type="datetimeFigureOut">
              <a:rPr lang="en-US" smtClean="0"/>
              <a:t>2/19/2023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6D18DC-3AC1-432D-9D91-2B39070F7CC9}" type="slidenum">
              <a:rPr lang="en-US" smtClean="0"/>
              <a:t>‹#›</a:t>
            </a:fld>
            <a:endParaRPr lang="en-US"/>
          </a:p>
        </p:txBody>
      </p:sp>
    </p:spTree>
    <p:extLst>
      <p:ext uri="{BB962C8B-B14F-4D97-AF65-F5344CB8AC3E}">
        <p14:creationId xmlns:p14="http://schemas.microsoft.com/office/powerpoint/2010/main" val="30979132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86D18DC-3AC1-432D-9D91-2B39070F7CC9}" type="slidenum">
              <a:rPr lang="en-US" smtClean="0"/>
              <a:t>1</a:t>
            </a:fld>
            <a:endParaRPr lang="en-US"/>
          </a:p>
        </p:txBody>
      </p:sp>
    </p:spTree>
    <p:extLst>
      <p:ext uri="{BB962C8B-B14F-4D97-AF65-F5344CB8AC3E}">
        <p14:creationId xmlns:p14="http://schemas.microsoft.com/office/powerpoint/2010/main" val="22702509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06434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740744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267877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822865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683576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762920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524737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109965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33646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ACDB3CC-F982-40F9-8DD6-BCC9AFBF44BD}" type="datetime1">
              <a:rPr lang="en-US" smtClean="0"/>
              <a:pPr/>
              <a:t>2/19/2023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8E988-FB04-AB4E-BE5A-59F242AF7F7A}" type="slidenum">
              <a:rPr lang="en-US" smtClean="0"/>
              <a:t>‹#›</a:t>
            </a:fld>
            <a:endParaRPr lang="en-US"/>
          </a:p>
        </p:txBody>
      </p:sp>
    </p:spTree>
    <p:extLst>
      <p:ext uri="{BB962C8B-B14F-4D97-AF65-F5344CB8AC3E}">
        <p14:creationId xmlns:p14="http://schemas.microsoft.com/office/powerpoint/2010/main" val="874741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2/19/2023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15501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2/19/2023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221925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2/19/2023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441551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9E7B99-7C3F-4BC3-B7B8-7E1F8C620B24}" type="datetime1">
              <a:rPr lang="en-US" smtClean="0"/>
              <a:pPr/>
              <a:t>2/19/2023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AF2B4D-6B12-4EDF-87BB-2B55CECB6611}" type="slidenum">
              <a:rPr lang="en-US" smtClean="0"/>
              <a:pPr/>
              <a:t>‹#›</a:t>
            </a:fld>
            <a:endParaRPr lang="en-US"/>
          </a:p>
        </p:txBody>
      </p:sp>
    </p:spTree>
    <p:extLst>
      <p:ext uri="{BB962C8B-B14F-4D97-AF65-F5344CB8AC3E}">
        <p14:creationId xmlns:p14="http://schemas.microsoft.com/office/powerpoint/2010/main" val="2784698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8C2560D-EC28-3B41-86E8-18F1CE0113B4}" type="datetimeFigureOut">
              <a:rPr lang="en-US" smtClean="0"/>
              <a:t>2/19/2023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117538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8C2560D-EC28-3B41-86E8-18F1CE0113B4}" type="datetimeFigureOut">
              <a:rPr lang="en-US" smtClean="0"/>
              <a:t>2/19/2023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889062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8C2560D-EC28-3B41-86E8-18F1CE0113B4}" type="datetimeFigureOut">
              <a:rPr lang="en-US" smtClean="0"/>
              <a:t>2/19/2023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133434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C2560D-EC28-3B41-86E8-18F1CE0113B4}" type="datetimeFigureOut">
              <a:rPr lang="en-US" smtClean="0"/>
              <a:t>2/19/2023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872709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667" b="1"/>
            </a:lvl1pPr>
          </a:lstStyle>
          <a:p>
            <a:r>
              <a:rPr lang="en-US"/>
              <a:t>Click to edit Master title style</a:t>
            </a:r>
          </a:p>
        </p:txBody>
      </p:sp>
      <p:sp>
        <p:nvSpPr>
          <p:cNvPr id="3" name="Content Placeholder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2/19/2023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Tree>
    <p:extLst>
      <p:ext uri="{BB962C8B-B14F-4D97-AF65-F5344CB8AC3E}">
        <p14:creationId xmlns:p14="http://schemas.microsoft.com/office/powerpoint/2010/main" val="3304081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US"/>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2/19/2023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829671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68C2560D-EC28-3B41-86E8-18F1CE0113B4}" type="datetimeFigureOut">
              <a:rPr lang="en-US" smtClean="0"/>
              <a:t>2/19/2023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2066355A-084C-D24E-9AD2-7E4FC41EA627}" type="slidenum">
              <a:rPr lang="en-US" smtClean="0"/>
              <a:t>‹#›</a:t>
            </a:fld>
            <a:endParaRPr lang="en-US"/>
          </a:p>
        </p:txBody>
      </p:sp>
    </p:spTree>
    <p:extLst>
      <p:ext uri="{BB962C8B-B14F-4D97-AF65-F5344CB8AC3E}">
        <p14:creationId xmlns:p14="http://schemas.microsoft.com/office/powerpoint/2010/main" val="23690985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609585"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609585" rtl="0" eaLnBrk="1" latinLnBrk="0" hangingPunct="1">
        <a:spcBef>
          <a:spcPct val="20000"/>
        </a:spcBef>
        <a:buFont typeface="Arial"/>
        <a:buChar char="•"/>
        <a:defRPr sz="4267" kern="1200">
          <a:solidFill>
            <a:schemeClr val="tx1"/>
          </a:solidFill>
          <a:latin typeface="+mn-lt"/>
          <a:ea typeface="+mn-ea"/>
          <a:cs typeface="+mn-cs"/>
        </a:defRPr>
      </a:lvl1pPr>
      <a:lvl2pPr marL="990575" indent="-380990" algn="l" defTabSz="609585" rtl="0" eaLnBrk="1" latinLnBrk="0" hangingPunct="1">
        <a:spcBef>
          <a:spcPct val="20000"/>
        </a:spcBef>
        <a:buFont typeface="Arial"/>
        <a:buChar char="–"/>
        <a:defRPr sz="3733" kern="1200">
          <a:solidFill>
            <a:schemeClr val="tx1"/>
          </a:solidFill>
          <a:latin typeface="+mn-lt"/>
          <a:ea typeface="+mn-ea"/>
          <a:cs typeface="+mn-cs"/>
        </a:defRPr>
      </a:lvl2pPr>
      <a:lvl3pPr marL="1523962" indent="-304792" algn="l" defTabSz="609585" rtl="0" eaLnBrk="1" latinLnBrk="0" hangingPunct="1">
        <a:spcBef>
          <a:spcPct val="20000"/>
        </a:spcBef>
        <a:buFont typeface="Arial"/>
        <a:buChar char="•"/>
        <a:defRPr sz="32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667" kern="1200">
          <a:solidFill>
            <a:schemeClr val="tx1"/>
          </a:solidFill>
          <a:latin typeface="+mn-lt"/>
          <a:ea typeface="+mn-ea"/>
          <a:cs typeface="+mn-cs"/>
        </a:defRPr>
      </a:lvl4pPr>
      <a:lvl5pPr marL="2743131" indent="-304792" algn="l" defTabSz="609585" rtl="0" eaLnBrk="1" latinLnBrk="0" hangingPunct="1">
        <a:spcBef>
          <a:spcPct val="20000"/>
        </a:spcBef>
        <a:buFont typeface="Arial"/>
        <a:buChar char="»"/>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3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AD7252"/>
        </a:solidFill>
        <a:effectLst/>
      </p:bgPr>
    </p:bg>
    <p:spTree>
      <p:nvGrpSpPr>
        <p:cNvPr id="1" name=""/>
        <p:cNvGrpSpPr/>
        <p:nvPr/>
      </p:nvGrpSpPr>
      <p:grpSpPr>
        <a:xfrm>
          <a:off x="0" y="0"/>
          <a:ext cx="0" cy="0"/>
          <a:chOff x="0" y="0"/>
          <a:chExt cx="0" cy="0"/>
        </a:xfrm>
      </p:grpSpPr>
      <p:pic>
        <p:nvPicPr>
          <p:cNvPr id="5" name="Picture 4" descr="Text&#10;&#10;Description automatically generated with medium confidence">
            <a:extLst>
              <a:ext uri="{FF2B5EF4-FFF2-40B4-BE49-F238E27FC236}">
                <a16:creationId xmlns:a16="http://schemas.microsoft.com/office/drawing/2014/main" id="{F1ACA50F-4387-70C2-8B16-242ABA6F6CF6}"/>
              </a:ext>
            </a:extLst>
          </p:cNvPr>
          <p:cNvPicPr>
            <a:picLocks noChangeAspect="1"/>
          </p:cNvPicPr>
          <p:nvPr/>
        </p:nvPicPr>
        <p:blipFill>
          <a:blip r:embed="rId3"/>
          <a:stretch>
            <a:fillRect/>
          </a:stretch>
        </p:blipFill>
        <p:spPr>
          <a:xfrm>
            <a:off x="87745" y="13098"/>
            <a:ext cx="12016511" cy="6831804"/>
          </a:xfrm>
          <a:prstGeom prst="rect">
            <a:avLst/>
          </a:prstGeom>
          <a:effectLst>
            <a:softEdge rad="139700"/>
          </a:effectLst>
        </p:spPr>
      </p:pic>
    </p:spTree>
    <p:extLst>
      <p:ext uri="{BB962C8B-B14F-4D97-AF65-F5344CB8AC3E}">
        <p14:creationId xmlns:p14="http://schemas.microsoft.com/office/powerpoint/2010/main" val="34510709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That night the Lord appeared to Solomon in a dream, and God said, “What do you want? Ask, and I will give it to you!”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1 Kings 3:5–28 (NLT) </a:t>
            </a:r>
          </a:p>
        </p:txBody>
      </p:sp>
    </p:spTree>
    <p:extLst>
      <p:ext uri="{BB962C8B-B14F-4D97-AF65-F5344CB8AC3E}">
        <p14:creationId xmlns:p14="http://schemas.microsoft.com/office/powerpoint/2010/main" val="32494665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Solomon replied, “You showed great and faithful love to your servant my father, David, because he was honest and true and faithful to you. And you have continued to show this great and faithful love to him today by giving him a son to sit on his throne.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1 Kings 3:5–28 (NLT) </a:t>
            </a:r>
          </a:p>
        </p:txBody>
      </p:sp>
    </p:spTree>
    <p:extLst>
      <p:ext uri="{BB962C8B-B14F-4D97-AF65-F5344CB8AC3E}">
        <p14:creationId xmlns:p14="http://schemas.microsoft.com/office/powerpoint/2010/main" val="7968639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Now, O Lord my God, you have made me king instead of my father, David, but </a:t>
            </a:r>
            <a:r>
              <a:rPr lang="en-US" altLang="en-US" sz="4400" spc="-200" dirty="0">
                <a:solidFill>
                  <a:srgbClr val="C00000"/>
                </a:solidFill>
                <a:latin typeface="Calibri"/>
                <a:cs typeface="Tahoma" panose="020B0604030504040204" pitchFamily="34" charset="0"/>
              </a:rPr>
              <a:t>I am like a little child who doesn’t know his way around. </a:t>
            </a:r>
            <a:r>
              <a:rPr lang="en-US" altLang="en-US" sz="4400" spc="-200" dirty="0">
                <a:latin typeface="Calibri"/>
                <a:cs typeface="Tahoma" panose="020B0604030504040204" pitchFamily="34" charset="0"/>
              </a:rPr>
              <a:t>And here I am in the midst of your own chosen people, a nation so great and numerous they cannot be counted!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1 Kings 3:5–28 (NLT) </a:t>
            </a:r>
          </a:p>
        </p:txBody>
      </p:sp>
    </p:spTree>
    <p:extLst>
      <p:ext uri="{BB962C8B-B14F-4D97-AF65-F5344CB8AC3E}">
        <p14:creationId xmlns:p14="http://schemas.microsoft.com/office/powerpoint/2010/main" val="27147123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solidFill>
                  <a:srgbClr val="C00000"/>
                </a:solidFill>
                <a:latin typeface="Calibri"/>
                <a:cs typeface="Tahoma" panose="020B0604030504040204" pitchFamily="34" charset="0"/>
              </a:rPr>
              <a:t>Give me an understanding heart so that I can govern your people well and know the difference between right and wrong. </a:t>
            </a:r>
            <a:r>
              <a:rPr lang="en-US" altLang="en-US" sz="4400" spc="-200" dirty="0">
                <a:latin typeface="Calibri"/>
                <a:cs typeface="Tahoma" panose="020B0604030504040204" pitchFamily="34" charset="0"/>
              </a:rPr>
              <a:t>For who by himself is able to govern this great people of yours?” The Lord was pleased that Solomon had asked for wisdom.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1 Kings 3:5–28 (NLT) </a:t>
            </a:r>
          </a:p>
        </p:txBody>
      </p:sp>
    </p:spTree>
    <p:extLst>
      <p:ext uri="{BB962C8B-B14F-4D97-AF65-F5344CB8AC3E}">
        <p14:creationId xmlns:p14="http://schemas.microsoft.com/office/powerpoint/2010/main" val="20515441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So God replied, “Because you have asked for wisdom in governing my people with justice and have not asked for a long life or wealth or the death of your enemies—</a:t>
            </a:r>
            <a:r>
              <a:rPr lang="en-US" altLang="en-US" sz="4400" spc="-200" dirty="0">
                <a:solidFill>
                  <a:srgbClr val="C00000"/>
                </a:solidFill>
                <a:latin typeface="Calibri"/>
                <a:cs typeface="Tahoma" panose="020B0604030504040204" pitchFamily="34" charset="0"/>
              </a:rPr>
              <a:t>I will give you what you asked for! I will give you a wise and understanding heart such as no one else has had or ever will have!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1 Kings 3:5–28 (NLT) </a:t>
            </a:r>
          </a:p>
        </p:txBody>
      </p:sp>
    </p:spTree>
    <p:extLst>
      <p:ext uri="{BB962C8B-B14F-4D97-AF65-F5344CB8AC3E}">
        <p14:creationId xmlns:p14="http://schemas.microsoft.com/office/powerpoint/2010/main" val="34234963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And I will also give you what you did not ask for—riches and fame! No other king in all the world will be compared to you for the rest of your life! And if you follow me and obey my decrees and my commands as your father, David, did, I will give you a long life.”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1 Kings 3:5–28 (NLT) </a:t>
            </a:r>
          </a:p>
        </p:txBody>
      </p:sp>
    </p:spTree>
    <p:extLst>
      <p:ext uri="{BB962C8B-B14F-4D97-AF65-F5344CB8AC3E}">
        <p14:creationId xmlns:p14="http://schemas.microsoft.com/office/powerpoint/2010/main" val="2558592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B0745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89799D38-BE34-9F27-BCB0-895357781581}"/>
              </a:ext>
            </a:extLst>
          </p:cNvPr>
          <p:cNvSpPr/>
          <p:nvPr/>
        </p:nvSpPr>
        <p:spPr>
          <a:xfrm>
            <a:off x="0" y="0"/>
            <a:ext cx="12192000" cy="6858000"/>
          </a:xfrm>
          <a:prstGeom prst="rect">
            <a:avLst/>
          </a:prstGeom>
          <a:solidFill>
            <a:srgbClr val="2D251A"/>
          </a:solidFill>
          <a:effectLst>
            <a:outerShdw blurRad="40000" dist="23000" dir="5400000" rotWithShape="0">
              <a:srgbClr val="000000">
                <a:alpha val="35000"/>
              </a:srgbClr>
            </a:outerShdw>
            <a:softEdge rad="88900"/>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latin typeface="Calibri"/>
              <a:ea typeface="+mn-ea"/>
              <a:cs typeface="+mn-cs"/>
            </a:endParaRPr>
          </a:p>
        </p:txBody>
      </p:sp>
      <p:sp>
        <p:nvSpPr>
          <p:cNvPr id="9" name="TextBox 8">
            <a:extLst>
              <a:ext uri="{FF2B5EF4-FFF2-40B4-BE49-F238E27FC236}">
                <a16:creationId xmlns:a16="http://schemas.microsoft.com/office/drawing/2014/main" id="{6481EDB2-1161-47B2-A840-2E8D44969A41}"/>
              </a:ext>
            </a:extLst>
          </p:cNvPr>
          <p:cNvSpPr txBox="1"/>
          <p:nvPr/>
        </p:nvSpPr>
        <p:spPr>
          <a:xfrm>
            <a:off x="4722920" y="164952"/>
            <a:ext cx="7255969" cy="1569660"/>
          </a:xfrm>
          <a:prstGeom prst="rect">
            <a:avLst/>
          </a:prstGeom>
          <a:noFill/>
        </p:spPr>
        <p:txBody>
          <a:bodyPr wrap="square">
            <a:spAutoFit/>
          </a:bodyPr>
          <a:lstStyle/>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Solomon loved God</a:t>
            </a:r>
          </a:p>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endPar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endParaRPr>
          </a:p>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God blesses a sincere heart</a:t>
            </a:r>
          </a:p>
        </p:txBody>
      </p:sp>
      <p:sp>
        <p:nvSpPr>
          <p:cNvPr id="15" name="TextBox 14">
            <a:extLst>
              <a:ext uri="{FF2B5EF4-FFF2-40B4-BE49-F238E27FC236}">
                <a16:creationId xmlns:a16="http://schemas.microsoft.com/office/drawing/2014/main" id="{D6CBCC51-EAC2-4564-A9D7-F64FE001AE06}"/>
              </a:ext>
            </a:extLst>
          </p:cNvPr>
          <p:cNvSpPr txBox="1"/>
          <p:nvPr/>
        </p:nvSpPr>
        <p:spPr>
          <a:xfrm>
            <a:off x="213109" y="5057224"/>
            <a:ext cx="11765779" cy="1569660"/>
          </a:xfrm>
          <a:prstGeom prst="rect">
            <a:avLst/>
          </a:prstGeom>
          <a:solidFill>
            <a:srgbClr val="B27354"/>
          </a:solidFill>
          <a:effectLst>
            <a:softEdge rad="88900"/>
          </a:effectLst>
        </p:spPr>
        <p:txBody>
          <a:bodyPr wrap="square">
            <a:spAutoFit/>
          </a:bodyPr>
          <a:lstStyle/>
          <a:p>
            <a:pPr marL="0" marR="0" lvl="0" indent="0" algn="l" defTabSz="609585" rtl="0" eaLnBrk="1" fontAlgn="auto" latinLnBrk="0" hangingPunct="1">
              <a:lnSpc>
                <a:spcPct val="100000"/>
              </a:lnSpc>
              <a:spcBef>
                <a:spcPct val="0"/>
              </a:spcBef>
              <a:spcAft>
                <a:spcPts val="0"/>
              </a:spcAft>
              <a:buClrTx/>
              <a:buSzTx/>
              <a:buFont typeface="Wingdings" panose="05000000000000000000" pitchFamily="2" charset="2"/>
              <a:buChar char="v"/>
              <a:tabLst/>
              <a:defRPr/>
            </a:pPr>
            <a:r>
              <a:rPr kumimoji="0" lang="en-US" alt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badi" panose="020B0604020104020204" pitchFamily="34" charset="0"/>
                <a:ea typeface="+mn-ea"/>
                <a:cs typeface="+mn-cs"/>
              </a:rPr>
              <a:t>Somewhere along life’s journey Solomon lost his way</a:t>
            </a:r>
          </a:p>
        </p:txBody>
      </p:sp>
      <p:pic>
        <p:nvPicPr>
          <p:cNvPr id="10" name="Picture 9" descr="Text&#10;&#10;Description automatically generated with medium confidence">
            <a:extLst>
              <a:ext uri="{FF2B5EF4-FFF2-40B4-BE49-F238E27FC236}">
                <a16:creationId xmlns:a16="http://schemas.microsoft.com/office/drawing/2014/main" id="{FF62D1DB-0109-B39F-ADD1-259253ECD3F3}"/>
              </a:ext>
            </a:extLst>
          </p:cNvPr>
          <p:cNvPicPr>
            <a:picLocks noChangeAspect="1"/>
          </p:cNvPicPr>
          <p:nvPr/>
        </p:nvPicPr>
        <p:blipFill>
          <a:blip r:embed="rId3"/>
          <a:stretch>
            <a:fillRect/>
          </a:stretch>
        </p:blipFill>
        <p:spPr>
          <a:xfrm>
            <a:off x="54393" y="201421"/>
            <a:ext cx="4500112" cy="2531312"/>
          </a:xfrm>
          <a:prstGeom prst="rect">
            <a:avLst/>
          </a:prstGeom>
          <a:effectLst>
            <a:softEdge rad="63500"/>
          </a:effectLst>
        </p:spPr>
      </p:pic>
    </p:spTree>
    <p:extLst>
      <p:ext uri="{BB962C8B-B14F-4D97-AF65-F5344CB8AC3E}">
        <p14:creationId xmlns:p14="http://schemas.microsoft.com/office/powerpoint/2010/main" val="22362184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Was it not because of marriages like these that Solomon king of Israel sinned? Among the many nations there was no king like him. He was loved by his God, and God made him king over all Israel, but even he was led into sin by foreign women.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Nehemiah 13:26 (NIV) </a:t>
            </a:r>
          </a:p>
        </p:txBody>
      </p:sp>
    </p:spTree>
    <p:extLst>
      <p:ext uri="{BB962C8B-B14F-4D97-AF65-F5344CB8AC3E}">
        <p14:creationId xmlns:p14="http://schemas.microsoft.com/office/powerpoint/2010/main" val="34589846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Do not be yoked together with unbelievers. For what do righteousness and wickedness have in common? Or what fellowship can light have with darkness?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2 Corinthians 6:14 (NIV) </a:t>
            </a:r>
          </a:p>
        </p:txBody>
      </p:sp>
    </p:spTree>
    <p:extLst>
      <p:ext uri="{BB962C8B-B14F-4D97-AF65-F5344CB8AC3E}">
        <p14:creationId xmlns:p14="http://schemas.microsoft.com/office/powerpoint/2010/main" val="41407276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B0745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89799D38-BE34-9F27-BCB0-895357781581}"/>
              </a:ext>
            </a:extLst>
          </p:cNvPr>
          <p:cNvSpPr/>
          <p:nvPr/>
        </p:nvSpPr>
        <p:spPr>
          <a:xfrm>
            <a:off x="0" y="0"/>
            <a:ext cx="12192000" cy="6858000"/>
          </a:xfrm>
          <a:prstGeom prst="rect">
            <a:avLst/>
          </a:prstGeom>
          <a:solidFill>
            <a:srgbClr val="2D251A"/>
          </a:solidFill>
          <a:effectLst>
            <a:outerShdw blurRad="40000" dist="23000" dir="5400000" rotWithShape="0">
              <a:srgbClr val="000000">
                <a:alpha val="35000"/>
              </a:srgbClr>
            </a:outerShdw>
            <a:softEdge rad="88900"/>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latin typeface="Calibri"/>
              <a:ea typeface="+mn-ea"/>
              <a:cs typeface="+mn-cs"/>
            </a:endParaRPr>
          </a:p>
        </p:txBody>
      </p:sp>
      <p:sp>
        <p:nvSpPr>
          <p:cNvPr id="9" name="TextBox 8">
            <a:extLst>
              <a:ext uri="{FF2B5EF4-FFF2-40B4-BE49-F238E27FC236}">
                <a16:creationId xmlns:a16="http://schemas.microsoft.com/office/drawing/2014/main" id="{6481EDB2-1161-47B2-A840-2E8D44969A41}"/>
              </a:ext>
            </a:extLst>
          </p:cNvPr>
          <p:cNvSpPr txBox="1"/>
          <p:nvPr/>
        </p:nvSpPr>
        <p:spPr>
          <a:xfrm>
            <a:off x="4722920" y="164952"/>
            <a:ext cx="7255969" cy="3539430"/>
          </a:xfrm>
          <a:prstGeom prst="rect">
            <a:avLst/>
          </a:prstGeom>
          <a:noFill/>
        </p:spPr>
        <p:txBody>
          <a:bodyPr wrap="square">
            <a:spAutoFit/>
          </a:bodyPr>
          <a:lstStyle/>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Solomon loved God</a:t>
            </a:r>
          </a:p>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endPar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endParaRPr>
          </a:p>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God blesses a sincere heart</a:t>
            </a:r>
          </a:p>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endPar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endParaRPr>
          </a:p>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Somewhere along life’s journey Solomon lost his way</a:t>
            </a:r>
          </a:p>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endPar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endParaRPr>
          </a:p>
        </p:txBody>
      </p:sp>
      <p:sp>
        <p:nvSpPr>
          <p:cNvPr id="15" name="TextBox 14">
            <a:extLst>
              <a:ext uri="{FF2B5EF4-FFF2-40B4-BE49-F238E27FC236}">
                <a16:creationId xmlns:a16="http://schemas.microsoft.com/office/drawing/2014/main" id="{D6CBCC51-EAC2-4564-A9D7-F64FE001AE06}"/>
              </a:ext>
            </a:extLst>
          </p:cNvPr>
          <p:cNvSpPr txBox="1"/>
          <p:nvPr/>
        </p:nvSpPr>
        <p:spPr>
          <a:xfrm>
            <a:off x="213109" y="5057224"/>
            <a:ext cx="11765779" cy="830997"/>
          </a:xfrm>
          <a:prstGeom prst="rect">
            <a:avLst/>
          </a:prstGeom>
          <a:solidFill>
            <a:srgbClr val="B27354"/>
          </a:solidFill>
          <a:effectLst>
            <a:softEdge rad="88900"/>
          </a:effectLst>
        </p:spPr>
        <p:txBody>
          <a:bodyPr wrap="square">
            <a:spAutoFit/>
          </a:bodyPr>
          <a:lstStyle/>
          <a:p>
            <a:pPr marL="0" marR="0" lvl="0" indent="0" algn="l" defTabSz="609585" rtl="0" eaLnBrk="1" fontAlgn="auto" latinLnBrk="0" hangingPunct="1">
              <a:lnSpc>
                <a:spcPct val="100000"/>
              </a:lnSpc>
              <a:spcBef>
                <a:spcPct val="0"/>
              </a:spcBef>
              <a:spcAft>
                <a:spcPts val="0"/>
              </a:spcAft>
              <a:buClrTx/>
              <a:buSzTx/>
              <a:buFont typeface="Wingdings" panose="05000000000000000000" pitchFamily="2" charset="2"/>
              <a:buChar char="v"/>
              <a:tabLst/>
              <a:defRPr/>
            </a:pPr>
            <a:r>
              <a:rPr kumimoji="0" lang="en-US" alt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badi" panose="020B0604020104020204" pitchFamily="34" charset="0"/>
                <a:ea typeface="+mn-ea"/>
                <a:cs typeface="+mn-cs"/>
              </a:rPr>
              <a:t>When you lose your way you lose your joy</a:t>
            </a:r>
          </a:p>
        </p:txBody>
      </p:sp>
      <p:pic>
        <p:nvPicPr>
          <p:cNvPr id="10" name="Picture 9" descr="Text&#10;&#10;Description automatically generated with medium confidence">
            <a:extLst>
              <a:ext uri="{FF2B5EF4-FFF2-40B4-BE49-F238E27FC236}">
                <a16:creationId xmlns:a16="http://schemas.microsoft.com/office/drawing/2014/main" id="{FF62D1DB-0109-B39F-ADD1-259253ECD3F3}"/>
              </a:ext>
            </a:extLst>
          </p:cNvPr>
          <p:cNvPicPr>
            <a:picLocks noChangeAspect="1"/>
          </p:cNvPicPr>
          <p:nvPr/>
        </p:nvPicPr>
        <p:blipFill>
          <a:blip r:embed="rId3"/>
          <a:stretch>
            <a:fillRect/>
          </a:stretch>
        </p:blipFill>
        <p:spPr>
          <a:xfrm>
            <a:off x="54393" y="201421"/>
            <a:ext cx="4500112" cy="2531312"/>
          </a:xfrm>
          <a:prstGeom prst="rect">
            <a:avLst/>
          </a:prstGeom>
          <a:effectLst>
            <a:softEdge rad="63500"/>
          </a:effectLst>
        </p:spPr>
      </p:pic>
    </p:spTree>
    <p:extLst>
      <p:ext uri="{BB962C8B-B14F-4D97-AF65-F5344CB8AC3E}">
        <p14:creationId xmlns:p14="http://schemas.microsoft.com/office/powerpoint/2010/main" val="2912233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As the time of King David’s death approached, he gave this charge to his son Solomon: “I am going where everyone on earth must someday go. Take courage and be a man.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1 Kings 2:1–3 (NLT) </a:t>
            </a:r>
          </a:p>
        </p:txBody>
      </p:sp>
    </p:spTree>
    <p:extLst>
      <p:ext uri="{BB962C8B-B14F-4D97-AF65-F5344CB8AC3E}">
        <p14:creationId xmlns:p14="http://schemas.microsoft.com/office/powerpoint/2010/main" val="27052810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5061D109-04F4-4466-81F5-244A4142D5B4}"/>
              </a:ext>
            </a:extLst>
          </p:cNvPr>
          <p:cNvSpPr txBox="1">
            <a:spLocks noChangeArrowheads="1"/>
          </p:cNvSpPr>
          <p:nvPr/>
        </p:nvSpPr>
        <p:spPr bwMode="auto">
          <a:xfrm>
            <a:off x="257717" y="213158"/>
            <a:ext cx="10423931" cy="6431685"/>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solidFill>
                  <a:prstClr val="black">
                    <a:lumMod val="95000"/>
                    <a:lumOff val="5000"/>
                  </a:prstClr>
                </a:solidFill>
                <a:latin typeface="Calibri"/>
                <a:cs typeface="Tahoma" panose="020B0604030504040204" pitchFamily="34" charset="0"/>
              </a:rPr>
              <a:t>You were not meant to live your life without God</a:t>
            </a:r>
          </a:p>
        </p:txBody>
      </p:sp>
      <p:pic>
        <p:nvPicPr>
          <p:cNvPr id="15" name="Picture 14">
            <a:extLst>
              <a:ext uri="{FF2B5EF4-FFF2-40B4-BE49-F238E27FC236}">
                <a16:creationId xmlns:a16="http://schemas.microsoft.com/office/drawing/2014/main" id="{FD982479-A30C-96E4-4E02-E2647339F854}"/>
              </a:ext>
            </a:extLst>
          </p:cNvPr>
          <p:cNvPicPr>
            <a:picLocks noChangeAspect="1"/>
          </p:cNvPicPr>
          <p:nvPr/>
        </p:nvPicPr>
        <p:blipFill>
          <a:blip r:embed="rId3"/>
          <a:stretch>
            <a:fillRect/>
          </a:stretch>
        </p:blipFill>
        <p:spPr>
          <a:xfrm>
            <a:off x="10935008" y="0"/>
            <a:ext cx="1256992" cy="6858000"/>
          </a:xfrm>
          <a:prstGeom prst="rect">
            <a:avLst/>
          </a:prstGeom>
        </p:spPr>
      </p:pic>
      <p:pic>
        <p:nvPicPr>
          <p:cNvPr id="12" name="Picture 11" descr="A picture containing text&#10;&#10;Description automatically generated">
            <a:extLst>
              <a:ext uri="{FF2B5EF4-FFF2-40B4-BE49-F238E27FC236}">
                <a16:creationId xmlns:a16="http://schemas.microsoft.com/office/drawing/2014/main" id="{CAB85CCA-D3AB-474F-5C1D-DEAB4C7B1401}"/>
              </a:ext>
            </a:extLst>
          </p:cNvPr>
          <p:cNvPicPr>
            <a:picLocks noChangeAspect="1"/>
          </p:cNvPicPr>
          <p:nvPr/>
        </p:nvPicPr>
        <p:blipFill>
          <a:blip r:embed="rId4">
            <a:clrChange>
              <a:clrFrom>
                <a:srgbClr val="000000"/>
              </a:clrFrom>
              <a:clrTo>
                <a:srgbClr val="000000">
                  <a:alpha val="0"/>
                </a:srgbClr>
              </a:clrTo>
            </a:clrChange>
          </a:blip>
          <a:stretch>
            <a:fillRect/>
          </a:stretch>
        </p:blipFill>
        <p:spPr>
          <a:xfrm>
            <a:off x="10935008" y="6019165"/>
            <a:ext cx="1256992" cy="838835"/>
          </a:xfrm>
          <a:prstGeom prst="rect">
            <a:avLst/>
          </a:prstGeom>
        </p:spPr>
      </p:pic>
      <p:sp>
        <p:nvSpPr>
          <p:cNvPr id="16" name="Rectangle 15">
            <a:extLst>
              <a:ext uri="{FF2B5EF4-FFF2-40B4-BE49-F238E27FC236}">
                <a16:creationId xmlns:a16="http://schemas.microsoft.com/office/drawing/2014/main" id="{D014134C-8A24-4E2E-CBD9-2A320241C487}"/>
              </a:ext>
            </a:extLst>
          </p:cNvPr>
          <p:cNvSpPr/>
          <p:nvPr/>
        </p:nvSpPr>
        <p:spPr>
          <a:xfrm>
            <a:off x="12139662" y="3429000"/>
            <a:ext cx="60959" cy="410571"/>
          </a:xfrm>
          <a:prstGeom prst="rect">
            <a:avLst/>
          </a:prstGeom>
          <a:solidFill>
            <a:srgbClr val="2B23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Tree>
    <p:extLst>
      <p:ext uri="{BB962C8B-B14F-4D97-AF65-F5344CB8AC3E}">
        <p14:creationId xmlns:p14="http://schemas.microsoft.com/office/powerpoint/2010/main" val="39060917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These are the words of the Teacher, King David’s son, who ruled in Jerusalem. “Everything is meaningless,” says the Teacher, “completely meaningless!”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Ecclesiastes 1:1–2 (NLT) </a:t>
            </a:r>
          </a:p>
        </p:txBody>
      </p:sp>
    </p:spTree>
    <p:extLst>
      <p:ext uri="{BB962C8B-B14F-4D97-AF65-F5344CB8AC3E}">
        <p14:creationId xmlns:p14="http://schemas.microsoft.com/office/powerpoint/2010/main" val="41707552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I said to myself, “Come on, let’s try pleasure. Let’s look for the ‘good things’ in life.” But I found that this, too, was meaningless. So I said, “Laughter is silly. What good does it do to seek pleasure?” After much thought, I decided to cheer myself with wine.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Ecclesiastes 2:1–20 (NLT) </a:t>
            </a:r>
          </a:p>
        </p:txBody>
      </p:sp>
    </p:spTree>
    <p:extLst>
      <p:ext uri="{BB962C8B-B14F-4D97-AF65-F5344CB8AC3E}">
        <p14:creationId xmlns:p14="http://schemas.microsoft.com/office/powerpoint/2010/main" val="30313157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And while still seeking wisdom, I clutched at foolishness. In this way, I tried to experience the only happiness most people find during their brief life in this world. I also tried to find meaning by building huge homes for myself and by planting beautiful vineyards.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Ecclesiastes 2:1–20 (NLT) </a:t>
            </a:r>
          </a:p>
        </p:txBody>
      </p:sp>
    </p:spTree>
    <p:extLst>
      <p:ext uri="{BB962C8B-B14F-4D97-AF65-F5344CB8AC3E}">
        <p14:creationId xmlns:p14="http://schemas.microsoft.com/office/powerpoint/2010/main" val="10236008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I made gardens and parks, filling them with all kinds of fruit trees. I built reservoirs to collect the water to irrigate my many flourishing groves. I bought slaves, both men and women, and others were born into my household. I also owned large herds and flocks, more than any of the kings who had lived in Jerusalem before me.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Ecclesiastes 2:1–20 (NLT) </a:t>
            </a:r>
          </a:p>
        </p:txBody>
      </p:sp>
    </p:spTree>
    <p:extLst>
      <p:ext uri="{BB962C8B-B14F-4D97-AF65-F5344CB8AC3E}">
        <p14:creationId xmlns:p14="http://schemas.microsoft.com/office/powerpoint/2010/main" val="13026121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I collected great sums of silver and gold, the treasure of many kings and provinces. I hired wonderful singers, both men and women, and had many beautiful concubines. </a:t>
            </a:r>
          </a:p>
          <a:p>
            <a:pPr algn="ctr" defTabSz="609585">
              <a:lnSpc>
                <a:spcPct val="100000"/>
              </a:lnSpc>
              <a:spcBef>
                <a:spcPct val="0"/>
              </a:spcBef>
              <a:buNone/>
              <a:defRPr/>
            </a:pPr>
            <a:endParaRPr lang="en-US" altLang="en-US" sz="4400" spc="-200" dirty="0">
              <a:solidFill>
                <a:srgbClr val="C00000"/>
              </a:solidFill>
              <a:latin typeface="Calibri"/>
              <a:cs typeface="Tahoma" panose="020B0604030504040204" pitchFamily="34" charset="0"/>
            </a:endParaRPr>
          </a:p>
          <a:p>
            <a:pPr algn="ctr" defTabSz="609585">
              <a:lnSpc>
                <a:spcPct val="100000"/>
              </a:lnSpc>
              <a:spcBef>
                <a:spcPct val="0"/>
              </a:spcBef>
              <a:buNone/>
              <a:defRPr/>
            </a:pPr>
            <a:r>
              <a:rPr lang="en-US" altLang="en-US" sz="4400" spc="-200" dirty="0">
                <a:solidFill>
                  <a:srgbClr val="C00000"/>
                </a:solidFill>
                <a:latin typeface="Calibri"/>
                <a:cs typeface="Tahoma" panose="020B0604030504040204" pitchFamily="34" charset="0"/>
              </a:rPr>
              <a:t>I had everything a man could desire!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Ecclesiastes 2:1–20 (NLT) </a:t>
            </a:r>
          </a:p>
        </p:txBody>
      </p:sp>
    </p:spTree>
    <p:extLst>
      <p:ext uri="{BB962C8B-B14F-4D97-AF65-F5344CB8AC3E}">
        <p14:creationId xmlns:p14="http://schemas.microsoft.com/office/powerpoint/2010/main" val="34347921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So I became greater than all who had lived in Jerusalem before me, and my wisdom never failed me.  </a:t>
            </a:r>
            <a:r>
              <a:rPr lang="en-US" altLang="en-US" sz="4400" spc="-200" dirty="0">
                <a:solidFill>
                  <a:srgbClr val="C00000"/>
                </a:solidFill>
                <a:latin typeface="Calibri"/>
                <a:cs typeface="Tahoma" panose="020B0604030504040204" pitchFamily="34" charset="0"/>
              </a:rPr>
              <a:t>Anything I wanted, I would take. I denied myself no pleasure. </a:t>
            </a:r>
            <a:r>
              <a:rPr lang="en-US" altLang="en-US" sz="4400" spc="-200" dirty="0">
                <a:latin typeface="Calibri"/>
                <a:cs typeface="Tahoma" panose="020B0604030504040204" pitchFamily="34" charset="0"/>
              </a:rPr>
              <a:t>I even found great pleasure in hard work, a reward for all my labors.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Ecclesiastes 2:1–20 (NLT) </a:t>
            </a:r>
          </a:p>
        </p:txBody>
      </p:sp>
    </p:spTree>
    <p:extLst>
      <p:ext uri="{BB962C8B-B14F-4D97-AF65-F5344CB8AC3E}">
        <p14:creationId xmlns:p14="http://schemas.microsoft.com/office/powerpoint/2010/main" val="4483822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But as I looked at everything I had worked so hard to accomplish, it was all so meaningless—like chasing the wind. There was nothing really worthwhile anywhere. So I decided to compare wisdom with foolishness and madness (for who can do this better than I, the king?).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Ecclesiastes 2:1–20 (NLT) </a:t>
            </a:r>
          </a:p>
        </p:txBody>
      </p:sp>
    </p:spTree>
    <p:extLst>
      <p:ext uri="{BB962C8B-B14F-4D97-AF65-F5344CB8AC3E}">
        <p14:creationId xmlns:p14="http://schemas.microsoft.com/office/powerpoint/2010/main" val="22728832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I thought, “Wisdom is better than foolishness, just as light is better than darkness. For the wise can see where they are going, but fools walk in the dark.” Yet I saw that the wise and the foolish share the same fate. Both will die.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Ecclesiastes 2:1–20 (NLT) </a:t>
            </a:r>
          </a:p>
        </p:txBody>
      </p:sp>
    </p:spTree>
    <p:extLst>
      <p:ext uri="{BB962C8B-B14F-4D97-AF65-F5344CB8AC3E}">
        <p14:creationId xmlns:p14="http://schemas.microsoft.com/office/powerpoint/2010/main" val="14760215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So I said to myself, “Since I will end up the same as the fool, what’s the value of all my wisdom? This is all so meaningless!” For the wise and the foolish both die. The wise will not be remembered any longer than the fool. In the days to come, both will be forgotten.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Ecclesiastes 2:1–20 (NLT) </a:t>
            </a:r>
          </a:p>
        </p:txBody>
      </p:sp>
    </p:spTree>
    <p:extLst>
      <p:ext uri="{BB962C8B-B14F-4D97-AF65-F5344CB8AC3E}">
        <p14:creationId xmlns:p14="http://schemas.microsoft.com/office/powerpoint/2010/main" val="1797865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Observe the requirements of the Lord your God, and follow all his ways. Keep the decrees, commands, regulations, and laws written in the Law of Moses so that you will be successful in all you do and wherever you go.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1 Kings 2:1–3 (NLT) </a:t>
            </a:r>
          </a:p>
        </p:txBody>
      </p:sp>
    </p:spTree>
    <p:extLst>
      <p:ext uri="{BB962C8B-B14F-4D97-AF65-F5344CB8AC3E}">
        <p14:creationId xmlns:p14="http://schemas.microsoft.com/office/powerpoint/2010/main" val="37019881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So I came to hate life because everything done here under the sun is so troubling. Everything is meaningless—like chasing the wind. I came to hate all my hard work here on earth, for I must leave to others everything I have earned.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Ecclesiastes 2:1–20 (NLT) </a:t>
            </a:r>
          </a:p>
        </p:txBody>
      </p:sp>
    </p:spTree>
    <p:extLst>
      <p:ext uri="{BB962C8B-B14F-4D97-AF65-F5344CB8AC3E}">
        <p14:creationId xmlns:p14="http://schemas.microsoft.com/office/powerpoint/2010/main" val="38281344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And who can tell whether my successors will be wise or foolish? Yet they will control everything I have gained by my skill and hard work under the sun. How meaningless! So I gave up in despair, questioning the value of all my hard work in this world.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Ecclesiastes 2:1–20 (NLT) </a:t>
            </a:r>
          </a:p>
        </p:txBody>
      </p:sp>
    </p:spTree>
    <p:extLst>
      <p:ext uri="{BB962C8B-B14F-4D97-AF65-F5344CB8AC3E}">
        <p14:creationId xmlns:p14="http://schemas.microsoft.com/office/powerpoint/2010/main" val="18955753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He has made everything beautiful in its time. </a:t>
            </a:r>
            <a:r>
              <a:rPr lang="en-US" altLang="en-US" sz="4400" spc="-200" dirty="0">
                <a:solidFill>
                  <a:srgbClr val="C00000"/>
                </a:solidFill>
                <a:latin typeface="Calibri"/>
                <a:cs typeface="Tahoma" panose="020B0604030504040204" pitchFamily="34" charset="0"/>
              </a:rPr>
              <a:t>He has also set eternity in the human heart;</a:t>
            </a:r>
            <a:r>
              <a:rPr lang="en-US" altLang="en-US" sz="4400" spc="-200" dirty="0">
                <a:latin typeface="Calibri"/>
                <a:cs typeface="Tahoma" panose="020B0604030504040204" pitchFamily="34" charset="0"/>
              </a:rPr>
              <a:t> yet no one can fathom what God has done from beginning to end.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Ecclesiastes 3:11 (NIV) </a:t>
            </a:r>
          </a:p>
        </p:txBody>
      </p:sp>
    </p:spTree>
    <p:extLst>
      <p:ext uri="{BB962C8B-B14F-4D97-AF65-F5344CB8AC3E}">
        <p14:creationId xmlns:p14="http://schemas.microsoft.com/office/powerpoint/2010/main" val="19966871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B0745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89799D38-BE34-9F27-BCB0-895357781581}"/>
              </a:ext>
            </a:extLst>
          </p:cNvPr>
          <p:cNvSpPr/>
          <p:nvPr/>
        </p:nvSpPr>
        <p:spPr>
          <a:xfrm>
            <a:off x="0" y="0"/>
            <a:ext cx="12192000" cy="6858000"/>
          </a:xfrm>
          <a:prstGeom prst="rect">
            <a:avLst/>
          </a:prstGeom>
          <a:solidFill>
            <a:srgbClr val="2D251A"/>
          </a:solidFill>
          <a:effectLst>
            <a:outerShdw blurRad="40000" dist="23000" dir="5400000" rotWithShape="0">
              <a:srgbClr val="000000">
                <a:alpha val="35000"/>
              </a:srgbClr>
            </a:outerShdw>
            <a:softEdge rad="88900"/>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latin typeface="Calibri"/>
              <a:ea typeface="+mn-ea"/>
              <a:cs typeface="+mn-cs"/>
            </a:endParaRPr>
          </a:p>
        </p:txBody>
      </p:sp>
      <p:sp>
        <p:nvSpPr>
          <p:cNvPr id="9" name="TextBox 8">
            <a:extLst>
              <a:ext uri="{FF2B5EF4-FFF2-40B4-BE49-F238E27FC236}">
                <a16:creationId xmlns:a16="http://schemas.microsoft.com/office/drawing/2014/main" id="{6481EDB2-1161-47B2-A840-2E8D44969A41}"/>
              </a:ext>
            </a:extLst>
          </p:cNvPr>
          <p:cNvSpPr txBox="1"/>
          <p:nvPr/>
        </p:nvSpPr>
        <p:spPr>
          <a:xfrm>
            <a:off x="4722920" y="164952"/>
            <a:ext cx="7255969" cy="5016758"/>
          </a:xfrm>
          <a:prstGeom prst="rect">
            <a:avLst/>
          </a:prstGeom>
          <a:noFill/>
        </p:spPr>
        <p:txBody>
          <a:bodyPr wrap="square">
            <a:spAutoFit/>
          </a:bodyPr>
          <a:lstStyle/>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Solomon loved God</a:t>
            </a:r>
          </a:p>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endPar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endParaRPr>
          </a:p>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God blesses a sincere heart</a:t>
            </a:r>
          </a:p>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endPar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endParaRPr>
          </a:p>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Somewhere along life’s journey</a:t>
            </a:r>
          </a:p>
          <a:p>
            <a:pPr marR="0" lvl="0" algn="l" defTabSz="609585" rtl="0" eaLnBrk="1" fontAlgn="auto" latinLnBrk="0" hangingPunct="1">
              <a:lnSpc>
                <a:spcPct val="100000"/>
              </a:lnSpc>
              <a:spcBef>
                <a:spcPct val="0"/>
              </a:spcBef>
              <a:spcAft>
                <a:spcPts val="0"/>
              </a:spcAft>
              <a:buClrTx/>
              <a:buSzTx/>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 Solomon lost his way</a:t>
            </a:r>
          </a:p>
          <a:p>
            <a:pPr marR="0" lvl="0" algn="l" defTabSz="609585" rtl="0" eaLnBrk="1" fontAlgn="auto" latinLnBrk="0" hangingPunct="1">
              <a:lnSpc>
                <a:spcPct val="100000"/>
              </a:lnSpc>
              <a:spcBef>
                <a:spcPct val="0"/>
              </a:spcBef>
              <a:spcAft>
                <a:spcPts val="0"/>
              </a:spcAft>
              <a:buClrTx/>
              <a:buSzTx/>
              <a:tabLst/>
              <a:defRPr/>
            </a:pPr>
            <a:endPar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endParaRPr>
          </a:p>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When you lose your way you lose your joy</a:t>
            </a:r>
          </a:p>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endPar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endParaRPr>
          </a:p>
        </p:txBody>
      </p:sp>
      <p:sp>
        <p:nvSpPr>
          <p:cNvPr id="15" name="TextBox 14">
            <a:extLst>
              <a:ext uri="{FF2B5EF4-FFF2-40B4-BE49-F238E27FC236}">
                <a16:creationId xmlns:a16="http://schemas.microsoft.com/office/drawing/2014/main" id="{D6CBCC51-EAC2-4564-A9D7-F64FE001AE06}"/>
              </a:ext>
            </a:extLst>
          </p:cNvPr>
          <p:cNvSpPr txBox="1"/>
          <p:nvPr/>
        </p:nvSpPr>
        <p:spPr>
          <a:xfrm>
            <a:off x="213109" y="5057224"/>
            <a:ext cx="11765779" cy="1569660"/>
          </a:xfrm>
          <a:prstGeom prst="rect">
            <a:avLst/>
          </a:prstGeom>
          <a:solidFill>
            <a:srgbClr val="B27354"/>
          </a:solidFill>
          <a:effectLst>
            <a:softEdge rad="88900"/>
          </a:effectLst>
        </p:spPr>
        <p:txBody>
          <a:bodyPr wrap="square">
            <a:spAutoFit/>
          </a:bodyPr>
          <a:lstStyle/>
          <a:p>
            <a:pPr marL="0" marR="0" lvl="0" indent="0" algn="l" defTabSz="609585" rtl="0" eaLnBrk="1" fontAlgn="auto" latinLnBrk="0" hangingPunct="1">
              <a:lnSpc>
                <a:spcPct val="100000"/>
              </a:lnSpc>
              <a:spcBef>
                <a:spcPct val="0"/>
              </a:spcBef>
              <a:spcAft>
                <a:spcPts val="0"/>
              </a:spcAft>
              <a:buClrTx/>
              <a:buSzTx/>
              <a:buFont typeface="Wingdings" panose="05000000000000000000" pitchFamily="2" charset="2"/>
              <a:buChar char="v"/>
              <a:tabLst/>
              <a:defRPr/>
            </a:pPr>
            <a:r>
              <a:rPr kumimoji="0" lang="en-US" alt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badi" panose="020B0604020104020204" pitchFamily="34" charset="0"/>
                <a:ea typeface="+mn-ea"/>
                <a:cs typeface="+mn-cs"/>
              </a:rPr>
              <a:t>You won’t find your purpose apart from God</a:t>
            </a:r>
          </a:p>
        </p:txBody>
      </p:sp>
      <p:pic>
        <p:nvPicPr>
          <p:cNvPr id="10" name="Picture 9" descr="Text&#10;&#10;Description automatically generated with medium confidence">
            <a:extLst>
              <a:ext uri="{FF2B5EF4-FFF2-40B4-BE49-F238E27FC236}">
                <a16:creationId xmlns:a16="http://schemas.microsoft.com/office/drawing/2014/main" id="{FF62D1DB-0109-B39F-ADD1-259253ECD3F3}"/>
              </a:ext>
            </a:extLst>
          </p:cNvPr>
          <p:cNvPicPr>
            <a:picLocks noChangeAspect="1"/>
          </p:cNvPicPr>
          <p:nvPr/>
        </p:nvPicPr>
        <p:blipFill>
          <a:blip r:embed="rId3"/>
          <a:stretch>
            <a:fillRect/>
          </a:stretch>
        </p:blipFill>
        <p:spPr>
          <a:xfrm>
            <a:off x="54393" y="201421"/>
            <a:ext cx="4500112" cy="2531312"/>
          </a:xfrm>
          <a:prstGeom prst="rect">
            <a:avLst/>
          </a:prstGeom>
          <a:effectLst>
            <a:softEdge rad="63500"/>
          </a:effectLst>
        </p:spPr>
      </p:pic>
    </p:spTree>
    <p:extLst>
      <p:ext uri="{BB962C8B-B14F-4D97-AF65-F5344CB8AC3E}">
        <p14:creationId xmlns:p14="http://schemas.microsoft.com/office/powerpoint/2010/main" val="13477497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For we are God’s masterpiece. He has created us anew in Christ Jesus, so we can do the good things he planned for us long ago.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Ephesians 2:10 (NLT) </a:t>
            </a:r>
          </a:p>
        </p:txBody>
      </p:sp>
    </p:spTree>
    <p:extLst>
      <p:ext uri="{BB962C8B-B14F-4D97-AF65-F5344CB8AC3E}">
        <p14:creationId xmlns:p14="http://schemas.microsoft.com/office/powerpoint/2010/main" val="15630816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That’s the whole story. </a:t>
            </a:r>
          </a:p>
          <a:p>
            <a:pPr algn="ctr" defTabSz="609585">
              <a:lnSpc>
                <a:spcPct val="100000"/>
              </a:lnSpc>
              <a:spcBef>
                <a:spcPct val="0"/>
              </a:spcBef>
              <a:buNone/>
              <a:defRPr/>
            </a:pPr>
            <a:endParaRPr lang="en-US" altLang="en-US" sz="4400" spc="-200" dirty="0">
              <a:solidFill>
                <a:srgbClr val="C00000"/>
              </a:solidFill>
              <a:latin typeface="Calibri"/>
              <a:cs typeface="Tahoma" panose="020B0604030504040204" pitchFamily="34" charset="0"/>
            </a:endParaRPr>
          </a:p>
          <a:p>
            <a:pPr algn="ctr" defTabSz="609585">
              <a:lnSpc>
                <a:spcPct val="100000"/>
              </a:lnSpc>
              <a:spcBef>
                <a:spcPct val="0"/>
              </a:spcBef>
              <a:buNone/>
              <a:defRPr/>
            </a:pPr>
            <a:r>
              <a:rPr lang="en-US" altLang="en-US" sz="4400" spc="-200" dirty="0">
                <a:solidFill>
                  <a:srgbClr val="C00000"/>
                </a:solidFill>
                <a:latin typeface="Calibri"/>
                <a:cs typeface="Tahoma" panose="020B0604030504040204" pitchFamily="34" charset="0"/>
              </a:rPr>
              <a:t>Here now is my final conclusion: Fear God and obey his commands, for this is everyone’s duty. </a:t>
            </a:r>
          </a:p>
          <a:p>
            <a:pPr algn="ctr" defTabSz="609585">
              <a:lnSpc>
                <a:spcPct val="100000"/>
              </a:lnSpc>
              <a:spcBef>
                <a:spcPct val="0"/>
              </a:spcBef>
              <a:buNone/>
              <a:defRPr/>
            </a:pPr>
            <a:endParaRPr lang="en-US" altLang="en-US" sz="4400" spc="-200" dirty="0">
              <a:solidFill>
                <a:srgbClr val="C00000"/>
              </a:solidFill>
              <a:latin typeface="Calibri"/>
              <a:cs typeface="Tahoma" panose="020B0604030504040204" pitchFamily="34" charset="0"/>
            </a:endParaRPr>
          </a:p>
          <a:p>
            <a:pPr algn="ctr" defTabSz="609585">
              <a:lnSpc>
                <a:spcPct val="100000"/>
              </a:lnSpc>
              <a:spcBef>
                <a:spcPct val="0"/>
              </a:spcBef>
              <a:buNone/>
              <a:defRPr/>
            </a:pPr>
            <a:r>
              <a:rPr lang="en-US" altLang="en-US" sz="4400" spc="-200" dirty="0">
                <a:latin typeface="Calibri"/>
                <a:cs typeface="Tahoma" panose="020B0604030504040204" pitchFamily="34" charset="0"/>
              </a:rPr>
              <a:t>God will judge us for everything we do, including every secret thing, whether good or bad.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Ecclesiastes 12:13–14 (NLT) </a:t>
            </a:r>
          </a:p>
        </p:txBody>
      </p:sp>
    </p:spTree>
    <p:extLst>
      <p:ext uri="{BB962C8B-B14F-4D97-AF65-F5344CB8AC3E}">
        <p14:creationId xmlns:p14="http://schemas.microsoft.com/office/powerpoint/2010/main" val="15724621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And what do you benefit if you gain the whole world but lose your own soul?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Mark 8:36 (NLT) </a:t>
            </a:r>
          </a:p>
        </p:txBody>
      </p:sp>
    </p:spTree>
    <p:extLst>
      <p:ext uri="{BB962C8B-B14F-4D97-AF65-F5344CB8AC3E}">
        <p14:creationId xmlns:p14="http://schemas.microsoft.com/office/powerpoint/2010/main" val="22756756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5061D109-04F4-4466-81F5-244A4142D5B4}"/>
              </a:ext>
            </a:extLst>
          </p:cNvPr>
          <p:cNvSpPr txBox="1">
            <a:spLocks noChangeArrowheads="1"/>
          </p:cNvSpPr>
          <p:nvPr/>
        </p:nvSpPr>
        <p:spPr bwMode="auto">
          <a:xfrm>
            <a:off x="257717" y="213158"/>
            <a:ext cx="10423931" cy="6431685"/>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marL="571500" indent="-571500" defTabSz="609585">
              <a:lnSpc>
                <a:spcPct val="100000"/>
              </a:lnSpc>
              <a:spcBef>
                <a:spcPct val="0"/>
              </a:spcBef>
              <a:defRPr/>
            </a:pPr>
            <a:r>
              <a:rPr lang="en-US" altLang="en-US" sz="4400" spc="-200" dirty="0">
                <a:solidFill>
                  <a:prstClr val="black">
                    <a:lumMod val="95000"/>
                    <a:lumOff val="5000"/>
                  </a:prstClr>
                </a:solidFill>
                <a:latin typeface="Calibri"/>
                <a:cs typeface="Tahoma" panose="020B0604030504040204" pitchFamily="34" charset="0"/>
              </a:rPr>
              <a:t>Solomon loved God</a:t>
            </a:r>
          </a:p>
          <a:p>
            <a:pPr marL="571500" indent="-571500" defTabSz="609585">
              <a:lnSpc>
                <a:spcPct val="100000"/>
              </a:lnSpc>
              <a:spcBef>
                <a:spcPct val="0"/>
              </a:spcBef>
              <a:defRPr/>
            </a:pPr>
            <a:endParaRPr lang="en-US" altLang="en-US" sz="2800" spc="-200" dirty="0">
              <a:solidFill>
                <a:prstClr val="black">
                  <a:lumMod val="95000"/>
                  <a:lumOff val="5000"/>
                </a:prstClr>
              </a:solidFill>
              <a:latin typeface="Calibri"/>
              <a:cs typeface="Tahoma" panose="020B0604030504040204" pitchFamily="34" charset="0"/>
            </a:endParaRPr>
          </a:p>
          <a:p>
            <a:pPr marL="571500" indent="-571500" defTabSz="609585">
              <a:lnSpc>
                <a:spcPct val="100000"/>
              </a:lnSpc>
              <a:spcBef>
                <a:spcPct val="0"/>
              </a:spcBef>
              <a:defRPr/>
            </a:pPr>
            <a:r>
              <a:rPr lang="en-US" altLang="en-US" sz="4400" spc="-200" dirty="0">
                <a:solidFill>
                  <a:srgbClr val="5E432E"/>
                </a:solidFill>
                <a:latin typeface="Calibri"/>
                <a:cs typeface="Tahoma" panose="020B0604030504040204" pitchFamily="34" charset="0"/>
              </a:rPr>
              <a:t>God blesses a sincere heart</a:t>
            </a:r>
          </a:p>
          <a:p>
            <a:pPr marL="571500" indent="-571500" defTabSz="609585">
              <a:lnSpc>
                <a:spcPct val="100000"/>
              </a:lnSpc>
              <a:spcBef>
                <a:spcPct val="0"/>
              </a:spcBef>
              <a:defRPr/>
            </a:pPr>
            <a:endParaRPr lang="en-US" altLang="en-US" sz="2800" spc="-200" dirty="0">
              <a:solidFill>
                <a:prstClr val="black">
                  <a:lumMod val="95000"/>
                  <a:lumOff val="5000"/>
                </a:prstClr>
              </a:solidFill>
              <a:latin typeface="Calibri"/>
              <a:cs typeface="Tahoma" panose="020B0604030504040204" pitchFamily="34" charset="0"/>
            </a:endParaRPr>
          </a:p>
          <a:p>
            <a:pPr marL="571500" indent="-571500" defTabSz="609585">
              <a:lnSpc>
                <a:spcPct val="100000"/>
              </a:lnSpc>
              <a:spcBef>
                <a:spcPct val="0"/>
              </a:spcBef>
              <a:defRPr/>
            </a:pPr>
            <a:r>
              <a:rPr lang="en-US" altLang="en-US" sz="4400" spc="-200" dirty="0">
                <a:solidFill>
                  <a:prstClr val="black">
                    <a:lumMod val="95000"/>
                    <a:lumOff val="5000"/>
                  </a:prstClr>
                </a:solidFill>
                <a:latin typeface="Calibri"/>
                <a:cs typeface="Tahoma" panose="020B0604030504040204" pitchFamily="34" charset="0"/>
              </a:rPr>
              <a:t>Somewhere along life’s journey Solomon lost his way</a:t>
            </a:r>
          </a:p>
          <a:p>
            <a:pPr marL="571500" indent="-571500" defTabSz="609585">
              <a:lnSpc>
                <a:spcPct val="100000"/>
              </a:lnSpc>
              <a:spcBef>
                <a:spcPct val="0"/>
              </a:spcBef>
              <a:defRPr/>
            </a:pPr>
            <a:endParaRPr lang="en-US" altLang="en-US" sz="2800" spc="-200" dirty="0">
              <a:solidFill>
                <a:prstClr val="black">
                  <a:lumMod val="95000"/>
                  <a:lumOff val="5000"/>
                </a:prstClr>
              </a:solidFill>
              <a:latin typeface="Calibri"/>
              <a:cs typeface="Tahoma" panose="020B0604030504040204" pitchFamily="34" charset="0"/>
            </a:endParaRPr>
          </a:p>
          <a:p>
            <a:pPr marL="571500" indent="-571500" defTabSz="609585">
              <a:lnSpc>
                <a:spcPct val="100000"/>
              </a:lnSpc>
              <a:spcBef>
                <a:spcPct val="0"/>
              </a:spcBef>
              <a:defRPr/>
            </a:pPr>
            <a:r>
              <a:rPr lang="en-US" altLang="en-US" sz="4400" spc="-200" dirty="0">
                <a:solidFill>
                  <a:srgbClr val="5E432E"/>
                </a:solidFill>
                <a:latin typeface="Calibri"/>
                <a:cs typeface="Tahoma" panose="020B0604030504040204" pitchFamily="34" charset="0"/>
              </a:rPr>
              <a:t>When you lose your way you lose your joy</a:t>
            </a:r>
          </a:p>
          <a:p>
            <a:pPr marL="571500" indent="-571500" defTabSz="609585">
              <a:lnSpc>
                <a:spcPct val="100000"/>
              </a:lnSpc>
              <a:spcBef>
                <a:spcPct val="0"/>
              </a:spcBef>
              <a:defRPr/>
            </a:pPr>
            <a:endParaRPr lang="en-US" altLang="en-US" sz="2800" spc="-200" dirty="0">
              <a:solidFill>
                <a:prstClr val="black">
                  <a:lumMod val="95000"/>
                  <a:lumOff val="5000"/>
                </a:prstClr>
              </a:solidFill>
              <a:latin typeface="Calibri"/>
              <a:cs typeface="Tahoma" panose="020B0604030504040204" pitchFamily="34" charset="0"/>
            </a:endParaRPr>
          </a:p>
          <a:p>
            <a:pPr marL="571500" indent="-571500" defTabSz="609585">
              <a:lnSpc>
                <a:spcPct val="100000"/>
              </a:lnSpc>
              <a:spcBef>
                <a:spcPct val="0"/>
              </a:spcBef>
              <a:defRPr/>
            </a:pPr>
            <a:r>
              <a:rPr lang="en-US" altLang="en-US" sz="4400" spc="-200" dirty="0">
                <a:solidFill>
                  <a:prstClr val="black">
                    <a:lumMod val="95000"/>
                    <a:lumOff val="5000"/>
                  </a:prstClr>
                </a:solidFill>
                <a:latin typeface="Calibri"/>
                <a:cs typeface="Tahoma" panose="020B0604030504040204" pitchFamily="34" charset="0"/>
              </a:rPr>
              <a:t>You won’t find your purpose apart from God</a:t>
            </a:r>
          </a:p>
        </p:txBody>
      </p:sp>
      <p:pic>
        <p:nvPicPr>
          <p:cNvPr id="15" name="Picture 14">
            <a:extLst>
              <a:ext uri="{FF2B5EF4-FFF2-40B4-BE49-F238E27FC236}">
                <a16:creationId xmlns:a16="http://schemas.microsoft.com/office/drawing/2014/main" id="{FD982479-A30C-96E4-4E02-E2647339F854}"/>
              </a:ext>
            </a:extLst>
          </p:cNvPr>
          <p:cNvPicPr>
            <a:picLocks noChangeAspect="1"/>
          </p:cNvPicPr>
          <p:nvPr/>
        </p:nvPicPr>
        <p:blipFill>
          <a:blip r:embed="rId3"/>
          <a:stretch>
            <a:fillRect/>
          </a:stretch>
        </p:blipFill>
        <p:spPr>
          <a:xfrm>
            <a:off x="10935008" y="0"/>
            <a:ext cx="1256992" cy="6858000"/>
          </a:xfrm>
          <a:prstGeom prst="rect">
            <a:avLst/>
          </a:prstGeom>
        </p:spPr>
      </p:pic>
      <p:pic>
        <p:nvPicPr>
          <p:cNvPr id="12" name="Picture 11" descr="A picture containing text&#10;&#10;Description automatically generated">
            <a:extLst>
              <a:ext uri="{FF2B5EF4-FFF2-40B4-BE49-F238E27FC236}">
                <a16:creationId xmlns:a16="http://schemas.microsoft.com/office/drawing/2014/main" id="{CAB85CCA-D3AB-474F-5C1D-DEAB4C7B1401}"/>
              </a:ext>
            </a:extLst>
          </p:cNvPr>
          <p:cNvPicPr>
            <a:picLocks noChangeAspect="1"/>
          </p:cNvPicPr>
          <p:nvPr/>
        </p:nvPicPr>
        <p:blipFill>
          <a:blip r:embed="rId4">
            <a:clrChange>
              <a:clrFrom>
                <a:srgbClr val="000000"/>
              </a:clrFrom>
              <a:clrTo>
                <a:srgbClr val="000000">
                  <a:alpha val="0"/>
                </a:srgbClr>
              </a:clrTo>
            </a:clrChange>
          </a:blip>
          <a:stretch>
            <a:fillRect/>
          </a:stretch>
        </p:blipFill>
        <p:spPr>
          <a:xfrm>
            <a:off x="10935008" y="6019165"/>
            <a:ext cx="1256992" cy="838835"/>
          </a:xfrm>
          <a:prstGeom prst="rect">
            <a:avLst/>
          </a:prstGeom>
        </p:spPr>
      </p:pic>
      <p:sp>
        <p:nvSpPr>
          <p:cNvPr id="16" name="Rectangle 15">
            <a:extLst>
              <a:ext uri="{FF2B5EF4-FFF2-40B4-BE49-F238E27FC236}">
                <a16:creationId xmlns:a16="http://schemas.microsoft.com/office/drawing/2014/main" id="{D014134C-8A24-4E2E-CBD9-2A320241C487}"/>
              </a:ext>
            </a:extLst>
          </p:cNvPr>
          <p:cNvSpPr/>
          <p:nvPr/>
        </p:nvSpPr>
        <p:spPr>
          <a:xfrm>
            <a:off x="12139662" y="3429000"/>
            <a:ext cx="60959" cy="410571"/>
          </a:xfrm>
          <a:prstGeom prst="rect">
            <a:avLst/>
          </a:prstGeom>
          <a:solidFill>
            <a:srgbClr val="2B23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Tree>
    <p:extLst>
      <p:ext uri="{BB962C8B-B14F-4D97-AF65-F5344CB8AC3E}">
        <p14:creationId xmlns:p14="http://schemas.microsoft.com/office/powerpoint/2010/main" val="285183527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AD7252"/>
        </a:solidFill>
        <a:effectLst/>
      </p:bgPr>
    </p:bg>
    <p:spTree>
      <p:nvGrpSpPr>
        <p:cNvPr id="1" name=""/>
        <p:cNvGrpSpPr/>
        <p:nvPr/>
      </p:nvGrpSpPr>
      <p:grpSpPr>
        <a:xfrm>
          <a:off x="0" y="0"/>
          <a:ext cx="0" cy="0"/>
          <a:chOff x="0" y="0"/>
          <a:chExt cx="0" cy="0"/>
        </a:xfrm>
      </p:grpSpPr>
      <p:pic>
        <p:nvPicPr>
          <p:cNvPr id="5" name="Picture 4" descr="Text&#10;&#10;Description automatically generated with medium confidence">
            <a:extLst>
              <a:ext uri="{FF2B5EF4-FFF2-40B4-BE49-F238E27FC236}">
                <a16:creationId xmlns:a16="http://schemas.microsoft.com/office/drawing/2014/main" id="{F1ACA50F-4387-70C2-8B16-242ABA6F6CF6}"/>
              </a:ext>
            </a:extLst>
          </p:cNvPr>
          <p:cNvPicPr>
            <a:picLocks noChangeAspect="1"/>
          </p:cNvPicPr>
          <p:nvPr/>
        </p:nvPicPr>
        <p:blipFill>
          <a:blip r:embed="rId2"/>
          <a:stretch>
            <a:fillRect/>
          </a:stretch>
        </p:blipFill>
        <p:spPr>
          <a:xfrm>
            <a:off x="87745" y="13098"/>
            <a:ext cx="12016511" cy="6831804"/>
          </a:xfrm>
          <a:prstGeom prst="rect">
            <a:avLst/>
          </a:prstGeom>
          <a:effectLst>
            <a:softEdge rad="139700"/>
          </a:effectLst>
        </p:spPr>
      </p:pic>
    </p:spTree>
    <p:extLst>
      <p:ext uri="{BB962C8B-B14F-4D97-AF65-F5344CB8AC3E}">
        <p14:creationId xmlns:p14="http://schemas.microsoft.com/office/powerpoint/2010/main" val="3640879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B0745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89799D38-BE34-9F27-BCB0-895357781581}"/>
              </a:ext>
            </a:extLst>
          </p:cNvPr>
          <p:cNvSpPr/>
          <p:nvPr/>
        </p:nvSpPr>
        <p:spPr>
          <a:xfrm>
            <a:off x="0" y="0"/>
            <a:ext cx="12192000" cy="6858000"/>
          </a:xfrm>
          <a:prstGeom prst="rect">
            <a:avLst/>
          </a:prstGeom>
          <a:solidFill>
            <a:srgbClr val="2D251A"/>
          </a:solidFill>
          <a:effectLst>
            <a:outerShdw blurRad="40000" dist="23000" dir="5400000" rotWithShape="0">
              <a:srgbClr val="000000">
                <a:alpha val="35000"/>
              </a:srgbClr>
            </a:outerShdw>
            <a:softEdge rad="88900"/>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9" name="TextBox 8">
            <a:extLst>
              <a:ext uri="{FF2B5EF4-FFF2-40B4-BE49-F238E27FC236}">
                <a16:creationId xmlns:a16="http://schemas.microsoft.com/office/drawing/2014/main" id="{6481EDB2-1161-47B2-A840-2E8D44969A41}"/>
              </a:ext>
            </a:extLst>
          </p:cNvPr>
          <p:cNvSpPr txBox="1"/>
          <p:nvPr/>
        </p:nvSpPr>
        <p:spPr>
          <a:xfrm>
            <a:off x="4767618" y="164952"/>
            <a:ext cx="7211271" cy="666786"/>
          </a:xfrm>
          <a:prstGeom prst="rect">
            <a:avLst/>
          </a:prstGeom>
          <a:noFill/>
        </p:spPr>
        <p:txBody>
          <a:bodyPr wrap="square">
            <a:spAutoFit/>
          </a:bodyPr>
          <a:lstStyle/>
          <a:p>
            <a:pPr marL="365751" indent="-380990" defTabSz="609585">
              <a:spcBef>
                <a:spcPct val="0"/>
              </a:spcBef>
              <a:buFont typeface="Arial" panose="020B0604020202020204" pitchFamily="34" charset="0"/>
              <a:buChar char="•"/>
              <a:defRPr/>
            </a:pPr>
            <a:endParaRPr lang="en-US" altLang="en-US" sz="3733" dirty="0">
              <a:solidFill>
                <a:srgbClr val="AE7351"/>
              </a:solidFill>
              <a:latin typeface="Abadi" panose="020B0604020104020204" pitchFamily="34" charset="0"/>
            </a:endParaRPr>
          </a:p>
        </p:txBody>
      </p:sp>
      <p:sp>
        <p:nvSpPr>
          <p:cNvPr id="15" name="TextBox 14">
            <a:extLst>
              <a:ext uri="{FF2B5EF4-FFF2-40B4-BE49-F238E27FC236}">
                <a16:creationId xmlns:a16="http://schemas.microsoft.com/office/drawing/2014/main" id="{D6CBCC51-EAC2-4564-A9D7-F64FE001AE06}"/>
              </a:ext>
            </a:extLst>
          </p:cNvPr>
          <p:cNvSpPr txBox="1"/>
          <p:nvPr/>
        </p:nvSpPr>
        <p:spPr>
          <a:xfrm>
            <a:off x="213109" y="5057224"/>
            <a:ext cx="11765779" cy="830997"/>
          </a:xfrm>
          <a:prstGeom prst="rect">
            <a:avLst/>
          </a:prstGeom>
          <a:solidFill>
            <a:srgbClr val="B27354"/>
          </a:solidFill>
          <a:effectLst>
            <a:softEdge rad="88900"/>
          </a:effectLst>
        </p:spPr>
        <p:txBody>
          <a:bodyPr wrap="square">
            <a:spAutoFit/>
          </a:bodyPr>
          <a:lstStyle/>
          <a:p>
            <a:pPr defTabSz="609585">
              <a:spcBef>
                <a:spcPct val="0"/>
              </a:spcBef>
              <a:buFont typeface="Wingdings" panose="05000000000000000000" pitchFamily="2" charset="2"/>
              <a:buChar char="v"/>
              <a:defRPr/>
            </a:pPr>
            <a:r>
              <a:rPr lang="en-US" altLang="en-US" sz="4800" dirty="0">
                <a:solidFill>
                  <a:srgbClr val="FFFFFF"/>
                </a:solidFill>
                <a:effectLst>
                  <a:outerShdw blurRad="38100" dist="38100" dir="2700000" algn="tl">
                    <a:srgbClr val="000000">
                      <a:alpha val="43137"/>
                    </a:srgbClr>
                  </a:outerShdw>
                </a:effectLst>
                <a:latin typeface="Abadi" panose="020B0604020104020204" pitchFamily="34" charset="0"/>
              </a:rPr>
              <a:t>Solomon loved God</a:t>
            </a:r>
          </a:p>
        </p:txBody>
      </p:sp>
      <p:pic>
        <p:nvPicPr>
          <p:cNvPr id="10" name="Picture 9" descr="Text&#10;&#10;Description automatically generated with medium confidence">
            <a:extLst>
              <a:ext uri="{FF2B5EF4-FFF2-40B4-BE49-F238E27FC236}">
                <a16:creationId xmlns:a16="http://schemas.microsoft.com/office/drawing/2014/main" id="{FF62D1DB-0109-B39F-ADD1-259253ECD3F3}"/>
              </a:ext>
            </a:extLst>
          </p:cNvPr>
          <p:cNvPicPr>
            <a:picLocks noChangeAspect="1"/>
          </p:cNvPicPr>
          <p:nvPr/>
        </p:nvPicPr>
        <p:blipFill>
          <a:blip r:embed="rId3"/>
          <a:stretch>
            <a:fillRect/>
          </a:stretch>
        </p:blipFill>
        <p:spPr>
          <a:xfrm>
            <a:off x="54393" y="201421"/>
            <a:ext cx="4500112" cy="2531312"/>
          </a:xfrm>
          <a:prstGeom prst="rect">
            <a:avLst/>
          </a:prstGeom>
          <a:effectLst>
            <a:softEdge rad="63500"/>
          </a:effectLst>
        </p:spPr>
      </p:pic>
    </p:spTree>
    <p:extLst>
      <p:ext uri="{BB962C8B-B14F-4D97-AF65-F5344CB8AC3E}">
        <p14:creationId xmlns:p14="http://schemas.microsoft.com/office/powerpoint/2010/main" val="3693525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Solomon loved the Lord and followed all the decrees of his father…</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1 Kings 3:3 (NLT) </a:t>
            </a:r>
          </a:p>
        </p:txBody>
      </p:sp>
    </p:spTree>
    <p:extLst>
      <p:ext uri="{BB962C8B-B14F-4D97-AF65-F5344CB8AC3E}">
        <p14:creationId xmlns:p14="http://schemas.microsoft.com/office/powerpoint/2010/main" val="2316549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But seek </a:t>
            </a:r>
            <a:r>
              <a:rPr lang="en-US" altLang="en-US" sz="4400" spc="-200" dirty="0">
                <a:solidFill>
                  <a:srgbClr val="C00000"/>
                </a:solidFill>
                <a:latin typeface="Calibri"/>
                <a:cs typeface="Tahoma" panose="020B0604030504040204" pitchFamily="34" charset="0"/>
              </a:rPr>
              <a:t>first</a:t>
            </a:r>
            <a:r>
              <a:rPr lang="en-US" altLang="en-US" sz="4400" spc="-200" dirty="0">
                <a:latin typeface="Calibri"/>
                <a:cs typeface="Tahoma" panose="020B0604030504040204" pitchFamily="34" charset="0"/>
              </a:rPr>
              <a:t> his kingdom and his righteousness, and all these things will be given to you as well.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Matthew 6:33 (NIV) </a:t>
            </a:r>
          </a:p>
        </p:txBody>
      </p:sp>
    </p:spTree>
    <p:extLst>
      <p:ext uri="{BB962C8B-B14F-4D97-AF65-F5344CB8AC3E}">
        <p14:creationId xmlns:p14="http://schemas.microsoft.com/office/powerpoint/2010/main" val="21307519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5061D109-04F4-4466-81F5-244A4142D5B4}"/>
              </a:ext>
            </a:extLst>
          </p:cNvPr>
          <p:cNvSpPr txBox="1">
            <a:spLocks noChangeArrowheads="1"/>
          </p:cNvSpPr>
          <p:nvPr/>
        </p:nvSpPr>
        <p:spPr bwMode="auto">
          <a:xfrm>
            <a:off x="257717" y="213158"/>
            <a:ext cx="10423931" cy="6431685"/>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solidFill>
                  <a:prstClr val="black">
                    <a:lumMod val="95000"/>
                    <a:lumOff val="5000"/>
                  </a:prstClr>
                </a:solidFill>
                <a:latin typeface="Calibri"/>
                <a:cs typeface="Tahoma" panose="020B0604030504040204" pitchFamily="34" charset="0"/>
              </a:rPr>
              <a:t>Don’t focus on your problems.  </a:t>
            </a:r>
          </a:p>
          <a:p>
            <a:pPr algn="ctr" defTabSz="609585">
              <a:lnSpc>
                <a:spcPct val="100000"/>
              </a:lnSpc>
              <a:spcBef>
                <a:spcPct val="0"/>
              </a:spcBef>
              <a:buNone/>
              <a:defRPr/>
            </a:pPr>
            <a:endParaRPr lang="en-US" altLang="en-US" sz="4400" spc="-200" dirty="0">
              <a:solidFill>
                <a:prstClr val="black">
                  <a:lumMod val="95000"/>
                  <a:lumOff val="5000"/>
                </a:prstClr>
              </a:solidFill>
              <a:latin typeface="Calibri"/>
              <a:cs typeface="Tahoma" panose="020B0604030504040204" pitchFamily="34" charset="0"/>
            </a:endParaRPr>
          </a:p>
          <a:p>
            <a:pPr algn="ctr" defTabSz="609585">
              <a:lnSpc>
                <a:spcPct val="100000"/>
              </a:lnSpc>
              <a:spcBef>
                <a:spcPct val="0"/>
              </a:spcBef>
              <a:buNone/>
              <a:defRPr/>
            </a:pPr>
            <a:r>
              <a:rPr lang="en-US" altLang="en-US" sz="4400" spc="-200" dirty="0">
                <a:solidFill>
                  <a:prstClr val="black">
                    <a:lumMod val="95000"/>
                    <a:lumOff val="5000"/>
                  </a:prstClr>
                </a:solidFill>
                <a:latin typeface="Calibri"/>
                <a:cs typeface="Tahoma" panose="020B0604030504040204" pitchFamily="34" charset="0"/>
              </a:rPr>
              <a:t>Focus on God and let Him focus on your problems.</a:t>
            </a:r>
          </a:p>
        </p:txBody>
      </p:sp>
      <p:pic>
        <p:nvPicPr>
          <p:cNvPr id="15" name="Picture 14">
            <a:extLst>
              <a:ext uri="{FF2B5EF4-FFF2-40B4-BE49-F238E27FC236}">
                <a16:creationId xmlns:a16="http://schemas.microsoft.com/office/drawing/2014/main" id="{FD982479-A30C-96E4-4E02-E2647339F854}"/>
              </a:ext>
            </a:extLst>
          </p:cNvPr>
          <p:cNvPicPr>
            <a:picLocks noChangeAspect="1"/>
          </p:cNvPicPr>
          <p:nvPr/>
        </p:nvPicPr>
        <p:blipFill>
          <a:blip r:embed="rId3"/>
          <a:stretch>
            <a:fillRect/>
          </a:stretch>
        </p:blipFill>
        <p:spPr>
          <a:xfrm>
            <a:off x="10935008" y="0"/>
            <a:ext cx="1256992" cy="6858000"/>
          </a:xfrm>
          <a:prstGeom prst="rect">
            <a:avLst/>
          </a:prstGeom>
        </p:spPr>
      </p:pic>
      <p:pic>
        <p:nvPicPr>
          <p:cNvPr id="12" name="Picture 11" descr="A picture containing text&#10;&#10;Description automatically generated">
            <a:extLst>
              <a:ext uri="{FF2B5EF4-FFF2-40B4-BE49-F238E27FC236}">
                <a16:creationId xmlns:a16="http://schemas.microsoft.com/office/drawing/2014/main" id="{CAB85CCA-D3AB-474F-5C1D-DEAB4C7B1401}"/>
              </a:ext>
            </a:extLst>
          </p:cNvPr>
          <p:cNvPicPr>
            <a:picLocks noChangeAspect="1"/>
          </p:cNvPicPr>
          <p:nvPr/>
        </p:nvPicPr>
        <p:blipFill>
          <a:blip r:embed="rId4">
            <a:clrChange>
              <a:clrFrom>
                <a:srgbClr val="000000"/>
              </a:clrFrom>
              <a:clrTo>
                <a:srgbClr val="000000">
                  <a:alpha val="0"/>
                </a:srgbClr>
              </a:clrTo>
            </a:clrChange>
          </a:blip>
          <a:stretch>
            <a:fillRect/>
          </a:stretch>
        </p:blipFill>
        <p:spPr>
          <a:xfrm>
            <a:off x="10935008" y="6019165"/>
            <a:ext cx="1256992" cy="838835"/>
          </a:xfrm>
          <a:prstGeom prst="rect">
            <a:avLst/>
          </a:prstGeom>
        </p:spPr>
      </p:pic>
      <p:sp>
        <p:nvSpPr>
          <p:cNvPr id="16" name="Rectangle 15">
            <a:extLst>
              <a:ext uri="{FF2B5EF4-FFF2-40B4-BE49-F238E27FC236}">
                <a16:creationId xmlns:a16="http://schemas.microsoft.com/office/drawing/2014/main" id="{D014134C-8A24-4E2E-CBD9-2A320241C487}"/>
              </a:ext>
            </a:extLst>
          </p:cNvPr>
          <p:cNvSpPr/>
          <p:nvPr/>
        </p:nvSpPr>
        <p:spPr>
          <a:xfrm>
            <a:off x="12139662" y="3429000"/>
            <a:ext cx="60959" cy="410571"/>
          </a:xfrm>
          <a:prstGeom prst="rect">
            <a:avLst/>
          </a:prstGeom>
          <a:solidFill>
            <a:srgbClr val="2B23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Tree>
    <p:extLst>
      <p:ext uri="{BB962C8B-B14F-4D97-AF65-F5344CB8AC3E}">
        <p14:creationId xmlns:p14="http://schemas.microsoft.com/office/powerpoint/2010/main" val="23590030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5061D109-04F4-4466-81F5-244A4142D5B4}"/>
              </a:ext>
            </a:extLst>
          </p:cNvPr>
          <p:cNvSpPr txBox="1">
            <a:spLocks noChangeArrowheads="1"/>
          </p:cNvSpPr>
          <p:nvPr/>
        </p:nvSpPr>
        <p:spPr bwMode="auto">
          <a:xfrm>
            <a:off x="257717" y="213158"/>
            <a:ext cx="10423931" cy="6431685"/>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solidFill>
                  <a:prstClr val="black">
                    <a:lumMod val="95000"/>
                    <a:lumOff val="5000"/>
                  </a:prstClr>
                </a:solidFill>
                <a:latin typeface="Calibri"/>
                <a:cs typeface="Tahoma" panose="020B0604030504040204" pitchFamily="34" charset="0"/>
              </a:rPr>
              <a:t>If I love God, I will prioritize Him.</a:t>
            </a:r>
          </a:p>
        </p:txBody>
      </p:sp>
      <p:pic>
        <p:nvPicPr>
          <p:cNvPr id="15" name="Picture 14">
            <a:extLst>
              <a:ext uri="{FF2B5EF4-FFF2-40B4-BE49-F238E27FC236}">
                <a16:creationId xmlns:a16="http://schemas.microsoft.com/office/drawing/2014/main" id="{FD982479-A30C-96E4-4E02-E2647339F854}"/>
              </a:ext>
            </a:extLst>
          </p:cNvPr>
          <p:cNvPicPr>
            <a:picLocks noChangeAspect="1"/>
          </p:cNvPicPr>
          <p:nvPr/>
        </p:nvPicPr>
        <p:blipFill>
          <a:blip r:embed="rId3"/>
          <a:stretch>
            <a:fillRect/>
          </a:stretch>
        </p:blipFill>
        <p:spPr>
          <a:xfrm>
            <a:off x="10935008" y="0"/>
            <a:ext cx="1256992" cy="6858000"/>
          </a:xfrm>
          <a:prstGeom prst="rect">
            <a:avLst/>
          </a:prstGeom>
        </p:spPr>
      </p:pic>
      <p:pic>
        <p:nvPicPr>
          <p:cNvPr id="12" name="Picture 11" descr="A picture containing text&#10;&#10;Description automatically generated">
            <a:extLst>
              <a:ext uri="{FF2B5EF4-FFF2-40B4-BE49-F238E27FC236}">
                <a16:creationId xmlns:a16="http://schemas.microsoft.com/office/drawing/2014/main" id="{CAB85CCA-D3AB-474F-5C1D-DEAB4C7B1401}"/>
              </a:ext>
            </a:extLst>
          </p:cNvPr>
          <p:cNvPicPr>
            <a:picLocks noChangeAspect="1"/>
          </p:cNvPicPr>
          <p:nvPr/>
        </p:nvPicPr>
        <p:blipFill>
          <a:blip r:embed="rId4">
            <a:clrChange>
              <a:clrFrom>
                <a:srgbClr val="000000"/>
              </a:clrFrom>
              <a:clrTo>
                <a:srgbClr val="000000">
                  <a:alpha val="0"/>
                </a:srgbClr>
              </a:clrTo>
            </a:clrChange>
          </a:blip>
          <a:stretch>
            <a:fillRect/>
          </a:stretch>
        </p:blipFill>
        <p:spPr>
          <a:xfrm>
            <a:off x="10935008" y="6019165"/>
            <a:ext cx="1256992" cy="838835"/>
          </a:xfrm>
          <a:prstGeom prst="rect">
            <a:avLst/>
          </a:prstGeom>
        </p:spPr>
      </p:pic>
      <p:sp>
        <p:nvSpPr>
          <p:cNvPr id="16" name="Rectangle 15">
            <a:extLst>
              <a:ext uri="{FF2B5EF4-FFF2-40B4-BE49-F238E27FC236}">
                <a16:creationId xmlns:a16="http://schemas.microsoft.com/office/drawing/2014/main" id="{D014134C-8A24-4E2E-CBD9-2A320241C487}"/>
              </a:ext>
            </a:extLst>
          </p:cNvPr>
          <p:cNvSpPr/>
          <p:nvPr/>
        </p:nvSpPr>
        <p:spPr>
          <a:xfrm>
            <a:off x="12139662" y="3429000"/>
            <a:ext cx="60959" cy="410571"/>
          </a:xfrm>
          <a:prstGeom prst="rect">
            <a:avLst/>
          </a:prstGeom>
          <a:solidFill>
            <a:srgbClr val="2B23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Tree>
    <p:extLst>
      <p:ext uri="{BB962C8B-B14F-4D97-AF65-F5344CB8AC3E}">
        <p14:creationId xmlns:p14="http://schemas.microsoft.com/office/powerpoint/2010/main" val="29792333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B0745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89799D38-BE34-9F27-BCB0-895357781581}"/>
              </a:ext>
            </a:extLst>
          </p:cNvPr>
          <p:cNvSpPr/>
          <p:nvPr/>
        </p:nvSpPr>
        <p:spPr>
          <a:xfrm>
            <a:off x="0" y="0"/>
            <a:ext cx="12192000" cy="6858000"/>
          </a:xfrm>
          <a:prstGeom prst="rect">
            <a:avLst/>
          </a:prstGeom>
          <a:solidFill>
            <a:srgbClr val="2D251A"/>
          </a:solidFill>
          <a:effectLst>
            <a:outerShdw blurRad="40000" dist="23000" dir="5400000" rotWithShape="0">
              <a:srgbClr val="000000">
                <a:alpha val="35000"/>
              </a:srgbClr>
            </a:outerShdw>
            <a:softEdge rad="88900"/>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latin typeface="Calibri"/>
              <a:ea typeface="+mn-ea"/>
              <a:cs typeface="+mn-cs"/>
            </a:endParaRPr>
          </a:p>
        </p:txBody>
      </p:sp>
      <p:sp>
        <p:nvSpPr>
          <p:cNvPr id="9" name="TextBox 8">
            <a:extLst>
              <a:ext uri="{FF2B5EF4-FFF2-40B4-BE49-F238E27FC236}">
                <a16:creationId xmlns:a16="http://schemas.microsoft.com/office/drawing/2014/main" id="{6481EDB2-1161-47B2-A840-2E8D44969A41}"/>
              </a:ext>
            </a:extLst>
          </p:cNvPr>
          <p:cNvSpPr txBox="1"/>
          <p:nvPr/>
        </p:nvSpPr>
        <p:spPr>
          <a:xfrm>
            <a:off x="4722920" y="164952"/>
            <a:ext cx="7255969" cy="584775"/>
          </a:xfrm>
          <a:prstGeom prst="rect">
            <a:avLst/>
          </a:prstGeom>
          <a:noFill/>
        </p:spPr>
        <p:txBody>
          <a:bodyPr wrap="square">
            <a:spAutoFit/>
          </a:bodyPr>
          <a:lstStyle/>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Solomon loved God</a:t>
            </a:r>
          </a:p>
        </p:txBody>
      </p:sp>
      <p:sp>
        <p:nvSpPr>
          <p:cNvPr id="15" name="TextBox 14">
            <a:extLst>
              <a:ext uri="{FF2B5EF4-FFF2-40B4-BE49-F238E27FC236}">
                <a16:creationId xmlns:a16="http://schemas.microsoft.com/office/drawing/2014/main" id="{D6CBCC51-EAC2-4564-A9D7-F64FE001AE06}"/>
              </a:ext>
            </a:extLst>
          </p:cNvPr>
          <p:cNvSpPr txBox="1"/>
          <p:nvPr/>
        </p:nvSpPr>
        <p:spPr>
          <a:xfrm>
            <a:off x="213109" y="5057224"/>
            <a:ext cx="11765779" cy="830997"/>
          </a:xfrm>
          <a:prstGeom prst="rect">
            <a:avLst/>
          </a:prstGeom>
          <a:solidFill>
            <a:srgbClr val="B27354"/>
          </a:solidFill>
          <a:effectLst>
            <a:softEdge rad="88900"/>
          </a:effectLst>
        </p:spPr>
        <p:txBody>
          <a:bodyPr wrap="square">
            <a:spAutoFit/>
          </a:bodyPr>
          <a:lstStyle/>
          <a:p>
            <a:pPr marL="0" marR="0" lvl="0" indent="0" algn="l" defTabSz="609585" rtl="0" eaLnBrk="1" fontAlgn="auto" latinLnBrk="0" hangingPunct="1">
              <a:lnSpc>
                <a:spcPct val="100000"/>
              </a:lnSpc>
              <a:spcBef>
                <a:spcPct val="0"/>
              </a:spcBef>
              <a:spcAft>
                <a:spcPts val="0"/>
              </a:spcAft>
              <a:buClrTx/>
              <a:buSzTx/>
              <a:buFont typeface="Wingdings" panose="05000000000000000000" pitchFamily="2" charset="2"/>
              <a:buChar char="v"/>
              <a:tabLst/>
              <a:defRPr/>
            </a:pPr>
            <a:r>
              <a:rPr kumimoji="0" lang="en-US" alt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badi" panose="020B0604020104020204" pitchFamily="34" charset="0"/>
                <a:ea typeface="+mn-ea"/>
                <a:cs typeface="+mn-cs"/>
              </a:rPr>
              <a:t>God blesses a sincere heart</a:t>
            </a:r>
          </a:p>
        </p:txBody>
      </p:sp>
      <p:pic>
        <p:nvPicPr>
          <p:cNvPr id="10" name="Picture 9" descr="Text&#10;&#10;Description automatically generated with medium confidence">
            <a:extLst>
              <a:ext uri="{FF2B5EF4-FFF2-40B4-BE49-F238E27FC236}">
                <a16:creationId xmlns:a16="http://schemas.microsoft.com/office/drawing/2014/main" id="{FF62D1DB-0109-B39F-ADD1-259253ECD3F3}"/>
              </a:ext>
            </a:extLst>
          </p:cNvPr>
          <p:cNvPicPr>
            <a:picLocks noChangeAspect="1"/>
          </p:cNvPicPr>
          <p:nvPr/>
        </p:nvPicPr>
        <p:blipFill>
          <a:blip r:embed="rId3"/>
          <a:stretch>
            <a:fillRect/>
          </a:stretch>
        </p:blipFill>
        <p:spPr>
          <a:xfrm>
            <a:off x="54393" y="201421"/>
            <a:ext cx="4500112" cy="2531312"/>
          </a:xfrm>
          <a:prstGeom prst="rect">
            <a:avLst/>
          </a:prstGeom>
          <a:effectLst>
            <a:softEdge rad="63500"/>
          </a:effectLst>
        </p:spPr>
      </p:pic>
    </p:spTree>
    <p:extLst>
      <p:ext uri="{BB962C8B-B14F-4D97-AF65-F5344CB8AC3E}">
        <p14:creationId xmlns:p14="http://schemas.microsoft.com/office/powerpoint/2010/main" val="2923404444"/>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5086</TotalTime>
  <Words>1528</Words>
  <Application>Microsoft Office PowerPoint</Application>
  <PresentationFormat>Widescreen</PresentationFormat>
  <Paragraphs>106</Paragraphs>
  <Slides>38</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38</vt:i4>
      </vt:variant>
    </vt:vector>
  </HeadingPairs>
  <TitlesOfParts>
    <vt:vector size="44" baseType="lpstr">
      <vt:lpstr>Abadi</vt:lpstr>
      <vt:lpstr>Arial</vt:lpstr>
      <vt:lpstr>Calibri</vt:lpstr>
      <vt:lpstr>Rockwell</vt:lpstr>
      <vt:lpstr>Wingdings</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Doug Wallin</dc:creator>
  <cp:lastModifiedBy>Doug Wallin</cp:lastModifiedBy>
  <cp:revision>145</cp:revision>
  <dcterms:created xsi:type="dcterms:W3CDTF">2022-06-01T02:28:00Z</dcterms:created>
  <dcterms:modified xsi:type="dcterms:W3CDTF">2023-02-19T14:19:30Z</dcterms:modified>
</cp:coreProperties>
</file>