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691" r:id="rId2"/>
    <p:sldId id="2711" r:id="rId3"/>
    <p:sldId id="2606" r:id="rId4"/>
    <p:sldId id="2630" r:id="rId5"/>
    <p:sldId id="2716" r:id="rId6"/>
    <p:sldId id="2717" r:id="rId7"/>
    <p:sldId id="2718" r:id="rId8"/>
    <p:sldId id="2719" r:id="rId9"/>
    <p:sldId id="2720" r:id="rId10"/>
    <p:sldId id="2721" r:id="rId11"/>
    <p:sldId id="2722" r:id="rId12"/>
    <p:sldId id="2723" r:id="rId13"/>
    <p:sldId id="2724" r:id="rId14"/>
    <p:sldId id="2725" r:id="rId15"/>
    <p:sldId id="2690" r:id="rId16"/>
    <p:sldId id="2726" r:id="rId17"/>
    <p:sldId id="2727" r:id="rId18"/>
    <p:sldId id="2728" r:id="rId19"/>
    <p:sldId id="2729" r:id="rId20"/>
    <p:sldId id="2730" r:id="rId21"/>
    <p:sldId id="2731" r:id="rId22"/>
    <p:sldId id="2732" r:id="rId23"/>
    <p:sldId id="2733" r:id="rId24"/>
    <p:sldId id="2734" r:id="rId25"/>
    <p:sldId id="2735" r:id="rId26"/>
    <p:sldId id="2736" r:id="rId27"/>
    <p:sldId id="2737" r:id="rId28"/>
    <p:sldId id="2738" r:id="rId29"/>
    <p:sldId id="2739" r:id="rId30"/>
    <p:sldId id="2740" r:id="rId31"/>
    <p:sldId id="2741" r:id="rId32"/>
    <p:sldId id="2742" r:id="rId33"/>
    <p:sldId id="2743" r:id="rId34"/>
    <p:sldId id="2744" r:id="rId35"/>
    <p:sldId id="2745" r:id="rId36"/>
    <p:sldId id="2746" r:id="rId37"/>
    <p:sldId id="2747" r:id="rId38"/>
    <p:sldId id="2748" r:id="rId39"/>
    <p:sldId id="2749" r:id="rId40"/>
    <p:sldId id="2750" r:id="rId41"/>
    <p:sldId id="2751" r:id="rId42"/>
    <p:sldId id="2752" r:id="rId43"/>
    <p:sldId id="2753" r:id="rId44"/>
    <p:sldId id="2754" r:id="rId45"/>
    <p:sldId id="271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C073"/>
    <a:srgbClr val="E0DCB2"/>
    <a:srgbClr val="24281D"/>
    <a:srgbClr val="D3D7D6"/>
    <a:srgbClr val="C3C8C6"/>
    <a:srgbClr val="D5D8D8"/>
    <a:srgbClr val="282828"/>
    <a:srgbClr val="434343"/>
    <a:srgbClr val="C1C5C4"/>
    <a:srgbClr val="2D25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75" autoAdjust="0"/>
    <p:restoredTop sz="94660"/>
  </p:normalViewPr>
  <p:slideViewPr>
    <p:cSldViewPr snapToGrid="0">
      <p:cViewPr varScale="1">
        <p:scale>
          <a:sx n="104" d="100"/>
          <a:sy n="104" d="100"/>
        </p:scale>
        <p:origin x="348" y="10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3/26/2023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099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11</a:t>
            </a:fld>
            <a:endParaRPr lang="en-US"/>
          </a:p>
        </p:txBody>
      </p:sp>
    </p:spTree>
    <p:extLst>
      <p:ext uri="{BB962C8B-B14F-4D97-AF65-F5344CB8AC3E}">
        <p14:creationId xmlns:p14="http://schemas.microsoft.com/office/powerpoint/2010/main" val="4146266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12</a:t>
            </a:fld>
            <a:endParaRPr lang="en-US"/>
          </a:p>
        </p:txBody>
      </p:sp>
    </p:spTree>
    <p:extLst>
      <p:ext uri="{BB962C8B-B14F-4D97-AF65-F5344CB8AC3E}">
        <p14:creationId xmlns:p14="http://schemas.microsoft.com/office/powerpoint/2010/main" val="1143657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529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715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381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16</a:t>
            </a:fld>
            <a:endParaRPr lang="en-US"/>
          </a:p>
        </p:txBody>
      </p:sp>
    </p:spTree>
    <p:extLst>
      <p:ext uri="{BB962C8B-B14F-4D97-AF65-F5344CB8AC3E}">
        <p14:creationId xmlns:p14="http://schemas.microsoft.com/office/powerpoint/2010/main" val="236140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17</a:t>
            </a:fld>
            <a:endParaRPr lang="en-US"/>
          </a:p>
        </p:txBody>
      </p:sp>
    </p:spTree>
    <p:extLst>
      <p:ext uri="{BB962C8B-B14F-4D97-AF65-F5344CB8AC3E}">
        <p14:creationId xmlns:p14="http://schemas.microsoft.com/office/powerpoint/2010/main" val="2532194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941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19</a:t>
            </a:fld>
            <a:endParaRPr lang="en-US"/>
          </a:p>
        </p:txBody>
      </p:sp>
    </p:spTree>
    <p:extLst>
      <p:ext uri="{BB962C8B-B14F-4D97-AF65-F5344CB8AC3E}">
        <p14:creationId xmlns:p14="http://schemas.microsoft.com/office/powerpoint/2010/main" val="162943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20</a:t>
            </a:fld>
            <a:endParaRPr lang="en-US"/>
          </a:p>
        </p:txBody>
      </p:sp>
    </p:spTree>
    <p:extLst>
      <p:ext uri="{BB962C8B-B14F-4D97-AF65-F5344CB8AC3E}">
        <p14:creationId xmlns:p14="http://schemas.microsoft.com/office/powerpoint/2010/main" val="380605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787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21</a:t>
            </a:fld>
            <a:endParaRPr lang="en-US"/>
          </a:p>
        </p:txBody>
      </p:sp>
    </p:spTree>
    <p:extLst>
      <p:ext uri="{BB962C8B-B14F-4D97-AF65-F5344CB8AC3E}">
        <p14:creationId xmlns:p14="http://schemas.microsoft.com/office/powerpoint/2010/main" val="1066213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738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385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24</a:t>
            </a:fld>
            <a:endParaRPr lang="en-US"/>
          </a:p>
        </p:txBody>
      </p:sp>
    </p:spTree>
    <p:extLst>
      <p:ext uri="{BB962C8B-B14F-4D97-AF65-F5344CB8AC3E}">
        <p14:creationId xmlns:p14="http://schemas.microsoft.com/office/powerpoint/2010/main" val="3099737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25</a:t>
            </a:fld>
            <a:endParaRPr lang="en-US"/>
          </a:p>
        </p:txBody>
      </p:sp>
    </p:spTree>
    <p:extLst>
      <p:ext uri="{BB962C8B-B14F-4D97-AF65-F5344CB8AC3E}">
        <p14:creationId xmlns:p14="http://schemas.microsoft.com/office/powerpoint/2010/main" val="3737097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26</a:t>
            </a:fld>
            <a:endParaRPr lang="en-US"/>
          </a:p>
        </p:txBody>
      </p:sp>
    </p:spTree>
    <p:extLst>
      <p:ext uri="{BB962C8B-B14F-4D97-AF65-F5344CB8AC3E}">
        <p14:creationId xmlns:p14="http://schemas.microsoft.com/office/powerpoint/2010/main" val="2187287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27</a:t>
            </a:fld>
            <a:endParaRPr lang="en-US"/>
          </a:p>
        </p:txBody>
      </p:sp>
    </p:spTree>
    <p:extLst>
      <p:ext uri="{BB962C8B-B14F-4D97-AF65-F5344CB8AC3E}">
        <p14:creationId xmlns:p14="http://schemas.microsoft.com/office/powerpoint/2010/main" val="3685413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949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29</a:t>
            </a:fld>
            <a:endParaRPr lang="en-US"/>
          </a:p>
        </p:txBody>
      </p:sp>
    </p:spTree>
    <p:extLst>
      <p:ext uri="{BB962C8B-B14F-4D97-AF65-F5344CB8AC3E}">
        <p14:creationId xmlns:p14="http://schemas.microsoft.com/office/powerpoint/2010/main" val="2855691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028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a:t>
            </a:fld>
            <a:endParaRPr lang="en-US"/>
          </a:p>
        </p:txBody>
      </p:sp>
    </p:spTree>
    <p:extLst>
      <p:ext uri="{BB962C8B-B14F-4D97-AF65-F5344CB8AC3E}">
        <p14:creationId xmlns:p14="http://schemas.microsoft.com/office/powerpoint/2010/main" val="3057046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31</a:t>
            </a:fld>
            <a:endParaRPr lang="en-US"/>
          </a:p>
        </p:txBody>
      </p:sp>
    </p:spTree>
    <p:extLst>
      <p:ext uri="{BB962C8B-B14F-4D97-AF65-F5344CB8AC3E}">
        <p14:creationId xmlns:p14="http://schemas.microsoft.com/office/powerpoint/2010/main" val="3291755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32</a:t>
            </a:fld>
            <a:endParaRPr lang="en-US"/>
          </a:p>
        </p:txBody>
      </p:sp>
    </p:spTree>
    <p:extLst>
      <p:ext uri="{BB962C8B-B14F-4D97-AF65-F5344CB8AC3E}">
        <p14:creationId xmlns:p14="http://schemas.microsoft.com/office/powerpoint/2010/main" val="2013625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33</a:t>
            </a:fld>
            <a:endParaRPr lang="en-US"/>
          </a:p>
        </p:txBody>
      </p:sp>
    </p:spTree>
    <p:extLst>
      <p:ext uri="{BB962C8B-B14F-4D97-AF65-F5344CB8AC3E}">
        <p14:creationId xmlns:p14="http://schemas.microsoft.com/office/powerpoint/2010/main" val="1421856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34</a:t>
            </a:fld>
            <a:endParaRPr lang="en-US"/>
          </a:p>
        </p:txBody>
      </p:sp>
    </p:spTree>
    <p:extLst>
      <p:ext uri="{BB962C8B-B14F-4D97-AF65-F5344CB8AC3E}">
        <p14:creationId xmlns:p14="http://schemas.microsoft.com/office/powerpoint/2010/main" val="1636998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35</a:t>
            </a:fld>
            <a:endParaRPr lang="en-US"/>
          </a:p>
        </p:txBody>
      </p:sp>
    </p:spTree>
    <p:extLst>
      <p:ext uri="{BB962C8B-B14F-4D97-AF65-F5344CB8AC3E}">
        <p14:creationId xmlns:p14="http://schemas.microsoft.com/office/powerpoint/2010/main" val="1927485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36</a:t>
            </a:fld>
            <a:endParaRPr lang="en-US"/>
          </a:p>
        </p:txBody>
      </p:sp>
    </p:spTree>
    <p:extLst>
      <p:ext uri="{BB962C8B-B14F-4D97-AF65-F5344CB8AC3E}">
        <p14:creationId xmlns:p14="http://schemas.microsoft.com/office/powerpoint/2010/main" val="1967836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3401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0255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19154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40</a:t>
            </a:fld>
            <a:endParaRPr lang="en-US"/>
          </a:p>
        </p:txBody>
      </p:sp>
    </p:spTree>
    <p:extLst>
      <p:ext uri="{BB962C8B-B14F-4D97-AF65-F5344CB8AC3E}">
        <p14:creationId xmlns:p14="http://schemas.microsoft.com/office/powerpoint/2010/main" val="1500746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5</a:t>
            </a:fld>
            <a:endParaRPr lang="en-US"/>
          </a:p>
        </p:txBody>
      </p:sp>
    </p:spTree>
    <p:extLst>
      <p:ext uri="{BB962C8B-B14F-4D97-AF65-F5344CB8AC3E}">
        <p14:creationId xmlns:p14="http://schemas.microsoft.com/office/powerpoint/2010/main" val="14103799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41</a:t>
            </a:fld>
            <a:endParaRPr lang="en-US"/>
          </a:p>
        </p:txBody>
      </p:sp>
    </p:spTree>
    <p:extLst>
      <p:ext uri="{BB962C8B-B14F-4D97-AF65-F5344CB8AC3E}">
        <p14:creationId xmlns:p14="http://schemas.microsoft.com/office/powerpoint/2010/main" val="34956374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42</a:t>
            </a:fld>
            <a:endParaRPr lang="en-US"/>
          </a:p>
        </p:txBody>
      </p:sp>
    </p:spTree>
    <p:extLst>
      <p:ext uri="{BB962C8B-B14F-4D97-AF65-F5344CB8AC3E}">
        <p14:creationId xmlns:p14="http://schemas.microsoft.com/office/powerpoint/2010/main" val="1743196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43</a:t>
            </a:fld>
            <a:endParaRPr lang="en-US"/>
          </a:p>
        </p:txBody>
      </p:sp>
    </p:spTree>
    <p:extLst>
      <p:ext uri="{BB962C8B-B14F-4D97-AF65-F5344CB8AC3E}">
        <p14:creationId xmlns:p14="http://schemas.microsoft.com/office/powerpoint/2010/main" val="2921346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872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6</a:t>
            </a:fld>
            <a:endParaRPr lang="en-US"/>
          </a:p>
        </p:txBody>
      </p:sp>
    </p:spTree>
    <p:extLst>
      <p:ext uri="{BB962C8B-B14F-4D97-AF65-F5344CB8AC3E}">
        <p14:creationId xmlns:p14="http://schemas.microsoft.com/office/powerpoint/2010/main" val="3997002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7</a:t>
            </a:fld>
            <a:endParaRPr lang="en-US"/>
          </a:p>
        </p:txBody>
      </p:sp>
    </p:spTree>
    <p:extLst>
      <p:ext uri="{BB962C8B-B14F-4D97-AF65-F5344CB8AC3E}">
        <p14:creationId xmlns:p14="http://schemas.microsoft.com/office/powerpoint/2010/main" val="2963818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161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9</a:t>
            </a:fld>
            <a:endParaRPr lang="en-US"/>
          </a:p>
        </p:txBody>
      </p:sp>
    </p:spTree>
    <p:extLst>
      <p:ext uri="{BB962C8B-B14F-4D97-AF65-F5344CB8AC3E}">
        <p14:creationId xmlns:p14="http://schemas.microsoft.com/office/powerpoint/2010/main" val="3099758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10</a:t>
            </a:fld>
            <a:endParaRPr lang="en-US"/>
          </a:p>
        </p:txBody>
      </p:sp>
    </p:spTree>
    <p:extLst>
      <p:ext uri="{BB962C8B-B14F-4D97-AF65-F5344CB8AC3E}">
        <p14:creationId xmlns:p14="http://schemas.microsoft.com/office/powerpoint/2010/main" val="872559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87474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550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2192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4155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78469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1753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3/26/2023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8906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3/26/2023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3343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3/26/2023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87270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30408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2967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C2560D-EC28-3B41-86E8-18F1CE0113B4}" type="datetimeFigureOut">
              <a:rPr lang="en-US" smtClean="0"/>
              <a:t>3/26/2023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2369098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E0B6E2-7CE8-4D86-87FC-4B58A7D8E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33F1B88C-F4BB-B793-4C77-09C71EA0C288}"/>
              </a:ext>
            </a:extLst>
          </p:cNvPr>
          <p:cNvPicPr>
            <a:picLocks noChangeAspect="1"/>
          </p:cNvPicPr>
          <p:nvPr/>
        </p:nvPicPr>
        <p:blipFill rotWithShape="1">
          <a:blip r:embed="rId2">
            <a:extLst>
              <a:ext uri="{28A0092B-C50C-407E-A947-70E740481C1C}">
                <a14:useLocalDpi xmlns:a14="http://schemas.microsoft.com/office/drawing/2010/main" val="0"/>
              </a:ext>
            </a:extLst>
          </a:blip>
          <a:srcRect t="451" r="1" b="5005"/>
          <a:stretch/>
        </p:blipFill>
        <p:spPr>
          <a:xfrm>
            <a:off x="577637" y="424330"/>
            <a:ext cx="11036726" cy="5869478"/>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Tree>
    <p:extLst>
      <p:ext uri="{BB962C8B-B14F-4D97-AF65-F5344CB8AC3E}">
        <p14:creationId xmlns:p14="http://schemas.microsoft.com/office/powerpoint/2010/main" val="3400073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“What do we care?” they retorted. “That’s your problem.” </a:t>
            </a:r>
            <a:r>
              <a:rPr lang="en-US" altLang="en-US" sz="4400" spc="-200" dirty="0">
                <a:latin typeface="Calibri"/>
                <a:cs typeface="Tahoma" panose="020B0604030504040204" pitchFamily="34" charset="0"/>
              </a:rPr>
              <a:t>Then Judas threw the silver coins down in the Temple and went out and hanged himself. The leading priests picked up the coins. </a:t>
            </a:r>
            <a:r>
              <a:rPr lang="en-US" altLang="en-US" sz="4400" spc="-200" dirty="0">
                <a:solidFill>
                  <a:srgbClr val="C00000"/>
                </a:solidFill>
                <a:latin typeface="Calibri"/>
                <a:cs typeface="Tahoma" panose="020B0604030504040204" pitchFamily="34" charset="0"/>
              </a:rPr>
              <a:t>“It wouldn’t be right to put this money in the Temple treasury,” they said, “since it was payment for murder.”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Matthew 27:3–7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2568627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And you must </a:t>
            </a:r>
            <a:r>
              <a:rPr lang="en-US" altLang="en-US" sz="4400" spc="-200" dirty="0">
                <a:solidFill>
                  <a:srgbClr val="C00000"/>
                </a:solidFill>
                <a:latin typeface="Calibri"/>
                <a:cs typeface="Tahoma" panose="020B0604030504040204" pitchFamily="34" charset="0"/>
              </a:rPr>
              <a:t>love the Lord your God </a:t>
            </a:r>
            <a:r>
              <a:rPr lang="en-US" altLang="en-US" sz="4400" spc="-200" dirty="0">
                <a:latin typeface="Calibri"/>
                <a:cs typeface="Tahoma" panose="020B0604030504040204" pitchFamily="34" charset="0"/>
              </a:rPr>
              <a:t>with all your heart, all your soul, all your mind, and all your strength.’ </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latin typeface="Calibri"/>
                <a:cs typeface="Tahoma" panose="020B0604030504040204" pitchFamily="34" charset="0"/>
              </a:rPr>
              <a:t>The second is equally important: </a:t>
            </a:r>
            <a:r>
              <a:rPr lang="en-US" altLang="en-US" sz="4400" spc="-200" dirty="0">
                <a:solidFill>
                  <a:srgbClr val="C00000"/>
                </a:solidFill>
                <a:latin typeface="Calibri"/>
                <a:cs typeface="Tahoma" panose="020B0604030504040204" pitchFamily="34" charset="0"/>
              </a:rPr>
              <a:t>‘Love your neighbor </a:t>
            </a:r>
            <a:r>
              <a:rPr lang="en-US" altLang="en-US" sz="4400" spc="-200" dirty="0">
                <a:latin typeface="Calibri"/>
                <a:cs typeface="Tahoma" panose="020B0604030504040204" pitchFamily="34" charset="0"/>
              </a:rPr>
              <a:t>as yourself.’ No other commandment is greater than these.”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Mark 12:29–31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3287417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Then Jesus said to them, “The Sabbath was made to meet the needs of people, and not people to meet the requirements of the Sabbath. So the Son of Man is Lord, even over the Sabbath!”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Mark 2:27–28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4021332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descr="Text&#10;&#10;Description automatically generated">
            <a:extLst>
              <a:ext uri="{FF2B5EF4-FFF2-40B4-BE49-F238E27FC236}">
                <a16:creationId xmlns:a16="http://schemas.microsoft.com/office/drawing/2014/main" id="{7B4BB80F-B4CE-4E18-A51E-D4D1737DF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0621" cy="4656083"/>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26143" y="1713459"/>
            <a:ext cx="11724120" cy="496061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When your version of Christianity does not involve passionately loving people, you have missed what it is all about.</a:t>
            </a:r>
          </a:p>
        </p:txBody>
      </p:sp>
    </p:spTree>
    <p:extLst>
      <p:ext uri="{BB962C8B-B14F-4D97-AF65-F5344CB8AC3E}">
        <p14:creationId xmlns:p14="http://schemas.microsoft.com/office/powerpoint/2010/main" val="2266089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descr="Text&#10;&#10;Description automatically generated">
            <a:extLst>
              <a:ext uri="{FF2B5EF4-FFF2-40B4-BE49-F238E27FC236}">
                <a16:creationId xmlns:a16="http://schemas.microsoft.com/office/drawing/2014/main" id="{7B4BB80F-B4CE-4E18-A51E-D4D1737DF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0621" cy="4656083"/>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26143" y="1713459"/>
            <a:ext cx="11724120" cy="496061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The religious leaders’ incorrect perception of God caused them to miss God when He was standing right in front of them.  </a:t>
            </a:r>
          </a:p>
          <a:p>
            <a:pPr algn="ctr" defTabSz="609585">
              <a:lnSpc>
                <a:spcPct val="100000"/>
              </a:lnSpc>
              <a:spcBef>
                <a:spcPct val="0"/>
              </a:spcBef>
              <a:buNone/>
              <a:defRPr/>
            </a:pPr>
            <a:endParaRPr lang="en-US" altLang="en-US" sz="4400" spc="-200" dirty="0">
              <a:solidFill>
                <a:schemeClr val="bg1">
                  <a:lumMod val="95000"/>
                </a:schemeClr>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They crucified God’s son in the name of God.</a:t>
            </a:r>
          </a:p>
        </p:txBody>
      </p:sp>
    </p:spTree>
    <p:extLst>
      <p:ext uri="{BB962C8B-B14F-4D97-AF65-F5344CB8AC3E}">
        <p14:creationId xmlns:p14="http://schemas.microsoft.com/office/powerpoint/2010/main" val="3166278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D5D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481EDB2-1161-47B2-A840-2E8D44969A41}"/>
              </a:ext>
            </a:extLst>
          </p:cNvPr>
          <p:cNvSpPr txBox="1"/>
          <p:nvPr/>
        </p:nvSpPr>
        <p:spPr>
          <a:xfrm>
            <a:off x="4767030" y="55379"/>
            <a:ext cx="7211271" cy="666786"/>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endParaRPr lang="en-US" altLang="en-US" sz="3733" dirty="0">
              <a:solidFill>
                <a:srgbClr val="AE7351"/>
              </a:solidFill>
              <a:latin typeface="Abadi" panose="020B0604020104020204" pitchFamily="34" charset="0"/>
            </a:endParaRPr>
          </a:p>
        </p:txBody>
      </p:sp>
      <p:sp>
        <p:nvSpPr>
          <p:cNvPr id="15" name="TextBox 14">
            <a:extLst>
              <a:ext uri="{FF2B5EF4-FFF2-40B4-BE49-F238E27FC236}">
                <a16:creationId xmlns:a16="http://schemas.microsoft.com/office/drawing/2014/main" id="{D6CBCC51-EAC2-4564-A9D7-F64FE001AE06}"/>
              </a:ext>
            </a:extLst>
          </p:cNvPr>
          <p:cNvSpPr txBox="1"/>
          <p:nvPr/>
        </p:nvSpPr>
        <p:spPr>
          <a:xfrm>
            <a:off x="0" y="4763309"/>
            <a:ext cx="12192000" cy="830997"/>
          </a:xfrm>
          <a:prstGeom prst="rect">
            <a:avLst/>
          </a:prstGeom>
          <a:solidFill>
            <a:srgbClr val="303030"/>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Judas </a:t>
            </a:r>
            <a:r>
              <a:rPr lang="en-US" altLang="en-US" sz="4000" dirty="0">
                <a:solidFill>
                  <a:srgbClr val="FFFFFF"/>
                </a:solidFill>
                <a:effectLst>
                  <a:outerShdw blurRad="38100" dist="38100" dir="2700000" algn="tl">
                    <a:srgbClr val="000000">
                      <a:alpha val="43137"/>
                    </a:srgbClr>
                  </a:outerShdw>
                </a:effectLst>
                <a:latin typeface="Abadi" panose="020B0604020104020204" pitchFamily="34" charset="0"/>
              </a:rPr>
              <a:t>– It’s not just about what is in it for you</a:t>
            </a:r>
            <a:endPar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endParaRPr>
          </a:p>
        </p:txBody>
      </p:sp>
      <p:pic>
        <p:nvPicPr>
          <p:cNvPr id="23" name="Picture 22">
            <a:extLst>
              <a:ext uri="{FF2B5EF4-FFF2-40B4-BE49-F238E27FC236}">
                <a16:creationId xmlns:a16="http://schemas.microsoft.com/office/drawing/2014/main" id="{C1F5BF38-D890-D58E-57B0-718BAB8AAF76}"/>
              </a:ext>
            </a:extLst>
          </p:cNvPr>
          <p:cNvPicPr>
            <a:picLocks noChangeAspect="1"/>
          </p:cNvPicPr>
          <p:nvPr/>
        </p:nvPicPr>
        <p:blipFill>
          <a:blip r:embed="rId3"/>
          <a:stretch>
            <a:fillRect/>
          </a:stretch>
        </p:blipFill>
        <p:spPr>
          <a:xfrm>
            <a:off x="0" y="0"/>
            <a:ext cx="2481864" cy="3429000"/>
          </a:xfrm>
          <a:prstGeom prst="rect">
            <a:avLst/>
          </a:prstGeom>
          <a:effectLst>
            <a:softEdge rad="88900"/>
          </a:effectLst>
        </p:spPr>
      </p:pic>
      <p:pic>
        <p:nvPicPr>
          <p:cNvPr id="25" name="Picture 24">
            <a:extLst>
              <a:ext uri="{FF2B5EF4-FFF2-40B4-BE49-F238E27FC236}">
                <a16:creationId xmlns:a16="http://schemas.microsoft.com/office/drawing/2014/main" id="{D313B751-BC1B-3861-F480-73D44C9AA4D5}"/>
              </a:ext>
            </a:extLst>
          </p:cNvPr>
          <p:cNvPicPr>
            <a:picLocks noChangeAspect="1"/>
          </p:cNvPicPr>
          <p:nvPr/>
        </p:nvPicPr>
        <p:blipFill>
          <a:blip r:embed="rId4"/>
          <a:stretch>
            <a:fillRect/>
          </a:stretch>
        </p:blipFill>
        <p:spPr>
          <a:xfrm>
            <a:off x="141475" y="3431951"/>
            <a:ext cx="2198914" cy="442802"/>
          </a:xfrm>
          <a:prstGeom prst="rect">
            <a:avLst/>
          </a:prstGeom>
          <a:effectLst>
            <a:softEdge rad="38100"/>
          </a:effectLst>
        </p:spPr>
      </p:pic>
      <p:sp>
        <p:nvSpPr>
          <p:cNvPr id="26" name="TextBox 25">
            <a:extLst>
              <a:ext uri="{FF2B5EF4-FFF2-40B4-BE49-F238E27FC236}">
                <a16:creationId xmlns:a16="http://schemas.microsoft.com/office/drawing/2014/main" id="{71FF3551-10B9-03C3-EA24-C566CD78944F}"/>
              </a:ext>
            </a:extLst>
          </p:cNvPr>
          <p:cNvSpPr txBox="1"/>
          <p:nvPr/>
        </p:nvSpPr>
        <p:spPr>
          <a:xfrm>
            <a:off x="2797630" y="164952"/>
            <a:ext cx="9181260" cy="1077218"/>
          </a:xfrm>
          <a:prstGeom prst="rect">
            <a:avLst/>
          </a:prstGeom>
          <a:noFill/>
        </p:spPr>
        <p:txBody>
          <a:bodyPr wrap="square">
            <a:spAutoFit/>
          </a:bodyPr>
          <a:lstStyle/>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rPr>
              <a:t>Religious Leaders - Sincerely held beliefs are meaningless if they are not grounded in truth.</a:t>
            </a:r>
          </a:p>
        </p:txBody>
      </p:sp>
    </p:spTree>
    <p:extLst>
      <p:ext uri="{BB962C8B-B14F-4D97-AF65-F5344CB8AC3E}">
        <p14:creationId xmlns:p14="http://schemas.microsoft.com/office/powerpoint/2010/main" val="1297901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But Judas Iscariot, the disciple who would soon betray him, said, “That perfume was worth a year’s wages. It should have been sold and the money given to the poor.”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John 12:4–6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3340834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Not that he cared for the poor—he was a thief, </a:t>
            </a:r>
            <a:r>
              <a:rPr lang="en-US" altLang="en-US" sz="4400" spc="-200" dirty="0">
                <a:latin typeface="Calibri"/>
                <a:cs typeface="Tahoma" panose="020B0604030504040204" pitchFamily="34" charset="0"/>
              </a:rPr>
              <a:t>and since he was in charge of the disciples’ money, </a:t>
            </a:r>
            <a:r>
              <a:rPr lang="en-US" altLang="en-US" sz="4400" spc="-200" dirty="0">
                <a:solidFill>
                  <a:srgbClr val="C00000"/>
                </a:solidFill>
                <a:latin typeface="Calibri"/>
                <a:cs typeface="Tahoma" panose="020B0604030504040204" pitchFamily="34" charset="0"/>
              </a:rPr>
              <a:t>he often stole some for himself.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John 12:4–6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1286460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descr="Text&#10;&#10;Description automatically generated">
            <a:extLst>
              <a:ext uri="{FF2B5EF4-FFF2-40B4-BE49-F238E27FC236}">
                <a16:creationId xmlns:a16="http://schemas.microsoft.com/office/drawing/2014/main" id="{7B4BB80F-B4CE-4E18-A51E-D4D1737DF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0621" cy="4656083"/>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26143" y="1713459"/>
            <a:ext cx="11724120" cy="496061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Judas shared the same experiences as the other disciples, but never gave his heart to Jesus. </a:t>
            </a:r>
          </a:p>
          <a:p>
            <a:pPr algn="ctr" defTabSz="609585">
              <a:lnSpc>
                <a:spcPct val="100000"/>
              </a:lnSpc>
              <a:spcBef>
                <a:spcPct val="0"/>
              </a:spcBef>
              <a:buNone/>
              <a:defRPr/>
            </a:pPr>
            <a:endParaRPr lang="en-US" altLang="en-US" sz="4400" spc="-200" dirty="0">
              <a:solidFill>
                <a:schemeClr val="bg1">
                  <a:lumMod val="95000"/>
                </a:schemeClr>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You can go to church and still be lost.</a:t>
            </a:r>
          </a:p>
        </p:txBody>
      </p:sp>
    </p:spTree>
    <p:extLst>
      <p:ext uri="{BB962C8B-B14F-4D97-AF65-F5344CB8AC3E}">
        <p14:creationId xmlns:p14="http://schemas.microsoft.com/office/powerpoint/2010/main" val="2938648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Many will say to me on that day, ‘Lord, Lord, did we not prophesy in your name and in your name drive out demons and in your name perform many miracles?’ </a:t>
            </a:r>
            <a:r>
              <a:rPr lang="en-US" altLang="en-US" sz="4400" spc="-200" dirty="0">
                <a:solidFill>
                  <a:srgbClr val="C00000"/>
                </a:solidFill>
                <a:latin typeface="Calibri"/>
                <a:cs typeface="Tahoma" panose="020B0604030504040204" pitchFamily="34" charset="0"/>
              </a:rPr>
              <a:t>Then I will tell them plainly, ‘I never knew you. </a:t>
            </a:r>
            <a:r>
              <a:rPr lang="en-US" altLang="en-US" sz="4400" spc="-200" dirty="0">
                <a:latin typeface="Calibri"/>
                <a:cs typeface="Tahoma" panose="020B0604030504040204" pitchFamily="34" charset="0"/>
              </a:rPr>
              <a:t>Away from me, you evildoers!’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Matthew 7:22–23 (NIV)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384572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1D5D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481EDB2-1161-47B2-A840-2E8D44969A41}"/>
              </a:ext>
            </a:extLst>
          </p:cNvPr>
          <p:cNvSpPr txBox="1"/>
          <p:nvPr/>
        </p:nvSpPr>
        <p:spPr>
          <a:xfrm>
            <a:off x="4767030" y="55379"/>
            <a:ext cx="7211271" cy="666786"/>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endParaRPr lang="en-US" altLang="en-US" sz="3733" dirty="0">
              <a:solidFill>
                <a:srgbClr val="AE7351"/>
              </a:solidFill>
              <a:latin typeface="Abadi" panose="020B0604020104020204" pitchFamily="34" charset="0"/>
            </a:endParaRPr>
          </a:p>
        </p:txBody>
      </p:sp>
      <p:sp>
        <p:nvSpPr>
          <p:cNvPr id="15" name="TextBox 14">
            <a:extLst>
              <a:ext uri="{FF2B5EF4-FFF2-40B4-BE49-F238E27FC236}">
                <a16:creationId xmlns:a16="http://schemas.microsoft.com/office/drawing/2014/main" id="{D6CBCC51-EAC2-4564-A9D7-F64FE001AE06}"/>
              </a:ext>
            </a:extLst>
          </p:cNvPr>
          <p:cNvSpPr txBox="1"/>
          <p:nvPr/>
        </p:nvSpPr>
        <p:spPr>
          <a:xfrm>
            <a:off x="0" y="4763309"/>
            <a:ext cx="12192000" cy="1446550"/>
          </a:xfrm>
          <a:prstGeom prst="rect">
            <a:avLst/>
          </a:prstGeom>
          <a:solidFill>
            <a:srgbClr val="303030"/>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Religious Leaders </a:t>
            </a:r>
            <a:r>
              <a:rPr lang="en-US" altLang="en-US" sz="4000" dirty="0">
                <a:solidFill>
                  <a:srgbClr val="FFFFFF"/>
                </a:solidFill>
                <a:effectLst>
                  <a:outerShdw blurRad="38100" dist="38100" dir="2700000" algn="tl">
                    <a:srgbClr val="000000">
                      <a:alpha val="43137"/>
                    </a:srgbClr>
                  </a:outerShdw>
                </a:effectLst>
                <a:latin typeface="Abadi" panose="020B0604020104020204" pitchFamily="34" charset="0"/>
              </a:rPr>
              <a:t>- Sincerely held beliefs are meaningless if they are not grounded in truth.</a:t>
            </a:r>
            <a:endPar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endParaRPr>
          </a:p>
        </p:txBody>
      </p:sp>
      <p:pic>
        <p:nvPicPr>
          <p:cNvPr id="23" name="Picture 22">
            <a:extLst>
              <a:ext uri="{FF2B5EF4-FFF2-40B4-BE49-F238E27FC236}">
                <a16:creationId xmlns:a16="http://schemas.microsoft.com/office/drawing/2014/main" id="{C1F5BF38-D890-D58E-57B0-718BAB8AAF76}"/>
              </a:ext>
            </a:extLst>
          </p:cNvPr>
          <p:cNvPicPr>
            <a:picLocks noChangeAspect="1"/>
          </p:cNvPicPr>
          <p:nvPr/>
        </p:nvPicPr>
        <p:blipFill>
          <a:blip r:embed="rId3"/>
          <a:stretch>
            <a:fillRect/>
          </a:stretch>
        </p:blipFill>
        <p:spPr>
          <a:xfrm>
            <a:off x="0" y="0"/>
            <a:ext cx="2481864" cy="3429000"/>
          </a:xfrm>
          <a:prstGeom prst="rect">
            <a:avLst/>
          </a:prstGeom>
          <a:effectLst>
            <a:softEdge rad="88900"/>
          </a:effectLst>
        </p:spPr>
      </p:pic>
      <p:pic>
        <p:nvPicPr>
          <p:cNvPr id="25" name="Picture 24">
            <a:extLst>
              <a:ext uri="{FF2B5EF4-FFF2-40B4-BE49-F238E27FC236}">
                <a16:creationId xmlns:a16="http://schemas.microsoft.com/office/drawing/2014/main" id="{D313B751-BC1B-3861-F480-73D44C9AA4D5}"/>
              </a:ext>
            </a:extLst>
          </p:cNvPr>
          <p:cNvPicPr>
            <a:picLocks noChangeAspect="1"/>
          </p:cNvPicPr>
          <p:nvPr/>
        </p:nvPicPr>
        <p:blipFill>
          <a:blip r:embed="rId4"/>
          <a:stretch>
            <a:fillRect/>
          </a:stretch>
        </p:blipFill>
        <p:spPr>
          <a:xfrm>
            <a:off x="141475" y="3431951"/>
            <a:ext cx="2198914" cy="442802"/>
          </a:xfrm>
          <a:prstGeom prst="rect">
            <a:avLst/>
          </a:prstGeom>
          <a:effectLst>
            <a:softEdge rad="38100"/>
          </a:effectLst>
        </p:spPr>
      </p:pic>
    </p:spTree>
    <p:extLst>
      <p:ext uri="{BB962C8B-B14F-4D97-AF65-F5344CB8AC3E}">
        <p14:creationId xmlns:p14="http://schemas.microsoft.com/office/powerpoint/2010/main" val="1072022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And even as Jesus said this, Judas, one of the twelve disciples, arrived with a crowd of men armed with swords and clubs. They had been sent by the leading priests and elders of the people.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Matthew 26:47–49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4285735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 traitor, Judas, had given them a prearranged signal: “You will know which one to arrest when I greet him with a kiss.” So Judas came straight to Jesus. “Greetings, Rabbi!” he exclaimed and gave him the kiss.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Matthew 26:47–49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3753706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descr="Text&#10;&#10;Description automatically generated">
            <a:extLst>
              <a:ext uri="{FF2B5EF4-FFF2-40B4-BE49-F238E27FC236}">
                <a16:creationId xmlns:a16="http://schemas.microsoft.com/office/drawing/2014/main" id="{7B4BB80F-B4CE-4E18-A51E-D4D1737DF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0621" cy="4656083"/>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26143" y="1713459"/>
            <a:ext cx="11724120" cy="496061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Does God exist to serve me, or do I exist to serve God?</a:t>
            </a:r>
          </a:p>
        </p:txBody>
      </p:sp>
    </p:spTree>
    <p:extLst>
      <p:ext uri="{BB962C8B-B14F-4D97-AF65-F5344CB8AC3E}">
        <p14:creationId xmlns:p14="http://schemas.microsoft.com/office/powerpoint/2010/main" val="3690760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1D5D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481EDB2-1161-47B2-A840-2E8D44969A41}"/>
              </a:ext>
            </a:extLst>
          </p:cNvPr>
          <p:cNvSpPr txBox="1"/>
          <p:nvPr/>
        </p:nvSpPr>
        <p:spPr>
          <a:xfrm>
            <a:off x="4767030" y="55379"/>
            <a:ext cx="7211271" cy="666786"/>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endParaRPr lang="en-US" altLang="en-US" sz="3733" dirty="0">
              <a:solidFill>
                <a:srgbClr val="AE7351"/>
              </a:solidFill>
              <a:latin typeface="Abadi" panose="020B0604020104020204" pitchFamily="34" charset="0"/>
            </a:endParaRPr>
          </a:p>
        </p:txBody>
      </p:sp>
      <p:sp>
        <p:nvSpPr>
          <p:cNvPr id="15" name="TextBox 14">
            <a:extLst>
              <a:ext uri="{FF2B5EF4-FFF2-40B4-BE49-F238E27FC236}">
                <a16:creationId xmlns:a16="http://schemas.microsoft.com/office/drawing/2014/main" id="{D6CBCC51-EAC2-4564-A9D7-F64FE001AE06}"/>
              </a:ext>
            </a:extLst>
          </p:cNvPr>
          <p:cNvSpPr txBox="1"/>
          <p:nvPr/>
        </p:nvSpPr>
        <p:spPr>
          <a:xfrm>
            <a:off x="0" y="4763309"/>
            <a:ext cx="12192000" cy="830997"/>
          </a:xfrm>
          <a:prstGeom prst="rect">
            <a:avLst/>
          </a:prstGeom>
          <a:solidFill>
            <a:srgbClr val="303030"/>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Soldiers </a:t>
            </a:r>
            <a:r>
              <a:rPr lang="en-US" altLang="en-US" sz="4000" dirty="0">
                <a:solidFill>
                  <a:srgbClr val="FFFFFF"/>
                </a:solidFill>
                <a:effectLst>
                  <a:outerShdw blurRad="38100" dist="38100" dir="2700000" algn="tl">
                    <a:srgbClr val="000000">
                      <a:alpha val="43137"/>
                    </a:srgbClr>
                  </a:outerShdw>
                </a:effectLst>
                <a:latin typeface="Abadi" panose="020B0604020104020204" pitchFamily="34" charset="0"/>
              </a:rPr>
              <a:t>– Indifference leads to condemnation</a:t>
            </a:r>
            <a:endPar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endParaRPr>
          </a:p>
        </p:txBody>
      </p:sp>
      <p:pic>
        <p:nvPicPr>
          <p:cNvPr id="23" name="Picture 22">
            <a:extLst>
              <a:ext uri="{FF2B5EF4-FFF2-40B4-BE49-F238E27FC236}">
                <a16:creationId xmlns:a16="http://schemas.microsoft.com/office/drawing/2014/main" id="{C1F5BF38-D890-D58E-57B0-718BAB8AAF76}"/>
              </a:ext>
            </a:extLst>
          </p:cNvPr>
          <p:cNvPicPr>
            <a:picLocks noChangeAspect="1"/>
          </p:cNvPicPr>
          <p:nvPr/>
        </p:nvPicPr>
        <p:blipFill>
          <a:blip r:embed="rId3"/>
          <a:stretch>
            <a:fillRect/>
          </a:stretch>
        </p:blipFill>
        <p:spPr>
          <a:xfrm>
            <a:off x="0" y="0"/>
            <a:ext cx="2481864" cy="3429000"/>
          </a:xfrm>
          <a:prstGeom prst="rect">
            <a:avLst/>
          </a:prstGeom>
          <a:effectLst>
            <a:softEdge rad="88900"/>
          </a:effectLst>
        </p:spPr>
      </p:pic>
      <p:pic>
        <p:nvPicPr>
          <p:cNvPr id="25" name="Picture 24">
            <a:extLst>
              <a:ext uri="{FF2B5EF4-FFF2-40B4-BE49-F238E27FC236}">
                <a16:creationId xmlns:a16="http://schemas.microsoft.com/office/drawing/2014/main" id="{D313B751-BC1B-3861-F480-73D44C9AA4D5}"/>
              </a:ext>
            </a:extLst>
          </p:cNvPr>
          <p:cNvPicPr>
            <a:picLocks noChangeAspect="1"/>
          </p:cNvPicPr>
          <p:nvPr/>
        </p:nvPicPr>
        <p:blipFill>
          <a:blip r:embed="rId4"/>
          <a:stretch>
            <a:fillRect/>
          </a:stretch>
        </p:blipFill>
        <p:spPr>
          <a:xfrm>
            <a:off x="141475" y="3431951"/>
            <a:ext cx="2198914" cy="442802"/>
          </a:xfrm>
          <a:prstGeom prst="rect">
            <a:avLst/>
          </a:prstGeom>
          <a:effectLst>
            <a:softEdge rad="38100"/>
          </a:effectLst>
        </p:spPr>
      </p:pic>
      <p:sp>
        <p:nvSpPr>
          <p:cNvPr id="26" name="TextBox 25">
            <a:extLst>
              <a:ext uri="{FF2B5EF4-FFF2-40B4-BE49-F238E27FC236}">
                <a16:creationId xmlns:a16="http://schemas.microsoft.com/office/drawing/2014/main" id="{71FF3551-10B9-03C3-EA24-C566CD78944F}"/>
              </a:ext>
            </a:extLst>
          </p:cNvPr>
          <p:cNvSpPr txBox="1"/>
          <p:nvPr/>
        </p:nvSpPr>
        <p:spPr>
          <a:xfrm>
            <a:off x="2797630" y="164952"/>
            <a:ext cx="9181260" cy="2062103"/>
          </a:xfrm>
          <a:prstGeom prst="rect">
            <a:avLst/>
          </a:prstGeom>
          <a:noFill/>
        </p:spPr>
        <p:txBody>
          <a:bodyPr wrap="square">
            <a:spAutoFit/>
          </a:bodyPr>
          <a:lstStyle/>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rPr>
              <a:t>Religious Leaders </a:t>
            </a:r>
            <a:r>
              <a:rPr kumimoji="0" lang="en-US" altLang="en-US" sz="3200" b="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rPr>
              <a:t>- Sincerely held beliefs are meaningless if they are not grounded in truth</a:t>
            </a:r>
          </a:p>
          <a:p>
            <a:pPr marR="0" lvl="0" defTabSz="609585" rtl="0" eaLnBrk="1" fontAlgn="auto" latinLnBrk="0" hangingPunct="1">
              <a:lnSpc>
                <a:spcPct val="100000"/>
              </a:lnSpc>
              <a:spcBef>
                <a:spcPct val="0"/>
              </a:spcBef>
              <a:spcAft>
                <a:spcPts val="0"/>
              </a:spcAft>
              <a:buClrTx/>
              <a:buSzTx/>
              <a:tabLst/>
              <a:defRPr/>
            </a:pPr>
            <a:endParaRPr kumimoji="0" lang="en-US" altLang="en-US" sz="3200" b="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endParaRPr>
          </a:p>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rPr>
              <a:t>Judas – It’s not just about what is in it for you</a:t>
            </a:r>
          </a:p>
        </p:txBody>
      </p:sp>
    </p:spTree>
    <p:extLst>
      <p:ext uri="{BB962C8B-B14F-4D97-AF65-F5344CB8AC3E}">
        <p14:creationId xmlns:p14="http://schemas.microsoft.com/office/powerpoint/2010/main" val="2603254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So Pilate released Barabbas to them. He ordered Jesus flogged with a lead-tipped whip, then turned him over to the Roman soldiers to be crucified.</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Matthew 27:26-31 (NLT)</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3146794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Then the governor’s soldiers took Jesus into the Praetorium and gathered the whole company of soldiers around him. They stripped him and put a scarlet robe on him, and then twisted together a crown of thorns and set it on his head.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Matthew 27:26-31 (NLT)</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3345965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They put a staff in his right hand. Then they knelt in front of him and mocked him. “Hail, king of the Jews!” they said. They spit on him, and took the staff and struck him on the head again and again. After they had mocked him, they took off the robe and put his own clothes on him.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Matthew 27:26-31 (NLT)</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2354939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Then they led him away to crucify him.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Matthew 27:26-31 (NLT)</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2073053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descr="Text&#10;&#10;Description automatically generated">
            <a:extLst>
              <a:ext uri="{FF2B5EF4-FFF2-40B4-BE49-F238E27FC236}">
                <a16:creationId xmlns:a16="http://schemas.microsoft.com/office/drawing/2014/main" id="{7B4BB80F-B4CE-4E18-A51E-D4D1737DF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0621" cy="4656083"/>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26143" y="1713459"/>
            <a:ext cx="11724120" cy="496061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Does the story of the cross affect you, or are you just indifferent?</a:t>
            </a:r>
          </a:p>
        </p:txBody>
      </p:sp>
    </p:spTree>
    <p:extLst>
      <p:ext uri="{BB962C8B-B14F-4D97-AF65-F5344CB8AC3E}">
        <p14:creationId xmlns:p14="http://schemas.microsoft.com/office/powerpoint/2010/main" val="1280278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Of how much worse punishment, do you suppose, will he be thought worthy who has trampled the Son of God underfoot, counted the blood of the covenant by which he was sanctified </a:t>
            </a:r>
            <a:r>
              <a:rPr lang="en-US" altLang="en-US" sz="4400" spc="-200" dirty="0">
                <a:solidFill>
                  <a:srgbClr val="C00000"/>
                </a:solidFill>
                <a:latin typeface="Calibri"/>
                <a:cs typeface="Tahoma" panose="020B0604030504040204" pitchFamily="34" charset="0"/>
              </a:rPr>
              <a:t>a common thing, and insulted the Spirit of grace?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Hebrews 10:29 (NKJV)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3463209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descr="Text&#10;&#10;Description automatically generated">
            <a:extLst>
              <a:ext uri="{FF2B5EF4-FFF2-40B4-BE49-F238E27FC236}">
                <a16:creationId xmlns:a16="http://schemas.microsoft.com/office/drawing/2014/main" id="{7B4BB80F-B4CE-4E18-A51E-D4D1737DF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0621" cy="4656083"/>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26143" y="1713459"/>
            <a:ext cx="11724120" cy="496061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It’s easy to keep doing things the way they have always been done without asking ourselves why, or if it is right.</a:t>
            </a:r>
          </a:p>
        </p:txBody>
      </p:sp>
    </p:spTree>
    <p:extLst>
      <p:ext uri="{BB962C8B-B14F-4D97-AF65-F5344CB8AC3E}">
        <p14:creationId xmlns:p14="http://schemas.microsoft.com/office/powerpoint/2010/main" val="2359003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1D5D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481EDB2-1161-47B2-A840-2E8D44969A41}"/>
              </a:ext>
            </a:extLst>
          </p:cNvPr>
          <p:cNvSpPr txBox="1"/>
          <p:nvPr/>
        </p:nvSpPr>
        <p:spPr>
          <a:xfrm>
            <a:off x="4767030" y="55379"/>
            <a:ext cx="7211271" cy="666786"/>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endParaRPr lang="en-US" altLang="en-US" sz="3733" dirty="0">
              <a:solidFill>
                <a:srgbClr val="AE7351"/>
              </a:solidFill>
              <a:latin typeface="Abadi" panose="020B0604020104020204" pitchFamily="34" charset="0"/>
            </a:endParaRPr>
          </a:p>
        </p:txBody>
      </p:sp>
      <p:sp>
        <p:nvSpPr>
          <p:cNvPr id="15" name="TextBox 14">
            <a:extLst>
              <a:ext uri="{FF2B5EF4-FFF2-40B4-BE49-F238E27FC236}">
                <a16:creationId xmlns:a16="http://schemas.microsoft.com/office/drawing/2014/main" id="{D6CBCC51-EAC2-4564-A9D7-F64FE001AE06}"/>
              </a:ext>
            </a:extLst>
          </p:cNvPr>
          <p:cNvSpPr txBox="1"/>
          <p:nvPr/>
        </p:nvSpPr>
        <p:spPr>
          <a:xfrm>
            <a:off x="0" y="4763309"/>
            <a:ext cx="12192000" cy="1446550"/>
          </a:xfrm>
          <a:prstGeom prst="rect">
            <a:avLst/>
          </a:prstGeom>
          <a:solidFill>
            <a:srgbClr val="303030"/>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Pilate </a:t>
            </a:r>
            <a:r>
              <a:rPr lang="en-US" altLang="en-US" sz="4000" dirty="0">
                <a:solidFill>
                  <a:srgbClr val="FFFFFF"/>
                </a:solidFill>
                <a:effectLst>
                  <a:outerShdw blurRad="38100" dist="38100" dir="2700000" algn="tl">
                    <a:srgbClr val="000000">
                      <a:alpha val="43137"/>
                    </a:srgbClr>
                  </a:outerShdw>
                </a:effectLst>
                <a:latin typeface="Abadi" panose="020B0604020104020204" pitchFamily="34" charset="0"/>
              </a:rPr>
              <a:t>– Do what you know is right regardless of what others may think</a:t>
            </a:r>
            <a:endPar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endParaRPr>
          </a:p>
        </p:txBody>
      </p:sp>
      <p:pic>
        <p:nvPicPr>
          <p:cNvPr id="23" name="Picture 22">
            <a:extLst>
              <a:ext uri="{FF2B5EF4-FFF2-40B4-BE49-F238E27FC236}">
                <a16:creationId xmlns:a16="http://schemas.microsoft.com/office/drawing/2014/main" id="{C1F5BF38-D890-D58E-57B0-718BAB8AAF76}"/>
              </a:ext>
            </a:extLst>
          </p:cNvPr>
          <p:cNvPicPr>
            <a:picLocks noChangeAspect="1"/>
          </p:cNvPicPr>
          <p:nvPr/>
        </p:nvPicPr>
        <p:blipFill>
          <a:blip r:embed="rId3"/>
          <a:stretch>
            <a:fillRect/>
          </a:stretch>
        </p:blipFill>
        <p:spPr>
          <a:xfrm>
            <a:off x="0" y="0"/>
            <a:ext cx="2481864" cy="3429000"/>
          </a:xfrm>
          <a:prstGeom prst="rect">
            <a:avLst/>
          </a:prstGeom>
          <a:effectLst>
            <a:softEdge rad="88900"/>
          </a:effectLst>
        </p:spPr>
      </p:pic>
      <p:pic>
        <p:nvPicPr>
          <p:cNvPr id="25" name="Picture 24">
            <a:extLst>
              <a:ext uri="{FF2B5EF4-FFF2-40B4-BE49-F238E27FC236}">
                <a16:creationId xmlns:a16="http://schemas.microsoft.com/office/drawing/2014/main" id="{D313B751-BC1B-3861-F480-73D44C9AA4D5}"/>
              </a:ext>
            </a:extLst>
          </p:cNvPr>
          <p:cNvPicPr>
            <a:picLocks noChangeAspect="1"/>
          </p:cNvPicPr>
          <p:nvPr/>
        </p:nvPicPr>
        <p:blipFill>
          <a:blip r:embed="rId4"/>
          <a:stretch>
            <a:fillRect/>
          </a:stretch>
        </p:blipFill>
        <p:spPr>
          <a:xfrm>
            <a:off x="141475" y="3431951"/>
            <a:ext cx="2198914" cy="442802"/>
          </a:xfrm>
          <a:prstGeom prst="rect">
            <a:avLst/>
          </a:prstGeom>
          <a:effectLst>
            <a:softEdge rad="38100"/>
          </a:effectLst>
        </p:spPr>
      </p:pic>
      <p:sp>
        <p:nvSpPr>
          <p:cNvPr id="26" name="TextBox 25">
            <a:extLst>
              <a:ext uri="{FF2B5EF4-FFF2-40B4-BE49-F238E27FC236}">
                <a16:creationId xmlns:a16="http://schemas.microsoft.com/office/drawing/2014/main" id="{71FF3551-10B9-03C3-EA24-C566CD78944F}"/>
              </a:ext>
            </a:extLst>
          </p:cNvPr>
          <p:cNvSpPr txBox="1"/>
          <p:nvPr/>
        </p:nvSpPr>
        <p:spPr>
          <a:xfrm>
            <a:off x="2797630" y="164952"/>
            <a:ext cx="9181260" cy="3539430"/>
          </a:xfrm>
          <a:prstGeom prst="rect">
            <a:avLst/>
          </a:prstGeom>
          <a:noFill/>
        </p:spPr>
        <p:txBody>
          <a:bodyPr wrap="square">
            <a:spAutoFit/>
          </a:bodyPr>
          <a:lstStyle/>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rPr>
              <a:t>Religious Leaders - Sincerely held beliefs are meaningless if they are not grounded in truth</a:t>
            </a:r>
          </a:p>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32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endParaRPr>
          </a:p>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rPr>
              <a:t>Judas – It’s not just about what is in it for you</a:t>
            </a:r>
          </a:p>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32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endParaRPr>
          </a:p>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rPr>
              <a:t>Soldiers – Indifference leads to condemnation</a:t>
            </a:r>
          </a:p>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32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2789521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Pilate turned to the leading priests and to the crowd and said, </a:t>
            </a:r>
            <a:r>
              <a:rPr lang="en-US" altLang="en-US" sz="4400" spc="-200" dirty="0">
                <a:solidFill>
                  <a:srgbClr val="C00000"/>
                </a:solidFill>
                <a:latin typeface="Calibri"/>
                <a:cs typeface="Tahoma" panose="020B0604030504040204" pitchFamily="34" charset="0"/>
              </a:rPr>
              <a:t>“I find nothing wrong with this man!”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Luke 23:4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3850452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Oh, is he a Galilean?” Pilate asked. When they said that he was, Pilate sent him to Herod Antipas, because Galilee was under Herod’s jurisdiction, and Herod happened to be in Jerusalem at the time.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Luke 23:6–7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1905894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…“You brought this man to me, accusing him of leading a revolt. </a:t>
            </a:r>
            <a:r>
              <a:rPr lang="en-US" altLang="en-US" sz="4400" spc="-200" dirty="0">
                <a:solidFill>
                  <a:srgbClr val="C00000"/>
                </a:solidFill>
                <a:latin typeface="Calibri"/>
                <a:cs typeface="Tahoma" panose="020B0604030504040204" pitchFamily="34" charset="0"/>
              </a:rPr>
              <a:t>I have examined him thoroughly on this point in your presence and find him innocent.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Luke 23:14–16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1105061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Herod came to the same conclusion and sent him back to us. </a:t>
            </a:r>
            <a:r>
              <a:rPr lang="en-US" altLang="en-US" sz="4400" spc="-200" dirty="0">
                <a:solidFill>
                  <a:srgbClr val="C00000"/>
                </a:solidFill>
                <a:latin typeface="Calibri"/>
                <a:cs typeface="Tahoma" panose="020B0604030504040204" pitchFamily="34" charset="0"/>
              </a:rPr>
              <a:t>Nothing this man has done calls for the death penalty. </a:t>
            </a:r>
            <a:r>
              <a:rPr lang="en-US" altLang="en-US" sz="4400" spc="-200" dirty="0">
                <a:latin typeface="Calibri"/>
                <a:cs typeface="Tahoma" panose="020B0604030504040204" pitchFamily="34" charset="0"/>
              </a:rPr>
              <a:t>So I will have him flogged, and then I will release him.”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Luke 23:14–16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1180240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Pilate argued with them, because he wanted to release Jesus. But they kept shouting, “Crucify him! Crucify him!” </a:t>
            </a:r>
            <a:r>
              <a:rPr lang="en-US" altLang="en-US" sz="4400" spc="-200" dirty="0">
                <a:solidFill>
                  <a:srgbClr val="C00000"/>
                </a:solidFill>
                <a:latin typeface="Calibri"/>
                <a:cs typeface="Tahoma" panose="020B0604030504040204" pitchFamily="34" charset="0"/>
              </a:rPr>
              <a:t>For the third time he demanded, “Why? What crime has he committed? I have found no reason to sentence him to death.</a:t>
            </a:r>
            <a:r>
              <a:rPr lang="en-US" altLang="en-US" sz="4400" spc="-200" dirty="0">
                <a:latin typeface="Calibri"/>
                <a:cs typeface="Tahoma" panose="020B0604030504040204" pitchFamily="34" charset="0"/>
              </a:rPr>
              <a:t> So I will have him flogged, and then I will release him.”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Luke 23:20–22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1250846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But the mob shouted louder and louder, demanding that Jesus be crucified, and their voices prevailed. </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So Pilate sentenced Jesus to die as they demanded.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Luke 23:23–24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614979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descr="Text&#10;&#10;Description automatically generated">
            <a:extLst>
              <a:ext uri="{FF2B5EF4-FFF2-40B4-BE49-F238E27FC236}">
                <a16:creationId xmlns:a16="http://schemas.microsoft.com/office/drawing/2014/main" id="{7B4BB80F-B4CE-4E18-A51E-D4D1737DF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0621" cy="4656083"/>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26143" y="1713459"/>
            <a:ext cx="11724120" cy="496061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We must be willing to take a stand for what is right even if it comes at a cost.</a:t>
            </a:r>
          </a:p>
        </p:txBody>
      </p:sp>
    </p:spTree>
    <p:extLst>
      <p:ext uri="{BB962C8B-B14F-4D97-AF65-F5344CB8AC3E}">
        <p14:creationId xmlns:p14="http://schemas.microsoft.com/office/powerpoint/2010/main" val="3328769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1D5D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481EDB2-1161-47B2-A840-2E8D44969A41}"/>
              </a:ext>
            </a:extLst>
          </p:cNvPr>
          <p:cNvSpPr txBox="1"/>
          <p:nvPr/>
        </p:nvSpPr>
        <p:spPr>
          <a:xfrm>
            <a:off x="4767030" y="55379"/>
            <a:ext cx="7211271" cy="666786"/>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endParaRPr lang="en-US" altLang="en-US" sz="3733" dirty="0">
              <a:solidFill>
                <a:srgbClr val="AE7351"/>
              </a:solidFill>
              <a:latin typeface="Abadi" panose="020B0604020104020204" pitchFamily="34" charset="0"/>
            </a:endParaRPr>
          </a:p>
        </p:txBody>
      </p:sp>
      <p:sp>
        <p:nvSpPr>
          <p:cNvPr id="15" name="TextBox 14">
            <a:extLst>
              <a:ext uri="{FF2B5EF4-FFF2-40B4-BE49-F238E27FC236}">
                <a16:creationId xmlns:a16="http://schemas.microsoft.com/office/drawing/2014/main" id="{D6CBCC51-EAC2-4564-A9D7-F64FE001AE06}"/>
              </a:ext>
            </a:extLst>
          </p:cNvPr>
          <p:cNvSpPr txBox="1"/>
          <p:nvPr/>
        </p:nvSpPr>
        <p:spPr>
          <a:xfrm>
            <a:off x="0" y="4763309"/>
            <a:ext cx="12192000" cy="830997"/>
          </a:xfrm>
          <a:prstGeom prst="rect">
            <a:avLst/>
          </a:prstGeom>
          <a:solidFill>
            <a:srgbClr val="303030"/>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u="sng" dirty="0">
                <a:solidFill>
                  <a:srgbClr val="FFFFFF"/>
                </a:solidFill>
                <a:effectLst>
                  <a:outerShdw blurRad="38100" dist="38100" dir="2700000" algn="tl">
                    <a:srgbClr val="000000">
                      <a:alpha val="43137"/>
                    </a:srgbClr>
                  </a:outerShdw>
                </a:effectLst>
                <a:latin typeface="Abadi" panose="020B0604020104020204" pitchFamily="34" charset="0"/>
              </a:rPr>
              <a:t>You</a:t>
            </a: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 are the greatest villain of the cross</a:t>
            </a:r>
          </a:p>
        </p:txBody>
      </p:sp>
      <p:pic>
        <p:nvPicPr>
          <p:cNvPr id="23" name="Picture 22">
            <a:extLst>
              <a:ext uri="{FF2B5EF4-FFF2-40B4-BE49-F238E27FC236}">
                <a16:creationId xmlns:a16="http://schemas.microsoft.com/office/drawing/2014/main" id="{C1F5BF38-D890-D58E-57B0-718BAB8AAF76}"/>
              </a:ext>
            </a:extLst>
          </p:cNvPr>
          <p:cNvPicPr>
            <a:picLocks noChangeAspect="1"/>
          </p:cNvPicPr>
          <p:nvPr/>
        </p:nvPicPr>
        <p:blipFill>
          <a:blip r:embed="rId3"/>
          <a:stretch>
            <a:fillRect/>
          </a:stretch>
        </p:blipFill>
        <p:spPr>
          <a:xfrm>
            <a:off x="0" y="0"/>
            <a:ext cx="2481864" cy="3429000"/>
          </a:xfrm>
          <a:prstGeom prst="rect">
            <a:avLst/>
          </a:prstGeom>
          <a:effectLst>
            <a:softEdge rad="88900"/>
          </a:effectLst>
        </p:spPr>
      </p:pic>
      <p:pic>
        <p:nvPicPr>
          <p:cNvPr id="25" name="Picture 24">
            <a:extLst>
              <a:ext uri="{FF2B5EF4-FFF2-40B4-BE49-F238E27FC236}">
                <a16:creationId xmlns:a16="http://schemas.microsoft.com/office/drawing/2014/main" id="{D313B751-BC1B-3861-F480-73D44C9AA4D5}"/>
              </a:ext>
            </a:extLst>
          </p:cNvPr>
          <p:cNvPicPr>
            <a:picLocks noChangeAspect="1"/>
          </p:cNvPicPr>
          <p:nvPr/>
        </p:nvPicPr>
        <p:blipFill>
          <a:blip r:embed="rId4"/>
          <a:stretch>
            <a:fillRect/>
          </a:stretch>
        </p:blipFill>
        <p:spPr>
          <a:xfrm>
            <a:off x="141475" y="3431951"/>
            <a:ext cx="2198914" cy="442802"/>
          </a:xfrm>
          <a:prstGeom prst="rect">
            <a:avLst/>
          </a:prstGeom>
          <a:effectLst>
            <a:softEdge rad="38100"/>
          </a:effectLst>
        </p:spPr>
      </p:pic>
      <p:sp>
        <p:nvSpPr>
          <p:cNvPr id="26" name="TextBox 25">
            <a:extLst>
              <a:ext uri="{FF2B5EF4-FFF2-40B4-BE49-F238E27FC236}">
                <a16:creationId xmlns:a16="http://schemas.microsoft.com/office/drawing/2014/main" id="{71FF3551-10B9-03C3-EA24-C566CD78944F}"/>
              </a:ext>
            </a:extLst>
          </p:cNvPr>
          <p:cNvSpPr txBox="1"/>
          <p:nvPr/>
        </p:nvSpPr>
        <p:spPr>
          <a:xfrm>
            <a:off x="2797630" y="164952"/>
            <a:ext cx="9181260" cy="4462760"/>
          </a:xfrm>
          <a:prstGeom prst="rect">
            <a:avLst/>
          </a:prstGeom>
          <a:noFill/>
        </p:spPr>
        <p:txBody>
          <a:bodyPr wrap="square">
            <a:spAutoFit/>
          </a:bodyPr>
          <a:lstStyle/>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rPr>
              <a:t>Religious Leaders - Sincerely held beliefs are meaningless if they are not grounded in truth</a:t>
            </a:r>
          </a:p>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endParaRPr>
          </a:p>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rPr>
              <a:t>Judas – It’s not just about what is in it for you</a:t>
            </a:r>
          </a:p>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endParaRPr>
          </a:p>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rPr>
              <a:t>Soldiers – Indifference leads to condemnation</a:t>
            </a:r>
          </a:p>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endParaRPr>
          </a:p>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rPr>
              <a:t>Pilate – Do what is right regardless of what others may think</a:t>
            </a:r>
          </a:p>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32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1744420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descr="Text&#10;&#10;Description automatically generated">
            <a:extLst>
              <a:ext uri="{FF2B5EF4-FFF2-40B4-BE49-F238E27FC236}">
                <a16:creationId xmlns:a16="http://schemas.microsoft.com/office/drawing/2014/main" id="{7B4BB80F-B4CE-4E18-A51E-D4D1737DF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0621" cy="4656083"/>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26143" y="1713459"/>
            <a:ext cx="11724120" cy="496061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000" spc="-200" dirty="0">
                <a:solidFill>
                  <a:schemeClr val="bg1">
                    <a:lumMod val="95000"/>
                  </a:schemeClr>
                </a:solidFill>
                <a:latin typeface="Calibri"/>
                <a:cs typeface="Tahoma" panose="020B0604030504040204" pitchFamily="34" charset="0"/>
              </a:rPr>
              <a:t>The real blame for the cross doesn’t just lie with Judas, or the soldiers who nailed Him to the cross.  It doesn’t just belong to the crowd who cried out for Jesus to be crucified, or even the religious leaders who demanded Jesus’ death.  </a:t>
            </a:r>
          </a:p>
          <a:p>
            <a:pPr algn="ctr" defTabSz="609585">
              <a:lnSpc>
                <a:spcPct val="100000"/>
              </a:lnSpc>
              <a:spcBef>
                <a:spcPct val="0"/>
              </a:spcBef>
              <a:buNone/>
              <a:defRPr/>
            </a:pPr>
            <a:endParaRPr lang="en-US" altLang="en-US" sz="4000" spc="-200" dirty="0">
              <a:solidFill>
                <a:schemeClr val="bg1">
                  <a:lumMod val="95000"/>
                </a:schemeClr>
              </a:solidFill>
              <a:latin typeface="Calibri"/>
              <a:cs typeface="Tahoma" panose="020B0604030504040204" pitchFamily="34" charset="0"/>
            </a:endParaRPr>
          </a:p>
          <a:p>
            <a:pPr algn="ctr" defTabSz="609585">
              <a:lnSpc>
                <a:spcPct val="100000"/>
              </a:lnSpc>
              <a:spcBef>
                <a:spcPct val="0"/>
              </a:spcBef>
              <a:buNone/>
              <a:defRPr/>
            </a:pPr>
            <a:r>
              <a:rPr lang="en-US" altLang="en-US" sz="4000" spc="-200" dirty="0">
                <a:solidFill>
                  <a:schemeClr val="bg1">
                    <a:lumMod val="95000"/>
                  </a:schemeClr>
                </a:solidFill>
                <a:latin typeface="Calibri"/>
                <a:cs typeface="Tahoma" panose="020B0604030504040204" pitchFamily="34" charset="0"/>
              </a:rPr>
              <a:t>The real villain of the cross is you and me.  Our sin is the real reason for the cross of Christ.</a:t>
            </a:r>
          </a:p>
        </p:txBody>
      </p:sp>
    </p:spTree>
    <p:extLst>
      <p:ext uri="{BB962C8B-B14F-4D97-AF65-F5344CB8AC3E}">
        <p14:creationId xmlns:p14="http://schemas.microsoft.com/office/powerpoint/2010/main" val="2335306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Jesus replied, “And why do you, by your traditions, violate the direct commandments of God?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Matthew 15:3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3701988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and through him God reconciled everything to himself. He made peace with everything in heaven and on earth by means of Christ’s blood on the cross. This includes you who were once far away from God.</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You were his enemies, separated from him by your evil thoughts and actions.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Colossians 1:20–22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41234822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Yet now he has reconciled you to himself through the death of Christ in his physical body. As a result, he has brought you into his own presence, and you are holy and blameless as you stand before him without a single fault.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Colossians 1:20–22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2640851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For if, while </a:t>
            </a:r>
            <a:r>
              <a:rPr lang="en-US" altLang="en-US" sz="4400" spc="-200" dirty="0">
                <a:solidFill>
                  <a:srgbClr val="C00000"/>
                </a:solidFill>
                <a:latin typeface="Calibri"/>
                <a:cs typeface="Tahoma" panose="020B0604030504040204" pitchFamily="34" charset="0"/>
              </a:rPr>
              <a:t>we were God’s enemies,</a:t>
            </a:r>
            <a:r>
              <a:rPr lang="en-US" altLang="en-US" sz="4400" spc="-200" dirty="0">
                <a:latin typeface="Calibri"/>
                <a:cs typeface="Tahoma" panose="020B0604030504040204" pitchFamily="34" charset="0"/>
              </a:rPr>
              <a:t> we were reconciled to him through the death of his Son, how much more, having been reconciled, shall we be saved through his life!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Romans 5:10 (NIV)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455953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For God made Christ, who never sinned, to be the offering for our sin, so that we could be made right with God through Christ.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2 Corinthians 5:21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1812141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descr="Text&#10;&#10;Description automatically generated">
            <a:extLst>
              <a:ext uri="{FF2B5EF4-FFF2-40B4-BE49-F238E27FC236}">
                <a16:creationId xmlns:a16="http://schemas.microsoft.com/office/drawing/2014/main" id="{7B4BB80F-B4CE-4E18-A51E-D4D1737DF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0621" cy="4656083"/>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26143" y="1713459"/>
            <a:ext cx="11724120" cy="496061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571500" indent="-571500" defTabSz="609585">
              <a:lnSpc>
                <a:spcPct val="100000"/>
              </a:lnSpc>
              <a:spcBef>
                <a:spcPct val="0"/>
              </a:spcBef>
              <a:defRPr/>
            </a:pPr>
            <a:r>
              <a:rPr lang="en-US" altLang="en-US" sz="3600" spc="-200" dirty="0">
                <a:solidFill>
                  <a:srgbClr val="C7C073"/>
                </a:solidFill>
                <a:latin typeface="Calibri"/>
                <a:cs typeface="Tahoma" panose="020B0604030504040204" pitchFamily="34" charset="0"/>
              </a:rPr>
              <a:t>Religious Leaders </a:t>
            </a:r>
            <a:r>
              <a:rPr lang="en-US" altLang="en-US" sz="3600" spc="-200" dirty="0">
                <a:solidFill>
                  <a:schemeClr val="bg1">
                    <a:lumMod val="95000"/>
                  </a:schemeClr>
                </a:solidFill>
                <a:latin typeface="Calibri"/>
                <a:cs typeface="Tahoma" panose="020B0604030504040204" pitchFamily="34" charset="0"/>
              </a:rPr>
              <a:t>- Sincerely held beliefs are meaningless if they are not grounded in truth</a:t>
            </a:r>
          </a:p>
          <a:p>
            <a:pPr marL="571500" indent="-571500" defTabSz="609585">
              <a:lnSpc>
                <a:spcPct val="100000"/>
              </a:lnSpc>
              <a:spcBef>
                <a:spcPct val="0"/>
              </a:spcBef>
              <a:defRPr/>
            </a:pPr>
            <a:endParaRPr lang="en-US" altLang="en-US" sz="2400" spc="-200" dirty="0">
              <a:solidFill>
                <a:schemeClr val="bg1">
                  <a:lumMod val="95000"/>
                </a:schemeClr>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srgbClr val="C7C073"/>
                </a:solidFill>
                <a:latin typeface="Calibri"/>
                <a:cs typeface="Tahoma" panose="020B0604030504040204" pitchFamily="34" charset="0"/>
              </a:rPr>
              <a:t>Judas </a:t>
            </a:r>
            <a:r>
              <a:rPr lang="en-US" altLang="en-US" sz="3600" spc="-200" dirty="0">
                <a:solidFill>
                  <a:schemeClr val="bg1"/>
                </a:solidFill>
                <a:latin typeface="Calibri"/>
                <a:cs typeface="Tahoma" panose="020B0604030504040204" pitchFamily="34" charset="0"/>
              </a:rPr>
              <a:t>– It’s not just about what is in it for you</a:t>
            </a:r>
          </a:p>
          <a:p>
            <a:pPr marL="571500" indent="-571500" defTabSz="609585">
              <a:lnSpc>
                <a:spcPct val="100000"/>
              </a:lnSpc>
              <a:spcBef>
                <a:spcPct val="0"/>
              </a:spcBef>
              <a:defRPr/>
            </a:pPr>
            <a:endParaRPr lang="en-US" altLang="en-US" sz="2400" spc="-200" dirty="0">
              <a:solidFill>
                <a:schemeClr val="bg1">
                  <a:lumMod val="95000"/>
                </a:schemeClr>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srgbClr val="C7C073"/>
                </a:solidFill>
                <a:latin typeface="Calibri"/>
                <a:cs typeface="Tahoma" panose="020B0604030504040204" pitchFamily="34" charset="0"/>
              </a:rPr>
              <a:t>Soldiers </a:t>
            </a:r>
            <a:r>
              <a:rPr lang="en-US" altLang="en-US" sz="3600" spc="-200" dirty="0">
                <a:solidFill>
                  <a:schemeClr val="bg1">
                    <a:lumMod val="95000"/>
                  </a:schemeClr>
                </a:solidFill>
                <a:latin typeface="Calibri"/>
                <a:cs typeface="Tahoma" panose="020B0604030504040204" pitchFamily="34" charset="0"/>
              </a:rPr>
              <a:t>– Indifference leads to condemnation</a:t>
            </a:r>
          </a:p>
          <a:p>
            <a:pPr marL="571500" indent="-571500" defTabSz="609585">
              <a:lnSpc>
                <a:spcPct val="100000"/>
              </a:lnSpc>
              <a:spcBef>
                <a:spcPct val="0"/>
              </a:spcBef>
              <a:defRPr/>
            </a:pPr>
            <a:endParaRPr lang="en-US" altLang="en-US" sz="2400" spc="-200" dirty="0">
              <a:solidFill>
                <a:schemeClr val="bg1">
                  <a:lumMod val="95000"/>
                </a:schemeClr>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srgbClr val="C7C073"/>
                </a:solidFill>
                <a:latin typeface="Calibri"/>
                <a:cs typeface="Tahoma" panose="020B0604030504040204" pitchFamily="34" charset="0"/>
              </a:rPr>
              <a:t>Pilate </a:t>
            </a:r>
            <a:r>
              <a:rPr lang="en-US" altLang="en-US" sz="3600" spc="-200" dirty="0">
                <a:solidFill>
                  <a:schemeClr val="bg1"/>
                </a:solidFill>
                <a:latin typeface="Calibri"/>
                <a:cs typeface="Tahoma" panose="020B0604030504040204" pitchFamily="34" charset="0"/>
              </a:rPr>
              <a:t>– Do what is right regardless of what others may think</a:t>
            </a:r>
          </a:p>
          <a:p>
            <a:pPr marL="571500" indent="-571500" defTabSz="609585">
              <a:lnSpc>
                <a:spcPct val="100000"/>
              </a:lnSpc>
              <a:spcBef>
                <a:spcPct val="0"/>
              </a:spcBef>
              <a:defRPr/>
            </a:pPr>
            <a:endParaRPr lang="en-US" altLang="en-US" sz="2800" spc="-200" dirty="0">
              <a:solidFill>
                <a:schemeClr val="bg1">
                  <a:lumMod val="95000"/>
                </a:schemeClr>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srgbClr val="C7C073"/>
                </a:solidFill>
                <a:latin typeface="Calibri"/>
                <a:cs typeface="Tahoma" panose="020B0604030504040204" pitchFamily="34" charset="0"/>
              </a:rPr>
              <a:t>You</a:t>
            </a:r>
            <a:r>
              <a:rPr lang="en-US" altLang="en-US" sz="3600" spc="-200" dirty="0">
                <a:solidFill>
                  <a:schemeClr val="bg1">
                    <a:lumMod val="95000"/>
                  </a:schemeClr>
                </a:solidFill>
                <a:latin typeface="Calibri"/>
                <a:cs typeface="Tahoma" panose="020B0604030504040204" pitchFamily="34" charset="0"/>
              </a:rPr>
              <a:t> are the greatest villain of the cross</a:t>
            </a:r>
            <a:endParaRPr lang="en-US" altLang="en-US" sz="4000" spc="-200" dirty="0">
              <a:solidFill>
                <a:schemeClr val="bg1">
                  <a:lumMod val="95000"/>
                </a:schemeClr>
              </a:solidFill>
              <a:latin typeface="Calibri"/>
              <a:cs typeface="Tahoma" panose="020B0604030504040204" pitchFamily="34" charset="0"/>
            </a:endParaRPr>
          </a:p>
        </p:txBody>
      </p:sp>
    </p:spTree>
    <p:extLst>
      <p:ext uri="{BB962C8B-B14F-4D97-AF65-F5344CB8AC3E}">
        <p14:creationId xmlns:p14="http://schemas.microsoft.com/office/powerpoint/2010/main" val="4070509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E0B6E2-7CE8-4D86-87FC-4B58A7D8E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33F1B88C-F4BB-B793-4C77-09C71EA0C288}"/>
              </a:ext>
            </a:extLst>
          </p:cNvPr>
          <p:cNvPicPr>
            <a:picLocks noChangeAspect="1"/>
          </p:cNvPicPr>
          <p:nvPr/>
        </p:nvPicPr>
        <p:blipFill rotWithShape="1">
          <a:blip r:embed="rId2">
            <a:extLst>
              <a:ext uri="{28A0092B-C50C-407E-A947-70E740481C1C}">
                <a14:useLocalDpi xmlns:a14="http://schemas.microsoft.com/office/drawing/2010/main" val="0"/>
              </a:ext>
            </a:extLst>
          </a:blip>
          <a:srcRect t="451" r="1" b="5005"/>
          <a:stretch/>
        </p:blipFill>
        <p:spPr>
          <a:xfrm>
            <a:off x="577637" y="424330"/>
            <a:ext cx="11036726" cy="5869478"/>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Tree>
    <p:extLst>
      <p:ext uri="{BB962C8B-B14F-4D97-AF65-F5344CB8AC3E}">
        <p14:creationId xmlns:p14="http://schemas.microsoft.com/office/powerpoint/2010/main" val="3701330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Then the leading priests and Pharisees called the high council together. “What are we going to do?” they asked each other. </a:t>
            </a:r>
            <a:r>
              <a:rPr lang="en-US" altLang="en-US" sz="4400" spc="-200" dirty="0">
                <a:solidFill>
                  <a:srgbClr val="C00000"/>
                </a:solidFill>
                <a:latin typeface="Calibri"/>
                <a:cs typeface="Tahoma" panose="020B0604030504040204" pitchFamily="34" charset="0"/>
              </a:rPr>
              <a:t>“This man certainly performs many miraculous signs.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John 11:47–48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13662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If we allow him to go on like this, soon everyone will believe in him. Then the Roman army will come and destroy both our Temple and our nation.”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John 11:47–48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206905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So from that time on, the Jewish leaders began to plot Jesus’ death.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John 11:53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2400309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descr="Text&#10;&#10;Description automatically generated">
            <a:extLst>
              <a:ext uri="{FF2B5EF4-FFF2-40B4-BE49-F238E27FC236}">
                <a16:creationId xmlns:a16="http://schemas.microsoft.com/office/drawing/2014/main" id="{7B4BB80F-B4CE-4E18-A51E-D4D1737DF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0621" cy="4656083"/>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26143" y="1713459"/>
            <a:ext cx="11724120" cy="496061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They didn’t allow what they knew about Jesus to penetrate their hearts. </a:t>
            </a:r>
          </a:p>
          <a:p>
            <a:pPr algn="ctr" defTabSz="609585">
              <a:lnSpc>
                <a:spcPct val="100000"/>
              </a:lnSpc>
              <a:spcBef>
                <a:spcPct val="0"/>
              </a:spcBef>
              <a:buNone/>
              <a:defRPr/>
            </a:pPr>
            <a:endParaRPr lang="en-US" altLang="en-US" sz="4400" spc="-200" dirty="0">
              <a:solidFill>
                <a:schemeClr val="bg1">
                  <a:lumMod val="95000"/>
                </a:schemeClr>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It isn’t enough to know about Jesus. You must accept Him as your Lord.</a:t>
            </a:r>
          </a:p>
        </p:txBody>
      </p:sp>
    </p:spTree>
    <p:extLst>
      <p:ext uri="{BB962C8B-B14F-4D97-AF65-F5344CB8AC3E}">
        <p14:creationId xmlns:p14="http://schemas.microsoft.com/office/powerpoint/2010/main" val="3145258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When Judas, who had betrayed him, realized that Jesus had been condemned to die, he was filled with remorse. So he took the thirty pieces of silver back to the leading priests and the elders. </a:t>
            </a:r>
            <a:r>
              <a:rPr lang="en-US" altLang="en-US" sz="4400" spc="-200" dirty="0">
                <a:solidFill>
                  <a:srgbClr val="C00000"/>
                </a:solidFill>
                <a:latin typeface="Calibri"/>
                <a:cs typeface="Tahoma" panose="020B0604030504040204" pitchFamily="34" charset="0"/>
              </a:rPr>
              <a:t>“I have sinned,” he declared, “for I have betrayed an innocent man.”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Matthew 27:3–7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3384996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7989</TotalTime>
  <Words>1787</Words>
  <Application>Microsoft Office PowerPoint</Application>
  <PresentationFormat>Widescreen</PresentationFormat>
  <Paragraphs>152</Paragraphs>
  <Slides>45</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Abadi</vt:lpstr>
      <vt:lpstr>Arial</vt:lpstr>
      <vt:lpstr>Calibri</vt:lpstr>
      <vt:lpstr>Rockwell</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341</cp:revision>
  <dcterms:created xsi:type="dcterms:W3CDTF">2022-06-01T02:28:00Z</dcterms:created>
  <dcterms:modified xsi:type="dcterms:W3CDTF">2023-03-26T13:24:10Z</dcterms:modified>
</cp:coreProperties>
</file>