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2008" r:id="rId3"/>
    <p:sldId id="262" r:id="rId4"/>
    <p:sldId id="264" r:id="rId5"/>
    <p:sldId id="261" r:id="rId6"/>
    <p:sldId id="2006" r:id="rId7"/>
    <p:sldId id="2005" r:id="rId8"/>
    <p:sldId id="258" r:id="rId9"/>
    <p:sldId id="2009" r:id="rId10"/>
    <p:sldId id="2011" r:id="rId11"/>
    <p:sldId id="2010" r:id="rId12"/>
    <p:sldId id="2012" r:id="rId13"/>
    <p:sldId id="2013" r:id="rId14"/>
    <p:sldId id="2014" r:id="rId15"/>
    <p:sldId id="2015" r:id="rId16"/>
    <p:sldId id="2016" r:id="rId17"/>
    <p:sldId id="2017" r:id="rId18"/>
    <p:sldId id="2018" r:id="rId19"/>
    <p:sldId id="2007" r:id="rId20"/>
    <p:sldId id="2019" r:id="rId21"/>
    <p:sldId id="2020" r:id="rId22"/>
    <p:sldId id="2021" r:id="rId23"/>
    <p:sldId id="2022" r:id="rId24"/>
    <p:sldId id="2024" r:id="rId25"/>
    <p:sldId id="2023" r:id="rId26"/>
    <p:sldId id="2025" r:id="rId27"/>
    <p:sldId id="2026" r:id="rId28"/>
    <p:sldId id="2027" r:id="rId29"/>
    <p:sldId id="2028" r:id="rId30"/>
    <p:sldId id="2029" r:id="rId31"/>
    <p:sldId id="2030" r:id="rId32"/>
    <p:sldId id="2031" r:id="rId33"/>
    <p:sldId id="2032" r:id="rId34"/>
    <p:sldId id="2033" r:id="rId35"/>
    <p:sldId id="2034" r:id="rId36"/>
    <p:sldId id="2035" r:id="rId37"/>
    <p:sldId id="2036" r:id="rId38"/>
    <p:sldId id="2037" r:id="rId39"/>
    <p:sldId id="2038" r:id="rId40"/>
    <p:sldId id="25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 Wallin" initials="D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933"/>
    <a:srgbClr val="AD1328"/>
    <a:srgbClr val="3E3935"/>
    <a:srgbClr val="433B38"/>
    <a:srgbClr val="A40A1F"/>
    <a:srgbClr val="A51527"/>
    <a:srgbClr val="18334C"/>
    <a:srgbClr val="A60C21"/>
    <a:srgbClr val="B12234"/>
    <a:srgbClr val="DFD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9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F1601-B491-43E4-B69F-31100DF8FB90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48377-4C79-4874-BE8F-E9CEF9C2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5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ADDD5-C513-7314-E735-8EDBD1869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EC4EA-A622-DB62-D569-C5D232596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D013A-C745-D54E-98D2-2A3E227E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D454-29A3-4464-9CAA-D5292EAC750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FE046-B5EA-609D-46DA-7B79D8326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A63DC-F316-4EAD-8AB2-02FDA0AC8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4936-483E-48FE-B230-BDDAD9D6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2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AE3DC-7BEB-742F-208A-461543A5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A2598-6842-6904-A990-5FFCAB463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4D266-7534-8634-3FF1-1D017C2A9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D454-29A3-4464-9CAA-D5292EAC750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3E6B2-CEDD-FD95-8BCD-60441086D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435FC-9E33-0248-019C-F275F180C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4936-483E-48FE-B230-BDDAD9D6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4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C55832-CD7B-D0C1-0DDC-162F41F77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AA47A-DB14-468E-61E8-44AC9DF51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220D7-6CA8-D60C-5606-EABAD9900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D454-29A3-4464-9CAA-D5292EAC750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EC9D4-0835-DA4A-38DF-3EAC71655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0BAD8-205C-5557-E56C-140FF9F4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4936-483E-48FE-B230-BDDAD9D6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85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3BB79-3572-4819-8820-E661FC846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5B64-EAD9-4275-91CB-A3C06349A1F2}" type="datetimeFigureOut">
              <a:rPr lang="en-US"/>
              <a:pPr>
                <a:defRPr/>
              </a:pPr>
              <a:t>4/22/2023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9C59D-90D6-49A2-90FD-1CCBE66A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E04D1-FE97-4532-AD81-C4BFAF34A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4FEFA-0EAA-46CF-9271-02E89D4B6A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74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95C38-53E1-43AB-93CE-B2E414C7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64F8C-E2BF-4410-8A15-DD271AD67F64}" type="datetimeFigureOut">
              <a:rPr lang="en-US"/>
              <a:pPr>
                <a:defRPr/>
              </a:pPr>
              <a:t>4/22/2023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7C223-6729-4243-8807-ACB65C4A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1292D-3F0A-4CF1-95B8-1BF6AA32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35205-0D10-4288-95A8-0DACDF2A04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66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DC792-2E04-4565-928D-CEBBBEECA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C9EC6-2016-49EF-84C6-811B89DC1FA2}" type="datetimeFigureOut">
              <a:rPr lang="en-US"/>
              <a:pPr>
                <a:defRPr/>
              </a:pPr>
              <a:t>4/22/2023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99E1B-B86F-422C-97B2-2B871B17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7E02F-A994-42CA-BB9E-D4068DC9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C9E77-6822-4DBB-8BD5-B89C0FED7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15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F37FB5-4A19-4D8E-8071-AAF8B448B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0031C-15BF-451F-B1C5-2547DE1F1FBE}" type="datetimeFigureOut">
              <a:rPr lang="en-US"/>
              <a:pPr>
                <a:defRPr/>
              </a:pPr>
              <a:t>4/22/2023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14507C-BD95-4CD9-AEB1-9B9445ED3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3DC65D-2245-4D22-94A8-4D0F1DCDF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AA129-34B3-4E55-AA8E-0C39059E3F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73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4EABCE5-F50C-4232-8993-C3710E79A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F9BF6-56C8-4F73-9170-A35DB75E8C83}" type="datetimeFigureOut">
              <a:rPr lang="en-US"/>
              <a:pPr>
                <a:defRPr/>
              </a:pPr>
              <a:t>4/22/2023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ED68F6-D00D-499D-9B1C-ABB6ACDB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4E41C6-C8A2-4693-BF36-3ED9CF046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39D66-8454-4FC2-9127-12D0CC6BB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66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91EE797-B926-4CE7-91FD-BA73B9ABD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04099-BF5D-4BA6-A372-5B67877DCDDF}" type="datetimeFigureOut">
              <a:rPr lang="en-US"/>
              <a:pPr>
                <a:defRPr/>
              </a:pPr>
              <a:t>4/22/2023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00532A-F7AF-43C6-BAD8-6A67AA21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708E962-718C-4F65-BD28-0E0FC110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E92DD-B408-4789-861B-E89C96072E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87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BF53507-0BF9-4F5E-9ED6-770D5436B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17C65-B4CA-47EC-B1A6-738C6767F27C}" type="datetimeFigureOut">
              <a:rPr lang="en-US"/>
              <a:pPr>
                <a:defRPr/>
              </a:pPr>
              <a:t>4/22/2023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9E1325C-B969-4E39-BA62-E1980B9CD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E22FCD-6E7B-438F-835B-F8C3008A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3F54-446A-4E2B-82E8-12A2980DC6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61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608EC8-2A76-4A8B-B89D-5138B94C1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C3463-B107-4953-BD97-A898A179446F}" type="datetimeFigureOut">
              <a:rPr lang="en-US"/>
              <a:pPr>
                <a:defRPr/>
              </a:pPr>
              <a:t>4/22/2023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10EB96-5993-49E4-94CA-66690B6B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53B168-48DB-483F-9F9D-360FBC4F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A3FF8-89E2-49F6-B77F-1A5EA84146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3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44D4-E97E-3D44-BDD4-04B8180D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89BAB-1C10-4FF8-FA98-42B67C4BA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B2AD0-D469-B255-3887-38681706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D454-29A3-4464-9CAA-D5292EAC750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43E33-B2FF-959E-F92C-5A6E72173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EAA06-5FC1-DF13-4F6A-B14B5DE4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4936-483E-48FE-B230-BDDAD9D6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87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800E76-2EFA-4DAB-9E5B-C58A0FDA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05CC5-9729-4CA2-B2DE-D02E6D55481A}" type="datetimeFigureOut">
              <a:rPr lang="en-US"/>
              <a:pPr>
                <a:defRPr/>
              </a:pPr>
              <a:t>4/22/2023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2981E5-A57E-4898-A0AF-A263964C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41B2B3-61FA-4995-90EA-214C49B0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7817C-0596-4CAF-A526-65C4D0E13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56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67F4CB-BB76-46E0-BD0F-6B848D44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E3A4D-07B9-454E-B892-892EB516A5EA}" type="datetimeFigureOut">
              <a:rPr lang="en-US"/>
              <a:pPr>
                <a:defRPr/>
              </a:pPr>
              <a:t>4/22/2023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634A70-8B95-4C37-947E-0B0A34229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012C42-42F1-4818-B010-4E68E1B86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92F39-C0F0-4AEF-93ED-35467052F6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15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D0F9BB-CABE-46C7-9106-9C0BF966E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41126-76B0-48B2-9512-3AAE385607EF}" type="datetimeFigureOut">
              <a:rPr lang="en-US"/>
              <a:pPr>
                <a:defRPr/>
              </a:pPr>
              <a:t>4/22/2023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767862-42BA-4B7B-A098-8121DD10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02698A-625A-4BE4-A049-D458F775D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AA159-3AB6-47FB-AB87-0917D9D835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71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3C0A4F-9973-42BB-8102-EB20980C640D}"/>
              </a:ext>
            </a:extLst>
          </p:cNvPr>
          <p:cNvSpPr txBox="1"/>
          <p:nvPr/>
        </p:nvSpPr>
        <p:spPr>
          <a:xfrm>
            <a:off x="836613" y="7350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374F8-8B4B-4AEB-B908-896EA1DB2FD1}"/>
              </a:ext>
            </a:extLst>
          </p:cNvPr>
          <p:cNvSpPr txBox="1"/>
          <p:nvPr/>
        </p:nvSpPr>
        <p:spPr>
          <a:xfrm>
            <a:off x="10658475" y="297180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B9DD059-710D-4121-B4B3-63C4D29B9D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15BF9-B7CF-4611-90BA-F0041E589443}" type="datetimeFigureOut">
              <a:rPr lang="en-US"/>
              <a:pPr>
                <a:defRPr/>
              </a:pPr>
              <a:t>4/22/2023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76C42CA-E862-4ACF-9D20-5BC6D8AC48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A4D75ED-5075-4F2E-B020-07A897A584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4DE6-0C4D-4F38-8B63-3ABFBBB82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38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0C162B-C134-4E2A-B9C4-9FC69A222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AD280-C502-4444-BBFB-E4CD907293B3}" type="datetimeFigureOut">
              <a:rPr lang="en-US"/>
              <a:pPr>
                <a:defRPr/>
              </a:pPr>
              <a:t>4/22/2023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D9CFCC-075E-42A0-A864-1FB652281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F56E72-649A-4541-A115-224C7BC6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2F601-49A8-4C59-ADEF-491E59A638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48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273A8B7-1E42-4A45-9832-C5753F07732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636BD-5973-4DA1-BBAD-1D035941CC57}" type="datetimeFigureOut">
              <a:rPr lang="en-US"/>
              <a:pPr>
                <a:defRPr/>
              </a:pPr>
              <a:t>4/22/2023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ACF3346-AB7A-48B0-BDBE-EE27A719BC1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02B81D-092E-49D0-9611-0B0320F7F32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48361-30C3-4BF9-B3A0-6C9CEE0154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99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2FF1F81-2FC1-45BD-89D6-544D4DF297CE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F03CE-96E2-48E1-98ED-335550CF18A3}" type="datetimeFigureOut">
              <a:rPr lang="en-US"/>
              <a:pPr>
                <a:defRPr/>
              </a:pPr>
              <a:t>4/22/2023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1C2466D-716A-471E-BBAB-27DF458E239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39445B1-EA42-41D7-BEC9-6D115D4E8DF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0F287-090B-4482-86E4-684C56642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92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681D6-AE88-4887-A99E-C3B6BBD5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ACDEE-7DCE-4C06-BDF3-6F3B78A6A1A7}" type="datetimeFigureOut">
              <a:rPr lang="en-US"/>
              <a:pPr>
                <a:defRPr/>
              </a:pPr>
              <a:t>4/22/2023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F8B8E-6E7B-4C24-815B-9ADB1E49E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4295E-4391-408C-BE99-3BEB1F40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FE8A8-A8A5-4E45-A01C-114613B40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90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B8DE9-FC25-42F4-9D80-95D99108B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BCA52-A079-48EA-AE1B-356A06D09CB7}" type="datetimeFigureOut">
              <a:rPr lang="en-US"/>
              <a:pPr>
                <a:defRPr/>
              </a:pPr>
              <a:t>4/22/2023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662B9-4543-44CF-B2BC-A27A78E0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E660-CE69-430B-883D-0C451CC0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96134-AB03-4393-9903-240FB4DEFE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8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52CC-AB92-751C-9965-BB8438E5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D6A35-DC54-C428-57A7-E0B82A7DF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B9B66-D623-C4F4-25EC-733A528E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D454-29A3-4464-9CAA-D5292EAC750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FB656-4082-3167-6EFB-050C6E3F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AE5D5-9EAD-CB4D-B8A6-C2701B4F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4936-483E-48FE-B230-BDDAD9D6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0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A6897-1A92-FD76-2DF2-716B05B7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FD3DB-48FA-8E5D-EA0D-21CFE0491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AC104-3E98-D53E-685C-544C31B63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D005C-5FA3-4B4C-F2A1-78408758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D454-29A3-4464-9CAA-D5292EAC750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FB6FD-2C8E-B1F4-89D2-83E648DBD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51F63-28E8-33ED-406E-97DCEFAE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4936-483E-48FE-B230-BDDAD9D6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1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E2A7-71B5-F0BB-53BC-2ECDB8F9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57037-36ED-F627-2DC3-7B7708E28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4370E-5369-1A00-1531-C05991016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2A58D3-B69A-B6C5-5AA4-B7919D2CB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6861B-E4D2-596C-E706-F6A9135B3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6C2509-BEA4-86A8-9A73-CC316DB6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D454-29A3-4464-9CAA-D5292EAC750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852DA7-5443-02A9-F88A-4AB330F7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404E3F-C2F9-A95E-C233-90040CB5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4936-483E-48FE-B230-BDDAD9D6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4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F9459-BBF2-33F9-395A-465DF651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40D05-6715-48D3-56CD-3F3874D37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D454-29A3-4464-9CAA-D5292EAC750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58CB6F-2FCB-28D1-9F6E-421D0306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731F0-5CF5-76E8-3C09-8281D63B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4936-483E-48FE-B230-BDDAD9D6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6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544A6-161E-68F9-5E0B-BA5A3C0E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D454-29A3-4464-9CAA-D5292EAC750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6A9C2C-82BB-8059-78C0-229FA55BB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8988F-3D16-C77F-E846-CB405752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4936-483E-48FE-B230-BDDAD9D6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2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474CF-61B8-FD59-6A01-34D9E1DC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D071-EEE4-B756-AA23-64DA0D1F3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3CCC8-2B11-8EDF-0F68-CAE284261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B76ED-53DD-A600-094E-B6749C18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D454-29A3-4464-9CAA-D5292EAC750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B3486-9336-C8D9-6D28-D8EA94DD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FB247-7C66-741A-A97F-7FED8C60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4936-483E-48FE-B230-BDDAD9D6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40204-6DE8-4811-47AF-613ACCAC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72E216-D980-99F8-F8B4-A46A1FCC6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EA6BF-95F0-55C1-66F7-DC2B18FC9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7594B-C93D-336D-778F-BB35F9492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D454-29A3-4464-9CAA-D5292EAC750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FFEC8-9C88-37F2-E10B-962E8460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B53DD-5D92-0FE9-FD7B-2CF3A231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4936-483E-48FE-B230-BDDAD9D6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3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41726-69E7-B102-0C45-828B6DF4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918E-F0A1-7908-E67F-CB042AA11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CF95C-EEEB-EDC6-435E-4E908056C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7D454-29A3-4464-9CAA-D5292EAC7501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0E740-A241-FD55-AAC4-212521BCC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3D3B8-8D18-6A65-CDE3-9847C45D0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F4936-483E-48FE-B230-BDDAD9D6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4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3CB55-34A5-4AA0-896C-FB33104DE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01A5-7988-46DF-AB6B-8DEDFC317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095500"/>
            <a:ext cx="10353675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A466F-F128-4C09-AB90-74267B4F6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F36077-ED01-40BB-BF4A-90DC97E5C9FB}" type="datetimeFigureOut">
              <a:rPr lang="en-US"/>
              <a:pPr>
                <a:defRPr/>
              </a:pPr>
              <a:t>4/22/2023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986AC-0D8B-4728-B16E-4183E00F1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08274-8FEF-4FBC-8C43-5B61C1CF9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E981B8-8920-4236-A45D-9AF6913DA9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03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FEDDD1-704E-FA54-FA96-14D5AADF5EC4}"/>
              </a:ext>
            </a:extLst>
          </p:cNvPr>
          <p:cNvCxnSpPr>
            <a:cxnSpLocks/>
          </p:cNvCxnSpPr>
          <p:nvPr/>
        </p:nvCxnSpPr>
        <p:spPr>
          <a:xfrm>
            <a:off x="0" y="188536"/>
            <a:ext cx="12190476" cy="0"/>
          </a:xfrm>
          <a:prstGeom prst="line">
            <a:avLst/>
          </a:prstGeom>
          <a:ln w="7620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53176C-0156-4CED-B225-0B31824B92D1}"/>
              </a:ext>
            </a:extLst>
          </p:cNvPr>
          <p:cNvCxnSpPr>
            <a:cxnSpLocks/>
          </p:cNvCxnSpPr>
          <p:nvPr/>
        </p:nvCxnSpPr>
        <p:spPr>
          <a:xfrm>
            <a:off x="0" y="6671035"/>
            <a:ext cx="12190476" cy="0"/>
          </a:xfrm>
          <a:prstGeom prst="line">
            <a:avLst/>
          </a:prstGeom>
          <a:ln w="7620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4F1E8C-3797-59F6-2046-57D7F7C092AF}"/>
              </a:ext>
            </a:extLst>
          </p:cNvPr>
          <p:cNvGrpSpPr/>
          <p:nvPr/>
        </p:nvGrpSpPr>
        <p:grpSpPr>
          <a:xfrm>
            <a:off x="1472153" y="2349006"/>
            <a:ext cx="9837983" cy="2161559"/>
            <a:chOff x="2075469" y="2367700"/>
            <a:chExt cx="9837983" cy="216155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9866EA2-96AB-F5F0-54B6-200F8A0793B4}"/>
                </a:ext>
              </a:extLst>
            </p:cNvPr>
            <p:cNvCxnSpPr>
              <a:cxnSpLocks/>
            </p:cNvCxnSpPr>
            <p:nvPr/>
          </p:nvCxnSpPr>
          <p:spPr>
            <a:xfrm>
              <a:off x="2075469" y="2367700"/>
              <a:ext cx="0" cy="1949777"/>
            </a:xfrm>
            <a:prstGeom prst="line">
              <a:avLst/>
            </a:prstGeom>
            <a:ln w="60325">
              <a:solidFill>
                <a:srgbClr val="AD13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D54044-320C-C00A-81CD-9EFFE62144B9}"/>
                </a:ext>
              </a:extLst>
            </p:cNvPr>
            <p:cNvSpPr txBox="1"/>
            <p:nvPr/>
          </p:nvSpPr>
          <p:spPr>
            <a:xfrm>
              <a:off x="2543209" y="2497934"/>
              <a:ext cx="937024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600" b="1" dirty="0">
                  <a:solidFill>
                    <a:srgbClr val="3E3933"/>
                  </a:solidFill>
                  <a:latin typeface="Arial Black" panose="020B0A04020102020204" pitchFamily="34" charset="0"/>
                </a:rPr>
                <a:t>Church 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1740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3:4–10 (NLT)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98" y="295883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I once thought these things were valuable, but now I consider them worthless because of what Christ has done. Yes,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everything else is worthless when compared with the infinite value of knowing Christ Jesus my Lord.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89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7"/>
            <a:ext cx="4812681" cy="1463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1357460"/>
            <a:ext cx="11736370" cy="4385678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3B2660-99AA-E416-0E08-5BF8DEC4582F}"/>
              </a:ext>
            </a:extLst>
          </p:cNvPr>
          <p:cNvSpPr/>
          <p:nvPr/>
        </p:nvSpPr>
        <p:spPr>
          <a:xfrm>
            <a:off x="0" y="1432880"/>
            <a:ext cx="12192000" cy="5174143"/>
          </a:xfrm>
          <a:prstGeom prst="rect">
            <a:avLst/>
          </a:prstGeom>
          <a:solidFill>
            <a:srgbClr val="3E3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D0184C-8805-697F-808D-873A8D80F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61" y="1432879"/>
            <a:ext cx="11081442" cy="5129238"/>
          </a:xfrm>
          <a:prstGeom prst="rect">
            <a:avLst/>
          </a:prstGeom>
          <a:solidFill>
            <a:srgbClr val="3E3933"/>
          </a:solidFill>
          <a:ln>
            <a:noFill/>
          </a:ln>
          <a:effectLst>
            <a:glow>
              <a:srgbClr val="4F81BD">
                <a:alpha val="41000"/>
              </a:srgbClr>
            </a:glow>
          </a:effec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Do you really know Jesus, or do you just know about Jesus?</a:t>
            </a:r>
            <a:endParaRPr kumimoji="0" lang="en-US" altLang="en-US" sz="3600" b="0" i="0" u="none" strike="noStrike" kern="0" cap="none" spc="-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>
            <a:cxnSpLocks/>
          </p:cNvCxnSpPr>
          <p:nvPr/>
        </p:nvCxnSpPr>
        <p:spPr>
          <a:xfrm>
            <a:off x="0" y="6607035"/>
            <a:ext cx="12192000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995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3:4–10 (NLT)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98" y="295883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For what will it profit a man if he gains the whole world, and loses his own soul?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619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7"/>
            <a:ext cx="4812681" cy="1463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1357460"/>
            <a:ext cx="11736370" cy="4385678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3B2660-99AA-E416-0E08-5BF8DEC4582F}"/>
              </a:ext>
            </a:extLst>
          </p:cNvPr>
          <p:cNvSpPr/>
          <p:nvPr/>
        </p:nvSpPr>
        <p:spPr>
          <a:xfrm>
            <a:off x="0" y="1432880"/>
            <a:ext cx="12192000" cy="5174143"/>
          </a:xfrm>
          <a:prstGeom prst="rect">
            <a:avLst/>
          </a:prstGeom>
          <a:solidFill>
            <a:srgbClr val="3E3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D0184C-8805-697F-808D-873A8D80F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61" y="1432879"/>
            <a:ext cx="11081442" cy="5129238"/>
          </a:xfrm>
          <a:prstGeom prst="rect">
            <a:avLst/>
          </a:prstGeom>
          <a:solidFill>
            <a:srgbClr val="3E3933"/>
          </a:solidFill>
          <a:ln>
            <a:noFill/>
          </a:ln>
          <a:effectLst>
            <a:glow>
              <a:srgbClr val="4F81BD">
                <a:alpha val="41000"/>
              </a:srgbClr>
            </a:glow>
          </a:effec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Are you growing in your relationship with Jesus? </a:t>
            </a:r>
            <a:endParaRPr kumimoji="0" lang="en-US" altLang="en-US" sz="3600" b="0" i="0" u="none" strike="noStrike" kern="0" cap="none" spc="-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>
            <a:cxnSpLocks/>
          </p:cNvCxnSpPr>
          <p:nvPr/>
        </p:nvCxnSpPr>
        <p:spPr>
          <a:xfrm>
            <a:off x="0" y="6607035"/>
            <a:ext cx="12192000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286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3:4–10 (NLT)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98" y="295883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For his sake I have discarded everything else, counting it all as garbage, so that I could gain Christ and become one with him.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147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3:4–10 (NLT)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98" y="295883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I no longer count on my own righteousness through obeying the law; rather, I become righteous through faith in Christ. For God’s way of making us right with himself depends on faith.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97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3:4–10 (NLT)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98" y="295883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I want to know Christ and experience the mighty power that raised him from the dead.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I want to suffer with him, sharing in his death,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382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10:17 (NKJV)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So then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faith comes by hearing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, and hearing by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the word of God.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746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5"/>
            <a:ext cx="12292011" cy="710896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76077B7-8442-9475-866D-1E4EBE82BD86}"/>
              </a:ext>
            </a:extLst>
          </p:cNvPr>
          <p:cNvSpPr txBox="1"/>
          <p:nvPr/>
        </p:nvSpPr>
        <p:spPr>
          <a:xfrm>
            <a:off x="0" y="5207987"/>
            <a:ext cx="12192000" cy="830997"/>
          </a:xfrm>
          <a:prstGeom prst="rect">
            <a:avLst/>
          </a:prstGeom>
          <a:solidFill>
            <a:srgbClr val="3E3935"/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pPr defTabSz="609585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Make Him Known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6C2501-8FDE-7400-78DB-0FCE34301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595" y="-226245"/>
            <a:ext cx="5601185" cy="2385267"/>
          </a:xfrm>
          <a:prstGeom prst="rect">
            <a:avLst/>
          </a:prstGeom>
          <a:effectLst>
            <a:softEdge rad="584200"/>
          </a:effec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>
            <a:cxnSpLocks/>
          </p:cNvCxnSpPr>
          <p:nvPr/>
        </p:nvCxnSpPr>
        <p:spPr>
          <a:xfrm>
            <a:off x="0" y="5207987"/>
            <a:ext cx="12192000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0631411-219E-2204-6552-194C727B83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0175">
            <a:solidFill>
              <a:srgbClr val="3E3933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66EAE8-D077-516E-F55A-E3873C8563E5}"/>
              </a:ext>
            </a:extLst>
          </p:cNvPr>
          <p:cNvSpPr txBox="1"/>
          <p:nvPr/>
        </p:nvSpPr>
        <p:spPr>
          <a:xfrm>
            <a:off x="4744016" y="137141"/>
            <a:ext cx="73785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09585">
              <a:spcBef>
                <a:spcPct val="0"/>
              </a:spcBef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Know Jesus </a:t>
            </a:r>
          </a:p>
        </p:txBody>
      </p:sp>
    </p:spTree>
    <p:extLst>
      <p:ext uri="{BB962C8B-B14F-4D97-AF65-F5344CB8AC3E}">
        <p14:creationId xmlns:p14="http://schemas.microsoft.com/office/powerpoint/2010/main" val="765840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5:14 (NIV)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For Christ’s love compels us…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8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7"/>
            <a:ext cx="4812681" cy="1463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1357460"/>
            <a:ext cx="11736370" cy="4385678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3B2660-99AA-E416-0E08-5BF8DEC4582F}"/>
              </a:ext>
            </a:extLst>
          </p:cNvPr>
          <p:cNvSpPr/>
          <p:nvPr/>
        </p:nvSpPr>
        <p:spPr>
          <a:xfrm>
            <a:off x="0" y="1432880"/>
            <a:ext cx="12192000" cy="5174143"/>
          </a:xfrm>
          <a:prstGeom prst="rect">
            <a:avLst/>
          </a:prstGeom>
          <a:solidFill>
            <a:srgbClr val="3E3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D0184C-8805-697F-808D-873A8D80F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61" y="1432879"/>
            <a:ext cx="11081442" cy="5129238"/>
          </a:xfrm>
          <a:prstGeom prst="rect">
            <a:avLst/>
          </a:prstGeom>
          <a:solidFill>
            <a:srgbClr val="3E3933"/>
          </a:solidFill>
          <a:ln>
            <a:noFill/>
          </a:ln>
          <a:effectLst>
            <a:glow>
              <a:srgbClr val="4F81BD">
                <a:alpha val="41000"/>
              </a:srgbClr>
            </a:glow>
          </a:effec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Christianity isn’t just about believing – it is also about belonging. </a:t>
            </a:r>
          </a:p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4400" kern="0" spc="-200" dirty="0">
              <a:solidFill>
                <a:schemeClr val="bg1"/>
              </a:solidFill>
              <a:latin typeface="Calibri"/>
              <a:cs typeface="Tahoma" panose="020B0604030504040204" pitchFamily="34" charset="0"/>
            </a:endParaRPr>
          </a:p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God never intended you to do this alone.</a:t>
            </a:r>
            <a:endParaRPr kumimoji="0" lang="en-US" altLang="en-US" sz="3600" b="0" i="0" u="none" strike="noStrike" kern="0" cap="none" spc="-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>
            <a:cxnSpLocks/>
          </p:cNvCxnSpPr>
          <p:nvPr/>
        </p:nvCxnSpPr>
        <p:spPr>
          <a:xfrm>
            <a:off x="0" y="6607035"/>
            <a:ext cx="12192000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88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7"/>
            <a:ext cx="4812681" cy="1463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1357460"/>
            <a:ext cx="11736370" cy="4385678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3B2660-99AA-E416-0E08-5BF8DEC4582F}"/>
              </a:ext>
            </a:extLst>
          </p:cNvPr>
          <p:cNvSpPr/>
          <p:nvPr/>
        </p:nvSpPr>
        <p:spPr>
          <a:xfrm>
            <a:off x="0" y="1432880"/>
            <a:ext cx="12192000" cy="5174143"/>
          </a:xfrm>
          <a:prstGeom prst="rect">
            <a:avLst/>
          </a:prstGeom>
          <a:solidFill>
            <a:srgbClr val="3E3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D0184C-8805-697F-808D-873A8D80F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61" y="1432879"/>
            <a:ext cx="11081442" cy="5129238"/>
          </a:xfrm>
          <a:prstGeom prst="rect">
            <a:avLst/>
          </a:prstGeom>
          <a:solidFill>
            <a:srgbClr val="3E3933"/>
          </a:solidFill>
          <a:ln>
            <a:noFill/>
          </a:ln>
          <a:effectLst>
            <a:glow>
              <a:srgbClr val="4F81BD">
                <a:alpha val="41000"/>
              </a:srgbClr>
            </a:glow>
          </a:effec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When you really know Jesus, you won’t want to keep it to yourself. </a:t>
            </a:r>
            <a:endParaRPr kumimoji="0" lang="en-US" altLang="en-US" sz="3600" b="0" i="0" u="none" strike="noStrike" kern="0" cap="none" spc="-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>
            <a:cxnSpLocks/>
          </p:cNvCxnSpPr>
          <p:nvPr/>
        </p:nvCxnSpPr>
        <p:spPr>
          <a:xfrm>
            <a:off x="0" y="6607035"/>
            <a:ext cx="12192000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561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2" y="5979682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5:20 (NKJV)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Now then, we are ambassadors for Christ,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as though God were pleading through us: we implore you on Christ’s behalf,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be reconciled to God.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08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2" y="5979682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9:19–22 (NLT)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Even though I am a free man with no master, I have become a slave to all people to bring many to Christ…  </a:t>
            </a:r>
          </a:p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4400" kern="0" spc="-200" dirty="0">
              <a:latin typeface="Calibri"/>
              <a:cs typeface="Tahoma" panose="020B0604030504040204" pitchFamily="34" charset="0"/>
            </a:endParaRPr>
          </a:p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When I am with those who are weak, I share their weakness, for I want to bring the weak to Christ. Yes, I try to find common ground with everyone, doing everything I can to save some.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22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7"/>
            <a:ext cx="4812681" cy="1463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1357460"/>
            <a:ext cx="11736370" cy="4385678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3B2660-99AA-E416-0E08-5BF8DEC4582F}"/>
              </a:ext>
            </a:extLst>
          </p:cNvPr>
          <p:cNvSpPr/>
          <p:nvPr/>
        </p:nvSpPr>
        <p:spPr>
          <a:xfrm>
            <a:off x="0" y="1432880"/>
            <a:ext cx="12192000" cy="5174143"/>
          </a:xfrm>
          <a:prstGeom prst="rect">
            <a:avLst/>
          </a:prstGeom>
          <a:solidFill>
            <a:srgbClr val="3E3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D0184C-8805-697F-808D-873A8D80F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61" y="1432879"/>
            <a:ext cx="11081442" cy="5129238"/>
          </a:xfrm>
          <a:prstGeom prst="rect">
            <a:avLst/>
          </a:prstGeom>
          <a:solidFill>
            <a:srgbClr val="3E3933"/>
          </a:solidFill>
          <a:ln>
            <a:noFill/>
          </a:ln>
          <a:effectLst>
            <a:glow>
              <a:srgbClr val="4F81BD">
                <a:alpha val="41000"/>
              </a:srgbClr>
            </a:glow>
          </a:effec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Are we a “come and hear” church, or a “go and tell church”?  </a:t>
            </a:r>
          </a:p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400" b="0" i="0" u="none" strike="noStrike" kern="0" cap="none" spc="-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Jesus told us to “go and tell” the world about Him.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>
            <a:cxnSpLocks/>
          </p:cNvCxnSpPr>
          <p:nvPr/>
        </p:nvCxnSpPr>
        <p:spPr>
          <a:xfrm>
            <a:off x="0" y="6607035"/>
            <a:ext cx="12192000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06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2" y="5979682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16:15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And He said to them, "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Go into all the world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 and preach the gospel to every creature.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48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2" y="5979682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1:8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But you shall receive power when the Holy Spirit has come upon you; and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you shall be witnesses to Me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in Jerusalem, and in all Judea and Samaria, and to the end of the earth."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91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2" y="5979682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10:14–15 (NLT)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But how can they call on him to save them unless they believe in him? And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how can they believe in him if they have never heard about him?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And how can they hear about him unless someone tells them?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And how will anyone go and tell them without being sent?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3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5"/>
            <a:ext cx="12292011" cy="710896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76077B7-8442-9475-866D-1E4EBE82BD86}"/>
              </a:ext>
            </a:extLst>
          </p:cNvPr>
          <p:cNvSpPr txBox="1"/>
          <p:nvPr/>
        </p:nvSpPr>
        <p:spPr>
          <a:xfrm>
            <a:off x="0" y="5207987"/>
            <a:ext cx="12192000" cy="830997"/>
          </a:xfrm>
          <a:prstGeom prst="rect">
            <a:avLst/>
          </a:prstGeom>
          <a:solidFill>
            <a:srgbClr val="3E3935"/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pPr defTabSz="609585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Live like Jesus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6C2501-8FDE-7400-78DB-0FCE34301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595" y="-226245"/>
            <a:ext cx="5601185" cy="2385267"/>
          </a:xfrm>
          <a:prstGeom prst="rect">
            <a:avLst/>
          </a:prstGeom>
          <a:effectLst>
            <a:softEdge rad="584200"/>
          </a:effec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>
            <a:cxnSpLocks/>
          </p:cNvCxnSpPr>
          <p:nvPr/>
        </p:nvCxnSpPr>
        <p:spPr>
          <a:xfrm>
            <a:off x="0" y="5207987"/>
            <a:ext cx="12192000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0631411-219E-2204-6552-194C727B83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0175">
            <a:solidFill>
              <a:srgbClr val="3E3933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66EAE8-D077-516E-F55A-E3873C8563E5}"/>
              </a:ext>
            </a:extLst>
          </p:cNvPr>
          <p:cNvSpPr txBox="1"/>
          <p:nvPr/>
        </p:nvSpPr>
        <p:spPr>
          <a:xfrm>
            <a:off x="4744016" y="137141"/>
            <a:ext cx="73785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09585">
              <a:spcBef>
                <a:spcPct val="0"/>
              </a:spcBef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Know Jesus</a:t>
            </a:r>
          </a:p>
          <a:p>
            <a:pPr algn="r" defTabSz="609585">
              <a:spcBef>
                <a:spcPct val="0"/>
              </a:spcBef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algn="r" defTabSz="609585">
              <a:spcBef>
                <a:spcPct val="0"/>
              </a:spcBef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Make Him Known</a:t>
            </a:r>
          </a:p>
        </p:txBody>
      </p:sp>
    </p:spTree>
    <p:extLst>
      <p:ext uri="{BB962C8B-B14F-4D97-AF65-F5344CB8AC3E}">
        <p14:creationId xmlns:p14="http://schemas.microsoft.com/office/powerpoint/2010/main" val="1212608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2" y="5979682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14:15 (NIV)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“If you love me, keep my commands.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91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5"/>
            <a:ext cx="12292011" cy="710896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76077B7-8442-9475-866D-1E4EBE82BD86}"/>
              </a:ext>
            </a:extLst>
          </p:cNvPr>
          <p:cNvSpPr txBox="1"/>
          <p:nvPr/>
        </p:nvSpPr>
        <p:spPr>
          <a:xfrm>
            <a:off x="0" y="5207987"/>
            <a:ext cx="12192000" cy="830997"/>
          </a:xfrm>
          <a:prstGeom prst="rect">
            <a:avLst/>
          </a:prstGeom>
          <a:solidFill>
            <a:srgbClr val="3E3935"/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pPr defTabSz="609585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Love like Jesus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6C2501-8FDE-7400-78DB-0FCE34301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595" y="-226245"/>
            <a:ext cx="5601185" cy="2385267"/>
          </a:xfrm>
          <a:prstGeom prst="rect">
            <a:avLst/>
          </a:prstGeom>
          <a:effectLst>
            <a:softEdge rad="584200"/>
          </a:effec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>
            <a:cxnSpLocks/>
          </p:cNvCxnSpPr>
          <p:nvPr/>
        </p:nvCxnSpPr>
        <p:spPr>
          <a:xfrm>
            <a:off x="0" y="5207987"/>
            <a:ext cx="12192000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0631411-219E-2204-6552-194C727B83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0175">
            <a:solidFill>
              <a:srgbClr val="3E3933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66EAE8-D077-516E-F55A-E3873C8563E5}"/>
              </a:ext>
            </a:extLst>
          </p:cNvPr>
          <p:cNvSpPr txBox="1"/>
          <p:nvPr/>
        </p:nvSpPr>
        <p:spPr>
          <a:xfrm>
            <a:off x="4744016" y="137141"/>
            <a:ext cx="73785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09585">
              <a:spcBef>
                <a:spcPct val="0"/>
              </a:spcBef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Know Jesus</a:t>
            </a:r>
          </a:p>
          <a:p>
            <a:pPr algn="r" defTabSz="609585">
              <a:spcBef>
                <a:spcPct val="0"/>
              </a:spcBef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algn="r" defTabSz="609585">
              <a:spcBef>
                <a:spcPct val="0"/>
              </a:spcBef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Make Him Known</a:t>
            </a:r>
          </a:p>
          <a:p>
            <a:pPr algn="r" defTabSz="609585">
              <a:spcBef>
                <a:spcPct val="0"/>
              </a:spcBef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algn="r" defTabSz="609585">
              <a:spcBef>
                <a:spcPct val="0"/>
              </a:spcBef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Live like Jesus</a:t>
            </a:r>
          </a:p>
        </p:txBody>
      </p:sp>
    </p:spTree>
    <p:extLst>
      <p:ext uri="{BB962C8B-B14F-4D97-AF65-F5344CB8AC3E}">
        <p14:creationId xmlns:p14="http://schemas.microsoft.com/office/powerpoint/2010/main" val="44346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53176C-0156-4CED-B225-0B31824B92D1}"/>
              </a:ext>
            </a:extLst>
          </p:cNvPr>
          <p:cNvCxnSpPr>
            <a:cxnSpLocks/>
          </p:cNvCxnSpPr>
          <p:nvPr/>
        </p:nvCxnSpPr>
        <p:spPr>
          <a:xfrm>
            <a:off x="0" y="6671035"/>
            <a:ext cx="12190476" cy="0"/>
          </a:xfrm>
          <a:prstGeom prst="line">
            <a:avLst/>
          </a:prstGeom>
          <a:ln w="7620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1BE1B1-FF9F-D5C6-C237-1FC6E77C9D84}"/>
              </a:ext>
            </a:extLst>
          </p:cNvPr>
          <p:cNvSpPr txBox="1"/>
          <p:nvPr/>
        </p:nvSpPr>
        <p:spPr>
          <a:xfrm>
            <a:off x="486613" y="1369127"/>
            <a:ext cx="11217245" cy="996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4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 will commit to the mission of my church</a:t>
            </a:r>
            <a:endParaRPr kumimoji="0" lang="en-US" sz="2400" b="0" i="0" u="none" strike="noStrike" kern="14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4FE00-371A-9B5F-DDE9-3A6801EA526E}"/>
              </a:ext>
            </a:extLst>
          </p:cNvPr>
          <p:cNvSpPr txBox="1"/>
          <p:nvPr/>
        </p:nvSpPr>
        <p:spPr>
          <a:xfrm>
            <a:off x="486613" y="2584505"/>
            <a:ext cx="11217245" cy="36779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Mission Statement:  “To know Jesus and make Him known while living, loving and serving like Him”</a:t>
            </a:r>
            <a:endParaRPr kumimoji="0" lang="en-US" alt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just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 am a church member: </a:t>
            </a:r>
          </a:p>
          <a:p>
            <a:pPr marL="0" marR="0" lvl="0" indent="0" algn="just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 will stive to grow in my relationship with Jesus, obey the Great Commission Jesus gave in the gospels to share His love with the world, and live in a way that brings glory to God.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BAD800-096E-7406-E2E6-8EC0DAC39B3F}"/>
              </a:ext>
            </a:extLst>
          </p:cNvPr>
          <p:cNvSpPr/>
          <p:nvPr/>
        </p:nvSpPr>
        <p:spPr>
          <a:xfrm>
            <a:off x="1524" y="0"/>
            <a:ext cx="12190476" cy="1149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D2A817-BFD1-D328-441A-EE935DC05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91" y="72071"/>
            <a:ext cx="3931611" cy="107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23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7"/>
            <a:ext cx="4812681" cy="1463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1357460"/>
            <a:ext cx="11736370" cy="4385678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3B2660-99AA-E416-0E08-5BF8DEC4582F}"/>
              </a:ext>
            </a:extLst>
          </p:cNvPr>
          <p:cNvSpPr/>
          <p:nvPr/>
        </p:nvSpPr>
        <p:spPr>
          <a:xfrm>
            <a:off x="0" y="1432880"/>
            <a:ext cx="12192000" cy="5174143"/>
          </a:xfrm>
          <a:prstGeom prst="rect">
            <a:avLst/>
          </a:prstGeom>
          <a:solidFill>
            <a:srgbClr val="3E3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D0184C-8805-697F-808D-873A8D80F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61" y="1432879"/>
            <a:ext cx="11081442" cy="5129238"/>
          </a:xfrm>
          <a:prstGeom prst="rect">
            <a:avLst/>
          </a:prstGeom>
          <a:solidFill>
            <a:srgbClr val="3E3933"/>
          </a:solidFill>
          <a:ln>
            <a:noFill/>
          </a:ln>
          <a:effectLst>
            <a:glow>
              <a:srgbClr val="4F81BD">
                <a:alpha val="41000"/>
              </a:srgbClr>
            </a:glow>
          </a:effec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Jesus cared!  We must commit to care!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>
            <a:cxnSpLocks/>
          </p:cNvCxnSpPr>
          <p:nvPr/>
        </p:nvCxnSpPr>
        <p:spPr>
          <a:xfrm>
            <a:off x="0" y="6607035"/>
            <a:ext cx="12192000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111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2" y="5979682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13:1–3 (NLT)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If I could speak all the languages of earth and of angels,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but didn’t love others, I would only be a noisy gong or a clanging cymbal.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If I had the gift of prophecy, and if I understood all of God’s secret plans and possessed all knowledge,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91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2" y="5979682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13:1–3 (NLT)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and if I had such faith that I could move mountains,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but didn’t love others, I would be nothing.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If I gave everything I have to the poor and even sacrificed my body, I could boast about it;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but if I didn’t love others, I would have gained nothing.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57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5"/>
            <a:ext cx="12292011" cy="710896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76077B7-8442-9475-866D-1E4EBE82BD86}"/>
              </a:ext>
            </a:extLst>
          </p:cNvPr>
          <p:cNvSpPr txBox="1"/>
          <p:nvPr/>
        </p:nvSpPr>
        <p:spPr>
          <a:xfrm>
            <a:off x="0" y="5207987"/>
            <a:ext cx="12192000" cy="830997"/>
          </a:xfrm>
          <a:prstGeom prst="rect">
            <a:avLst/>
          </a:prstGeom>
          <a:solidFill>
            <a:srgbClr val="3E3935"/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pPr defTabSz="609585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Serve like Jesus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6C2501-8FDE-7400-78DB-0FCE34301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595" y="-226245"/>
            <a:ext cx="5601185" cy="2385267"/>
          </a:xfrm>
          <a:prstGeom prst="rect">
            <a:avLst/>
          </a:prstGeom>
          <a:effectLst>
            <a:softEdge rad="584200"/>
          </a:effec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>
            <a:cxnSpLocks/>
          </p:cNvCxnSpPr>
          <p:nvPr/>
        </p:nvCxnSpPr>
        <p:spPr>
          <a:xfrm>
            <a:off x="0" y="5207987"/>
            <a:ext cx="12192000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0631411-219E-2204-6552-194C727B83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0175">
            <a:solidFill>
              <a:srgbClr val="3E3933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66EAE8-D077-516E-F55A-E3873C8563E5}"/>
              </a:ext>
            </a:extLst>
          </p:cNvPr>
          <p:cNvSpPr txBox="1"/>
          <p:nvPr/>
        </p:nvSpPr>
        <p:spPr>
          <a:xfrm>
            <a:off x="4744016" y="137141"/>
            <a:ext cx="737857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09585">
              <a:spcBef>
                <a:spcPct val="0"/>
              </a:spcBef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Know Jesus</a:t>
            </a:r>
          </a:p>
          <a:p>
            <a:pPr algn="r" defTabSz="609585">
              <a:spcBef>
                <a:spcPct val="0"/>
              </a:spcBef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algn="r" defTabSz="609585">
              <a:spcBef>
                <a:spcPct val="0"/>
              </a:spcBef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Make Him Known</a:t>
            </a:r>
          </a:p>
          <a:p>
            <a:pPr algn="r" defTabSz="609585">
              <a:spcBef>
                <a:spcPct val="0"/>
              </a:spcBef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algn="r" defTabSz="609585">
              <a:spcBef>
                <a:spcPct val="0"/>
              </a:spcBef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Live like Jesus</a:t>
            </a:r>
          </a:p>
          <a:p>
            <a:pPr algn="r" defTabSz="609585">
              <a:spcBef>
                <a:spcPct val="0"/>
              </a:spcBef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algn="r" defTabSz="609585">
              <a:spcBef>
                <a:spcPct val="0"/>
              </a:spcBef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Love like Jesus</a:t>
            </a:r>
          </a:p>
          <a:p>
            <a:pPr marL="365751" indent="-380990" algn="just" defTabSz="60958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388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2" y="5979682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13:12–17 (NLT)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After washing their feet, he put on his robe again and sat down and asked,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“Do you understand what I was doing?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You call me ‘Teacher’ and ‘Lord,’ and you are right, because that’s what I am.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93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2" y="5979682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13:12–17 (NLT)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And since I, your Lord and Teacher, have washed your feet, you ought to wash each other’s feet. </a:t>
            </a:r>
          </a:p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4400" kern="0" spc="-200" dirty="0">
              <a:latin typeface="Calibri"/>
              <a:cs typeface="Tahoma" panose="020B0604030504040204" pitchFamily="34" charset="0"/>
            </a:endParaRPr>
          </a:p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I have given you an example to follow. Do as I have done to you.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09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2" y="5979682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13:12–17 (NLT)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250964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I tell you the truth, slaves are not greater than their master. Nor is the messenger more important than the one who sends the message. </a:t>
            </a:r>
          </a:p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4400" kern="0" spc="-200" dirty="0">
              <a:solidFill>
                <a:srgbClr val="C00000"/>
              </a:solidFill>
              <a:latin typeface="Calibri"/>
              <a:cs typeface="Tahoma" panose="020B0604030504040204" pitchFamily="34" charset="0"/>
            </a:endParaRPr>
          </a:p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Now that you know these things, God will bless you for doing them.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09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7"/>
            <a:ext cx="4812681" cy="1463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5" y="1357460"/>
            <a:ext cx="11736370" cy="4385678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3B2660-99AA-E416-0E08-5BF8DEC4582F}"/>
              </a:ext>
            </a:extLst>
          </p:cNvPr>
          <p:cNvSpPr/>
          <p:nvPr/>
        </p:nvSpPr>
        <p:spPr>
          <a:xfrm>
            <a:off x="0" y="1432880"/>
            <a:ext cx="12192000" cy="5174143"/>
          </a:xfrm>
          <a:prstGeom prst="rect">
            <a:avLst/>
          </a:prstGeom>
          <a:solidFill>
            <a:srgbClr val="3E3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D0184C-8805-697F-808D-873A8D80F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61" y="1432879"/>
            <a:ext cx="11081442" cy="5129238"/>
          </a:xfrm>
          <a:prstGeom prst="rect">
            <a:avLst/>
          </a:prstGeom>
          <a:solidFill>
            <a:srgbClr val="3E3933"/>
          </a:solidFill>
          <a:ln>
            <a:noFill/>
          </a:ln>
          <a:effectLst>
            <a:glow>
              <a:srgbClr val="4F81BD">
                <a:alpha val="41000"/>
              </a:srgbClr>
            </a:glow>
          </a:effec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Do you want God’s blessings????  </a:t>
            </a:r>
          </a:p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4400" kern="0" spc="-200" dirty="0">
              <a:solidFill>
                <a:schemeClr val="bg1"/>
              </a:solidFill>
              <a:latin typeface="Calibri"/>
              <a:cs typeface="Tahoma" panose="020B0604030504040204" pitchFamily="34" charset="0"/>
            </a:endParaRPr>
          </a:p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0" i="0" u="none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Serve others!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>
            <a:cxnSpLocks/>
          </p:cNvCxnSpPr>
          <p:nvPr/>
        </p:nvCxnSpPr>
        <p:spPr>
          <a:xfrm>
            <a:off x="0" y="6607035"/>
            <a:ext cx="12192000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63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53176C-0156-4CED-B225-0B31824B92D1}"/>
              </a:ext>
            </a:extLst>
          </p:cNvPr>
          <p:cNvCxnSpPr>
            <a:cxnSpLocks/>
          </p:cNvCxnSpPr>
          <p:nvPr/>
        </p:nvCxnSpPr>
        <p:spPr>
          <a:xfrm>
            <a:off x="0" y="6671035"/>
            <a:ext cx="12190476" cy="0"/>
          </a:xfrm>
          <a:prstGeom prst="line">
            <a:avLst/>
          </a:prstGeom>
          <a:ln w="7620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1BE1B1-FF9F-D5C6-C237-1FC6E77C9D84}"/>
              </a:ext>
            </a:extLst>
          </p:cNvPr>
          <p:cNvSpPr txBox="1"/>
          <p:nvPr/>
        </p:nvSpPr>
        <p:spPr>
          <a:xfrm>
            <a:off x="486613" y="1369127"/>
            <a:ext cx="11217245" cy="996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4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 will commit to the mission of my church</a:t>
            </a:r>
            <a:endParaRPr kumimoji="0" lang="en-US" sz="2400" b="0" i="0" u="none" strike="noStrike" kern="14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4FE00-371A-9B5F-DDE9-3A6801EA526E}"/>
              </a:ext>
            </a:extLst>
          </p:cNvPr>
          <p:cNvSpPr txBox="1"/>
          <p:nvPr/>
        </p:nvSpPr>
        <p:spPr>
          <a:xfrm>
            <a:off x="486613" y="2584505"/>
            <a:ext cx="11217245" cy="36779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Mission Statement:  “To know Jesus and make Him known while living, loving and serving like Him”</a:t>
            </a:r>
            <a:endParaRPr kumimoji="0" lang="en-US" alt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just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 am a church member: </a:t>
            </a:r>
          </a:p>
          <a:p>
            <a:pPr marL="0" marR="0" lvl="0" indent="0" algn="just" defTabSz="60958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 will stive to grow in my relationship with Jesus, obey the Great Commission Jesus gave in the gospels to share His love with the world, and live in a way that brings glory to God.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BAD800-096E-7406-E2E6-8EC0DAC39B3F}"/>
              </a:ext>
            </a:extLst>
          </p:cNvPr>
          <p:cNvSpPr/>
          <p:nvPr/>
        </p:nvSpPr>
        <p:spPr>
          <a:xfrm>
            <a:off x="1524" y="0"/>
            <a:ext cx="12190476" cy="1149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D2A817-BFD1-D328-441A-EE935DC05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91" y="72071"/>
            <a:ext cx="3931611" cy="107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91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FEDDD1-704E-FA54-FA96-14D5AADF5EC4}"/>
              </a:ext>
            </a:extLst>
          </p:cNvPr>
          <p:cNvCxnSpPr>
            <a:cxnSpLocks/>
          </p:cNvCxnSpPr>
          <p:nvPr/>
        </p:nvCxnSpPr>
        <p:spPr>
          <a:xfrm>
            <a:off x="0" y="188536"/>
            <a:ext cx="12190476" cy="0"/>
          </a:xfrm>
          <a:prstGeom prst="line">
            <a:avLst/>
          </a:prstGeom>
          <a:ln w="7620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53176C-0156-4CED-B225-0B31824B92D1}"/>
              </a:ext>
            </a:extLst>
          </p:cNvPr>
          <p:cNvCxnSpPr>
            <a:cxnSpLocks/>
          </p:cNvCxnSpPr>
          <p:nvPr/>
        </p:nvCxnSpPr>
        <p:spPr>
          <a:xfrm>
            <a:off x="0" y="6671035"/>
            <a:ext cx="12190476" cy="0"/>
          </a:xfrm>
          <a:prstGeom prst="line">
            <a:avLst/>
          </a:prstGeom>
          <a:ln w="7620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4F1E8C-3797-59F6-2046-57D7F7C092AF}"/>
              </a:ext>
            </a:extLst>
          </p:cNvPr>
          <p:cNvGrpSpPr/>
          <p:nvPr/>
        </p:nvGrpSpPr>
        <p:grpSpPr>
          <a:xfrm>
            <a:off x="1472153" y="2349006"/>
            <a:ext cx="9837983" cy="2161559"/>
            <a:chOff x="2075469" y="2367700"/>
            <a:chExt cx="9837983" cy="216155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9866EA2-96AB-F5F0-54B6-200F8A0793B4}"/>
                </a:ext>
              </a:extLst>
            </p:cNvPr>
            <p:cNvCxnSpPr>
              <a:cxnSpLocks/>
            </p:cNvCxnSpPr>
            <p:nvPr/>
          </p:nvCxnSpPr>
          <p:spPr>
            <a:xfrm>
              <a:off x="2075469" y="2367700"/>
              <a:ext cx="0" cy="1949777"/>
            </a:xfrm>
            <a:prstGeom prst="line">
              <a:avLst/>
            </a:prstGeom>
            <a:ln w="60325">
              <a:solidFill>
                <a:srgbClr val="AD13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D54044-320C-C00A-81CD-9EFFE62144B9}"/>
                </a:ext>
              </a:extLst>
            </p:cNvPr>
            <p:cNvSpPr txBox="1"/>
            <p:nvPr/>
          </p:nvSpPr>
          <p:spPr>
            <a:xfrm>
              <a:off x="2543209" y="2497934"/>
              <a:ext cx="937024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600" b="1" dirty="0">
                  <a:solidFill>
                    <a:srgbClr val="3E3933"/>
                  </a:solidFill>
                  <a:latin typeface="Arial Black" panose="020B0A04020102020204" pitchFamily="34" charset="0"/>
                </a:rPr>
                <a:t>Church 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157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15:34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98" y="295883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Awake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to righteousness,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 and do not sin; for some do not have the knowledge of God. I speak this to your shame.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16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1">
            <a:extLst>
              <a:ext uri="{FF2B5EF4-FFF2-40B4-BE49-F238E27FC236}">
                <a16:creationId xmlns:a16="http://schemas.microsoft.com/office/drawing/2014/main" id="{564F5892-D41A-4986-8E71-B881BA241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7" y="1720840"/>
            <a:ext cx="10995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7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“To know Jesus and make Him known while living, loving and serving like Him”</a:t>
            </a:r>
          </a:p>
        </p:txBody>
      </p:sp>
      <p:pic>
        <p:nvPicPr>
          <p:cNvPr id="75778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BDE19F-1478-47CB-831C-105ECD360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309" y="5274827"/>
            <a:ext cx="3195638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96B053-E6A2-4E75-9F8B-6C6BEF4584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4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F8428D-B291-489A-99F9-7F0EEB6C4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511" y="0"/>
            <a:ext cx="8570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7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1">
            <a:extLst>
              <a:ext uri="{FF2B5EF4-FFF2-40B4-BE49-F238E27FC236}">
                <a16:creationId xmlns:a16="http://schemas.microsoft.com/office/drawing/2014/main" id="{564F5892-D41A-4986-8E71-B881BA241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7" y="1162661"/>
            <a:ext cx="10995025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Love God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Love People</a:t>
            </a:r>
            <a:endParaRPr kumimoji="0" lang="en-US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5778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BDE19F-1478-47CB-831C-105ECD360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309" y="5274827"/>
            <a:ext cx="3195638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96B053-E6A2-4E75-9F8B-6C6BEF4584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4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8FEB0A-103D-44EF-A25C-612917D1D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511" y="0"/>
            <a:ext cx="8570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5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5"/>
            <a:ext cx="12292011" cy="710896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76077B7-8442-9475-866D-1E4EBE82BD86}"/>
              </a:ext>
            </a:extLst>
          </p:cNvPr>
          <p:cNvSpPr txBox="1"/>
          <p:nvPr/>
        </p:nvSpPr>
        <p:spPr>
          <a:xfrm>
            <a:off x="0" y="5207987"/>
            <a:ext cx="12192000" cy="830997"/>
          </a:xfrm>
          <a:prstGeom prst="rect">
            <a:avLst/>
          </a:prstGeom>
          <a:solidFill>
            <a:srgbClr val="3E3935"/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pPr defTabSz="609585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Know Jesus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6C2501-8FDE-7400-78DB-0FCE34301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595" y="-226245"/>
            <a:ext cx="5601185" cy="2385267"/>
          </a:xfrm>
          <a:prstGeom prst="rect">
            <a:avLst/>
          </a:prstGeom>
          <a:effectLst>
            <a:softEdge rad="584200"/>
          </a:effec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>
            <a:cxnSpLocks/>
          </p:cNvCxnSpPr>
          <p:nvPr/>
        </p:nvCxnSpPr>
        <p:spPr>
          <a:xfrm>
            <a:off x="0" y="5207987"/>
            <a:ext cx="12192000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0631411-219E-2204-6552-194C727B83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0175">
            <a:solidFill>
              <a:srgbClr val="3E3933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3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3:4–10 (NLT)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98" y="295883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though I could have confidence in my own effort if anyone could. Indeed, </a:t>
            </a: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ahoma" panose="020B0604030504040204" pitchFamily="34" charset="0"/>
              </a:rPr>
              <a:t>if others have reason for confidence in their own efforts, I have even more!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1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D5D4795B-24BB-AAC3-FC4A-5047F63D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966"/>
            <a:ext cx="12292011" cy="7108965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D002CA-9B0A-7E90-1DE4-747F3B6B6D47}"/>
              </a:ext>
            </a:extLst>
          </p:cNvPr>
          <p:cNvSpPr txBox="1">
            <a:spLocks/>
          </p:cNvSpPr>
          <p:nvPr/>
        </p:nvSpPr>
        <p:spPr>
          <a:xfrm>
            <a:off x="100013" y="5963141"/>
            <a:ext cx="11991975" cy="643894"/>
          </a:xfrm>
          <a:prstGeom prst="rect">
            <a:avLst/>
          </a:prstGeom>
          <a:solidFill>
            <a:srgbClr val="433B38"/>
          </a:solidFill>
          <a:effectLst>
            <a:softEdge rad="0"/>
          </a:effectLst>
        </p:spPr>
        <p:txBody>
          <a:bodyPr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buClr>
                <a:srgbClr val="FFCA08">
                  <a:lumMod val="75000"/>
                </a:srgbClr>
              </a:buClr>
              <a:buFont typeface="Wingdings" panose="05000000000000000000" pitchFamily="2" charset="2"/>
              <a:buNone/>
              <a:defRPr/>
            </a:pPr>
            <a:r>
              <a:rPr lang="en-US" sz="320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3:4–10 (NLT)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D70B8-E02D-FCE0-6332-06DB2096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3" y="5963141"/>
            <a:ext cx="2117618" cy="6438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7E311-8470-86F1-D78B-5BB07D5B1CC4}"/>
              </a:ext>
            </a:extLst>
          </p:cNvPr>
          <p:cNvCxnSpPr/>
          <p:nvPr/>
        </p:nvCxnSpPr>
        <p:spPr>
          <a:xfrm>
            <a:off x="100012" y="6607035"/>
            <a:ext cx="11991975" cy="0"/>
          </a:xfrm>
          <a:prstGeom prst="line">
            <a:avLst/>
          </a:prstGeom>
          <a:ln w="95250">
            <a:solidFill>
              <a:srgbClr val="AD1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8365B-2DCB-8AED-259A-C6523A71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98" y="295883"/>
            <a:ext cx="11736370" cy="5548735"/>
          </a:xfrm>
          <a:prstGeom prst="rect">
            <a:avLst/>
          </a:prstGeom>
          <a:noFill/>
          <a:ln>
            <a:noFill/>
          </a:ln>
          <a:effectLst>
            <a:glow>
              <a:srgbClr val="4F81BD">
                <a:alpha val="41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i="0" u="none" strike="noStrike" kern="0" cap="none" spc="-20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Tahoma" panose="020B0604030504040204" pitchFamily="34" charset="0"/>
              </a:rPr>
              <a:t>I was circumcised when I was eight days old. I am a pure-blooded citizen of Israel and a member of the tribe of Benjamin—a real Hebrew if there ever was one! I was a member of the Pharisees, who demand the strictest obedience to the Jewish law. I was so zealous that I harshly persecuted the church. And as for righteousness, I obeyed the law without fault. </a:t>
            </a:r>
            <a:endParaRPr kumimoji="0" lang="en-US" altLang="en-US" sz="4400" i="0" u="sng" strike="noStrike" kern="0" cap="none" spc="-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188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mask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1190</Words>
  <Application>Microsoft Office PowerPoint</Application>
  <PresentationFormat>Widescreen</PresentationFormat>
  <Paragraphs>99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Abadi</vt:lpstr>
      <vt:lpstr>Arial</vt:lpstr>
      <vt:lpstr>Arial Black</vt:lpstr>
      <vt:lpstr>Bookman Old Style</vt:lpstr>
      <vt:lpstr>Calibri</vt:lpstr>
      <vt:lpstr>Calibri Light</vt:lpstr>
      <vt:lpstr>Rockwell</vt:lpstr>
      <vt:lpstr>Wingdings</vt:lpstr>
      <vt:lpstr>Office Theme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Wallin</dc:creator>
  <cp:lastModifiedBy>Doug Wallin</cp:lastModifiedBy>
  <cp:revision>84</cp:revision>
  <dcterms:created xsi:type="dcterms:W3CDTF">2023-04-14T16:30:14Z</dcterms:created>
  <dcterms:modified xsi:type="dcterms:W3CDTF">2023-04-23T13:11:52Z</dcterms:modified>
</cp:coreProperties>
</file>