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008" r:id="rId2"/>
    <p:sldId id="262" r:id="rId3"/>
    <p:sldId id="2045" r:id="rId4"/>
    <p:sldId id="2046" r:id="rId5"/>
    <p:sldId id="2042" r:id="rId6"/>
    <p:sldId id="265" r:id="rId7"/>
    <p:sldId id="266" r:id="rId8"/>
    <p:sldId id="2044" r:id="rId9"/>
    <p:sldId id="2048" r:id="rId10"/>
    <p:sldId id="2047" r:id="rId11"/>
    <p:sldId id="258" r:id="rId12"/>
    <p:sldId id="2049" r:id="rId13"/>
    <p:sldId id="2050" r:id="rId14"/>
    <p:sldId id="2051" r:id="rId15"/>
    <p:sldId id="2052" r:id="rId16"/>
    <p:sldId id="2053" r:id="rId17"/>
    <p:sldId id="2054" r:id="rId18"/>
    <p:sldId id="2055" r:id="rId19"/>
    <p:sldId id="2056" r:id="rId20"/>
    <p:sldId id="2027" r:id="rId21"/>
    <p:sldId id="2057" r:id="rId22"/>
    <p:sldId id="2058" r:id="rId23"/>
    <p:sldId id="2059" r:id="rId24"/>
    <p:sldId id="2060" r:id="rId25"/>
    <p:sldId id="2061" r:id="rId26"/>
    <p:sldId id="2062" r:id="rId27"/>
    <p:sldId id="2063" r:id="rId28"/>
    <p:sldId id="2064" r:id="rId29"/>
    <p:sldId id="2065" r:id="rId30"/>
    <p:sldId id="2066" r:id="rId31"/>
    <p:sldId id="2067" r:id="rId32"/>
    <p:sldId id="2068" r:id="rId33"/>
    <p:sldId id="2069" r:id="rId34"/>
    <p:sldId id="2070" r:id="rId35"/>
    <p:sldId id="2071" r:id="rId36"/>
    <p:sldId id="2072" r:id="rId37"/>
    <p:sldId id="2073" r:id="rId38"/>
    <p:sldId id="2074" r:id="rId39"/>
    <p:sldId id="2075" r:id="rId40"/>
    <p:sldId id="2076" r:id="rId41"/>
    <p:sldId id="2077" r:id="rId42"/>
    <p:sldId id="2078" r:id="rId43"/>
    <p:sldId id="259" r:id="rId44"/>
    <p:sldId id="267" r:id="rId45"/>
    <p:sldId id="26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Wallin" initials="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328"/>
    <a:srgbClr val="3E3933"/>
    <a:srgbClr val="3E3935"/>
    <a:srgbClr val="433B38"/>
    <a:srgbClr val="A40A1F"/>
    <a:srgbClr val="A51527"/>
    <a:srgbClr val="18334C"/>
    <a:srgbClr val="A60C21"/>
    <a:srgbClr val="B12234"/>
    <a:srgbClr val="DFD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F1601-B491-43E4-B69F-31100DF8FB9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48377-4C79-4874-BE8F-E9CEF9C2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5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DDD5-C513-7314-E735-8EDBD1869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EC4EA-A622-DB62-D569-C5D232596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D013A-C745-D54E-98D2-2A3E227E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FE046-B5EA-609D-46DA-7B79D832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A63DC-F316-4EAD-8AB2-02FDA0AC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2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E3DC-7BEB-742F-208A-461543A5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A2598-6842-6904-A990-5FFCAB463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4D266-7534-8634-3FF1-1D017C2A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3E6B2-CEDD-FD95-8BCD-60441086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435FC-9E33-0248-019C-F275F180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4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C55832-CD7B-D0C1-0DDC-162F41F77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AA47A-DB14-468E-61E8-44AC9DF51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20D7-6CA8-D60C-5606-EABAD990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EC9D4-0835-DA4A-38DF-3EAC7165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0BAD8-205C-5557-E56C-140FF9F4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44D4-E97E-3D44-BDD4-04B8180D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9BAB-1C10-4FF8-FA98-42B67C4BA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2AD0-D469-B255-3887-38681706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3E33-B2FF-959E-F92C-5A6E72173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EAA06-5FC1-DF13-4F6A-B14B5DE4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8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52CC-AB92-751C-9965-BB8438E5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D6A35-DC54-C428-57A7-E0B82A7DF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B9B66-D623-C4F4-25EC-733A528E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FB656-4082-3167-6EFB-050C6E3F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AE5D5-9EAD-CB4D-B8A6-C2701B4F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0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A6897-1A92-FD76-2DF2-716B05B7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FD3DB-48FA-8E5D-EA0D-21CFE0491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AC104-3E98-D53E-685C-544C31B63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D005C-5FA3-4B4C-F2A1-78408758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FB6FD-2C8E-B1F4-89D2-83E648DB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51F63-28E8-33ED-406E-97DCEFAE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E2A7-71B5-F0BB-53BC-2ECDB8F9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57037-36ED-F627-2DC3-7B7708E28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4370E-5369-1A00-1531-C05991016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2A58D3-B69A-B6C5-5AA4-B7919D2CB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6861B-E4D2-596C-E706-F6A9135B3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C2509-BEA4-86A8-9A73-CC316DB6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52DA7-5443-02A9-F88A-4AB330F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04E3F-C2F9-A95E-C233-90040CB5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9459-BBF2-33F9-395A-465DF651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40D05-6715-48D3-56CD-3F3874D3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8CB6F-2FCB-28D1-9F6E-421D0306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731F0-5CF5-76E8-3C09-8281D63B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6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544A6-161E-68F9-5E0B-BA5A3C0E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A9C2C-82BB-8059-78C0-229FA55B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8988F-3D16-C77F-E846-CB405752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2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74CF-61B8-FD59-6A01-34D9E1DC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D071-EEE4-B756-AA23-64DA0D1F3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3CCC8-2B11-8EDF-0F68-CAE284261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B76ED-53DD-A600-094E-B6749C18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B3486-9336-C8D9-6D28-D8EA94DD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FB247-7C66-741A-A97F-7FED8C60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0204-6DE8-4811-47AF-613ACCAC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2E216-D980-99F8-F8B4-A46A1FCC6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EA6BF-95F0-55C1-66F7-DC2B18FC9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7594B-C93D-336D-778F-BB35F9492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FFEC8-9C88-37F2-E10B-962E8460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B53DD-5D92-0FE9-FD7B-2CF3A231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3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41726-69E7-B102-0C45-828B6DF4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918E-F0A1-7908-E67F-CB042AA11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CF95C-EEEB-EDC6-435E-4E908056C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7D454-29A3-4464-9CAA-D5292EAC750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0E740-A241-FD55-AAC4-212521BCC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3D3B8-8D18-6A65-CDE3-9847C45D0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FEDDD1-704E-FA54-FA96-14D5AADF5EC4}"/>
              </a:ext>
            </a:extLst>
          </p:cNvPr>
          <p:cNvCxnSpPr>
            <a:cxnSpLocks/>
          </p:cNvCxnSpPr>
          <p:nvPr/>
        </p:nvCxnSpPr>
        <p:spPr>
          <a:xfrm>
            <a:off x="0" y="188536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3176C-0156-4CED-B225-0B31824B92D1}"/>
              </a:ext>
            </a:extLst>
          </p:cNvPr>
          <p:cNvCxnSpPr>
            <a:cxnSpLocks/>
          </p:cNvCxnSpPr>
          <p:nvPr/>
        </p:nvCxnSpPr>
        <p:spPr>
          <a:xfrm>
            <a:off x="0" y="6671035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4F1E8C-3797-59F6-2046-57D7F7C092AF}"/>
              </a:ext>
            </a:extLst>
          </p:cNvPr>
          <p:cNvGrpSpPr/>
          <p:nvPr/>
        </p:nvGrpSpPr>
        <p:grpSpPr>
          <a:xfrm>
            <a:off x="1472153" y="2349006"/>
            <a:ext cx="9837983" cy="2161559"/>
            <a:chOff x="2075469" y="2367700"/>
            <a:chExt cx="9837983" cy="216155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866EA2-96AB-F5F0-54B6-200F8A0793B4}"/>
                </a:ext>
              </a:extLst>
            </p:cNvPr>
            <p:cNvCxnSpPr>
              <a:cxnSpLocks/>
            </p:cNvCxnSpPr>
            <p:nvPr/>
          </p:nvCxnSpPr>
          <p:spPr>
            <a:xfrm>
              <a:off x="2075469" y="2367700"/>
              <a:ext cx="0" cy="1949777"/>
            </a:xfrm>
            <a:prstGeom prst="line">
              <a:avLst/>
            </a:prstGeom>
            <a:ln w="60325">
              <a:solidFill>
                <a:srgbClr val="AD13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D54044-320C-C00A-81CD-9EFFE62144B9}"/>
                </a:ext>
              </a:extLst>
            </p:cNvPr>
            <p:cNvSpPr txBox="1"/>
            <p:nvPr/>
          </p:nvSpPr>
          <p:spPr>
            <a:xfrm>
              <a:off x="2543209" y="2497934"/>
              <a:ext cx="937024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00" b="1" dirty="0">
                  <a:solidFill>
                    <a:srgbClr val="3E3933"/>
                  </a:solidFill>
                  <a:latin typeface="Arial Black" panose="020B0A04020102020204" pitchFamily="34" charset="0"/>
                </a:rPr>
                <a:t>Church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174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2:44–47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295883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all the while praising God and enjoying the goodwill of all the people. </a:t>
            </a: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400" kern="0" spc="-200" dirty="0">
              <a:latin typeface="Calibri"/>
              <a:cs typeface="Tahoma" panose="020B0604030504040204" pitchFamily="34" charset="0"/>
            </a:endParaRP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And each day the Lord added to their fellowship those who were being saved.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5"/>
            <a:ext cx="12292011" cy="71089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6077B7-8442-9475-866D-1E4EBE82BD86}"/>
              </a:ext>
            </a:extLst>
          </p:cNvPr>
          <p:cNvSpPr txBox="1"/>
          <p:nvPr/>
        </p:nvSpPr>
        <p:spPr>
          <a:xfrm>
            <a:off x="0" y="5207987"/>
            <a:ext cx="12192000" cy="1569660"/>
          </a:xfrm>
          <a:prstGeom prst="rect">
            <a:avLst/>
          </a:prstGeom>
          <a:solidFill>
            <a:srgbClr val="3E3935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The church is intended to be a family to belong 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C2501-8FDE-7400-78DB-0FCE343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595" y="-226245"/>
            <a:ext cx="5601185" cy="2385267"/>
          </a:xfrm>
          <a:prstGeom prst="rect">
            <a:avLst/>
          </a:prstGeom>
          <a:effectLst>
            <a:softEdge rad="584200"/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5207987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0631411-219E-2204-6552-194C727B83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0175">
            <a:solidFill>
              <a:srgbClr val="3E3933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3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6:9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295883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“This, then, is how you should pray: “ ‘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Our Father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in heaven, hallowed be your name,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9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1:12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Yet to all who did receive him, to those who believed in his name,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he gave the right to become children of God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—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7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8:14-16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For those who are led by the Spirit of God are the children of God.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6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8:14-16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The Spirit you received does not make you slaves, so that you live in fear again; rather,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the Spirit you received brought about your adoption to sonship. And by him we cry, “Abba, Father.”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6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8:14-16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The Spirit himself testifies with our spirit that we are God’s children.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29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3:31–35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Then Jesus’ mother and brothers arrived. Standing outside, they sent someone in to call him. A crowd was sitting around him, and they told him, “Your mother and brothers are outside looking for you.”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3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3:31–35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“Who are my mother and my brothers?” he asked. Then he looked at those seated in a circle around him and said, “Here are my mother and my brothers! </a:t>
            </a:r>
            <a:endParaRPr lang="en-US" altLang="en-US" sz="4400" kern="0" spc="-200" dirty="0">
              <a:latin typeface="Calibri"/>
              <a:cs typeface="Tahoma" panose="020B0604030504040204" pitchFamily="34" charset="0"/>
            </a:endParaRP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i="0" u="none" strike="noStrike" kern="0" cap="none" spc="-20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Tahoma" panose="020B0604030504040204" pitchFamily="34" charset="0"/>
            </a:endParaRP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Whoever does God’s will is my brother and sister and mother.”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2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18:20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For where two or three gather in my name, there am I with them.”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0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"/>
            <a:ext cx="4812681" cy="146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1357460"/>
            <a:ext cx="11736370" cy="4385678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B2660-99AA-E416-0E08-5BF8DEC4582F}"/>
              </a:ext>
            </a:extLst>
          </p:cNvPr>
          <p:cNvSpPr/>
          <p:nvPr/>
        </p:nvSpPr>
        <p:spPr>
          <a:xfrm>
            <a:off x="0" y="1432880"/>
            <a:ext cx="12192000" cy="5174143"/>
          </a:xfrm>
          <a:prstGeom prst="rect">
            <a:avLst/>
          </a:prstGeom>
          <a:solidFill>
            <a:srgbClr val="3E3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D0184C-8805-697F-808D-873A8D80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61" y="1432879"/>
            <a:ext cx="11081442" cy="5129238"/>
          </a:xfrm>
          <a:prstGeom prst="rect">
            <a:avLst/>
          </a:prstGeom>
          <a:solidFill>
            <a:srgbClr val="3E3933"/>
          </a:solidFill>
          <a:ln>
            <a:noFill/>
          </a:ln>
          <a:effectLst>
            <a:glow>
              <a:srgbClr val="4F81BD">
                <a:alpha val="41000"/>
              </a:srgbClr>
            </a:glow>
          </a:effec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Christianity isn’t just about believing – it is also about belonging. 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4400" kern="0" spc="-200" dirty="0">
              <a:solidFill>
                <a:schemeClr val="bg1"/>
              </a:solidFill>
              <a:latin typeface="Calibri"/>
              <a:cs typeface="Tahoma" panose="020B0604030504040204" pitchFamily="34" charset="0"/>
            </a:endParaRP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God never intended you to do this alone.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6607035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88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5"/>
            <a:ext cx="12292011" cy="71089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6077B7-8442-9475-866D-1E4EBE82BD86}"/>
              </a:ext>
            </a:extLst>
          </p:cNvPr>
          <p:cNvSpPr txBox="1"/>
          <p:nvPr/>
        </p:nvSpPr>
        <p:spPr>
          <a:xfrm>
            <a:off x="0" y="5207987"/>
            <a:ext cx="12192000" cy="1569660"/>
          </a:xfrm>
          <a:prstGeom prst="rect">
            <a:avLst/>
          </a:prstGeom>
          <a:solidFill>
            <a:srgbClr val="3E3935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The church should care for “ONE ANOTHER”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C2501-8FDE-7400-78DB-0FCE343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595" y="-226245"/>
            <a:ext cx="5601185" cy="2385267"/>
          </a:xfrm>
          <a:prstGeom prst="rect">
            <a:avLst/>
          </a:prstGeom>
          <a:effectLst>
            <a:softEdge rad="584200"/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5207987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0631411-219E-2204-6552-194C727B83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0175">
            <a:solidFill>
              <a:srgbClr val="3E3933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66EAE8-D077-516E-F55A-E3873C8563E5}"/>
              </a:ext>
            </a:extLst>
          </p:cNvPr>
          <p:cNvSpPr txBox="1"/>
          <p:nvPr/>
        </p:nvSpPr>
        <p:spPr>
          <a:xfrm>
            <a:off x="4744016" y="137141"/>
            <a:ext cx="7378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60958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The church is a family to belong to </a:t>
            </a:r>
          </a:p>
        </p:txBody>
      </p:sp>
    </p:spTree>
    <p:extLst>
      <p:ext uri="{BB962C8B-B14F-4D97-AF65-F5344CB8AC3E}">
        <p14:creationId xmlns:p14="http://schemas.microsoft.com/office/powerpoint/2010/main" val="1212608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15:12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This is My commandment, that you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love one another as I have loved you.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76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13:35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By this all will know that you are My disciples,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if you have love for one another."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AD1328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8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13:1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Keep on loving one another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as brothers and sisters.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40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5"/>
            <a:ext cx="12292011" cy="71089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6077B7-8442-9475-866D-1E4EBE82BD86}"/>
              </a:ext>
            </a:extLst>
          </p:cNvPr>
          <p:cNvSpPr txBox="1"/>
          <p:nvPr/>
        </p:nvSpPr>
        <p:spPr>
          <a:xfrm>
            <a:off x="0" y="5207987"/>
            <a:ext cx="12192000" cy="830997"/>
          </a:xfrm>
          <a:prstGeom prst="rect">
            <a:avLst/>
          </a:prstGeom>
          <a:solidFill>
            <a:srgbClr val="3E3935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Your purpose involves others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C2501-8FDE-7400-78DB-0FCE343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595" y="-226245"/>
            <a:ext cx="5601185" cy="2385267"/>
          </a:xfrm>
          <a:prstGeom prst="rect">
            <a:avLst/>
          </a:prstGeom>
          <a:effectLst>
            <a:softEdge rad="584200"/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5207987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0631411-219E-2204-6552-194C727B83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0175">
            <a:solidFill>
              <a:srgbClr val="3E3933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66EAE8-D077-516E-F55A-E3873C8563E5}"/>
              </a:ext>
            </a:extLst>
          </p:cNvPr>
          <p:cNvSpPr txBox="1"/>
          <p:nvPr/>
        </p:nvSpPr>
        <p:spPr>
          <a:xfrm>
            <a:off x="4744016" y="137141"/>
            <a:ext cx="73785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60958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The church is a family to belong to    </a:t>
            </a:r>
          </a:p>
          <a:p>
            <a:pPr marL="457200" indent="-457200" defTabSz="60958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rgbClr val="AD1328"/>
              </a:solidFill>
              <a:latin typeface="Abadi" panose="020B0604020104020204" pitchFamily="34" charset="0"/>
            </a:endParaRPr>
          </a:p>
          <a:p>
            <a:pPr marL="457200" indent="-457200" defTabSz="60958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The church should care for “ONE ANOTHER”</a:t>
            </a:r>
          </a:p>
        </p:txBody>
      </p:sp>
    </p:spTree>
    <p:extLst>
      <p:ext uri="{BB962C8B-B14F-4D97-AF65-F5344CB8AC3E}">
        <p14:creationId xmlns:p14="http://schemas.microsoft.com/office/powerpoint/2010/main" val="6884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15:7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Accept one another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, then,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just as Christ accepted you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, in order to bring praise to God.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10:24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Greet one another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with a holy kiss. All the churches of Christ send greetings.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86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16:16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And let us consider how we may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spur one another on toward love and good deeds,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AD1328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36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14:19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Therefore let us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pursue the things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which make for peace and the things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by which one may edify another.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AD1328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43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13:11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Finally, brothers and sisters, rejoice! Strive for full restoration,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encourage one another,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be of one mind, live in peace. And the God of love and peace will be with you.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AD1328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"/>
            <a:ext cx="4812681" cy="146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1357460"/>
            <a:ext cx="11736370" cy="4385678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B2660-99AA-E416-0E08-5BF8DEC4582F}"/>
              </a:ext>
            </a:extLst>
          </p:cNvPr>
          <p:cNvSpPr/>
          <p:nvPr/>
        </p:nvSpPr>
        <p:spPr>
          <a:xfrm>
            <a:off x="0" y="1432880"/>
            <a:ext cx="12192000" cy="5174143"/>
          </a:xfrm>
          <a:prstGeom prst="rect">
            <a:avLst/>
          </a:prstGeom>
          <a:solidFill>
            <a:srgbClr val="3E3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D0184C-8805-697F-808D-873A8D80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61" y="1432879"/>
            <a:ext cx="11081442" cy="5129238"/>
          </a:xfrm>
          <a:prstGeom prst="rect">
            <a:avLst/>
          </a:prstGeom>
          <a:solidFill>
            <a:srgbClr val="3E3933"/>
          </a:solidFill>
          <a:ln>
            <a:noFill/>
          </a:ln>
          <a:effectLst>
            <a:glow>
              <a:srgbClr val="4F81BD">
                <a:alpha val="41000"/>
              </a:srgbClr>
            </a:glow>
          </a:effec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Jesus knew we would need help living the Christian life, so He promised, “I will build my church.”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6607035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4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5:11 (NIV)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Therefore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encourage one another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and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build each other up,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just as in fact you are doing.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AD1328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46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5:16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Confess your trespasses to one another, and pray for one another,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 that you may be healed. The effective, fervent prayer of a righteous man avails much.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AD1328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20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15:14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I myself am convinced, my brothers and sisters, that you yourselves are full of goodness, filled with knowledge and competent to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instruct one another.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52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12:10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Be devoted to one another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 in love. Honor one another above yourselves.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32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5:13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You, my brothers and sisters, were called to be free. But do not use your freedom to indulge the flesh; rather,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serve one another humbly in love.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97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6:2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Bear one another's burdens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, and so fulfill the law of Christ.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12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4:18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Therefore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comfort one another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with these words.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8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5:11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Therefore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comfort each other and edify one another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, just as you also are doing.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9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4:32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And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be kind to one another,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tenderhearted,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forgiving one another,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 just as God in Christ forgave you.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48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12:16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Live in harmony with one another.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Do not be proud, but be willing to associate with people of low position. Do not be conceited.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1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"/>
            <a:ext cx="4812681" cy="146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1357460"/>
            <a:ext cx="11736370" cy="4385678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B2660-99AA-E416-0E08-5BF8DEC4582F}"/>
              </a:ext>
            </a:extLst>
          </p:cNvPr>
          <p:cNvSpPr/>
          <p:nvPr/>
        </p:nvSpPr>
        <p:spPr>
          <a:xfrm>
            <a:off x="0" y="1432880"/>
            <a:ext cx="12192000" cy="5174143"/>
          </a:xfrm>
          <a:prstGeom prst="rect">
            <a:avLst/>
          </a:prstGeom>
          <a:solidFill>
            <a:srgbClr val="3E3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D0184C-8805-697F-808D-873A8D80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61" y="1432879"/>
            <a:ext cx="11081442" cy="5129238"/>
          </a:xfrm>
          <a:prstGeom prst="rect">
            <a:avLst/>
          </a:prstGeom>
          <a:solidFill>
            <a:srgbClr val="3E3933"/>
          </a:solidFill>
          <a:ln>
            <a:noFill/>
          </a:ln>
          <a:effectLst>
            <a:glow>
              <a:srgbClr val="4F81BD">
                <a:alpha val="41000"/>
              </a:srgbClr>
            </a:glow>
          </a:effec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Church is not just about how it helps you.  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4400" kern="0" spc="-200" dirty="0">
              <a:solidFill>
                <a:schemeClr val="bg1"/>
              </a:solidFill>
              <a:latin typeface="Calibri"/>
              <a:cs typeface="Tahoma" panose="020B0604030504040204" pitchFamily="34" charset="0"/>
            </a:endParaRP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Church is also about what you can do to help other believers.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6607035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771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10:25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And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let us not neglect our meeting together,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as some people do, but encourage one another, especially now that the day of his return is drawing near.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97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"/>
            <a:ext cx="4812681" cy="146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1357460"/>
            <a:ext cx="11736370" cy="4385678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B2660-99AA-E416-0E08-5BF8DEC4582F}"/>
              </a:ext>
            </a:extLst>
          </p:cNvPr>
          <p:cNvSpPr/>
          <p:nvPr/>
        </p:nvSpPr>
        <p:spPr>
          <a:xfrm>
            <a:off x="0" y="1432880"/>
            <a:ext cx="12192000" cy="5174143"/>
          </a:xfrm>
          <a:prstGeom prst="rect">
            <a:avLst/>
          </a:prstGeom>
          <a:solidFill>
            <a:srgbClr val="3E3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D0184C-8805-697F-808D-873A8D80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61" y="1432879"/>
            <a:ext cx="11081442" cy="5129238"/>
          </a:xfrm>
          <a:prstGeom prst="rect">
            <a:avLst/>
          </a:prstGeom>
          <a:solidFill>
            <a:srgbClr val="3E3933"/>
          </a:solidFill>
          <a:ln>
            <a:noFill/>
          </a:ln>
          <a:effectLst>
            <a:glow>
              <a:srgbClr val="4F81BD">
                <a:alpha val="41000"/>
              </a:srgbClr>
            </a:glow>
          </a:effec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How can we “one another” if we are not here?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6607035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796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"/>
            <a:ext cx="4812681" cy="146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1357460"/>
            <a:ext cx="11736370" cy="4385678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B2660-99AA-E416-0E08-5BF8DEC4582F}"/>
              </a:ext>
            </a:extLst>
          </p:cNvPr>
          <p:cNvSpPr/>
          <p:nvPr/>
        </p:nvSpPr>
        <p:spPr>
          <a:xfrm>
            <a:off x="0" y="1432880"/>
            <a:ext cx="12192000" cy="5174143"/>
          </a:xfrm>
          <a:prstGeom prst="rect">
            <a:avLst/>
          </a:prstGeom>
          <a:solidFill>
            <a:srgbClr val="3E3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D0184C-8805-697F-808D-873A8D80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61" y="1432879"/>
            <a:ext cx="11081442" cy="5129238"/>
          </a:xfrm>
          <a:prstGeom prst="rect">
            <a:avLst/>
          </a:prstGeom>
          <a:solidFill>
            <a:srgbClr val="3E3933"/>
          </a:solidFill>
          <a:ln>
            <a:noFill/>
          </a:ln>
          <a:effectLst>
            <a:glow>
              <a:srgbClr val="4F81BD">
                <a:alpha val="41000"/>
              </a:srgbClr>
            </a:glow>
          </a:effec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The church is a family to belong to  </a:t>
            </a: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  </a:t>
            </a: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The church should care for “ONE ANOTHER”</a:t>
            </a: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endParaRPr kumimoji="0" lang="en-US" altLang="en-US" sz="4400" b="0" i="0" u="none" strike="noStrike" kern="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Your purpose involves others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6607035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73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FEDDD1-704E-FA54-FA96-14D5AADF5EC4}"/>
              </a:ext>
            </a:extLst>
          </p:cNvPr>
          <p:cNvCxnSpPr>
            <a:cxnSpLocks/>
          </p:cNvCxnSpPr>
          <p:nvPr/>
        </p:nvCxnSpPr>
        <p:spPr>
          <a:xfrm>
            <a:off x="0" y="188536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3176C-0156-4CED-B225-0B31824B92D1}"/>
              </a:ext>
            </a:extLst>
          </p:cNvPr>
          <p:cNvCxnSpPr>
            <a:cxnSpLocks/>
          </p:cNvCxnSpPr>
          <p:nvPr/>
        </p:nvCxnSpPr>
        <p:spPr>
          <a:xfrm>
            <a:off x="0" y="6671035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4F1E8C-3797-59F6-2046-57D7F7C092AF}"/>
              </a:ext>
            </a:extLst>
          </p:cNvPr>
          <p:cNvGrpSpPr/>
          <p:nvPr/>
        </p:nvGrpSpPr>
        <p:grpSpPr>
          <a:xfrm>
            <a:off x="1472153" y="2349006"/>
            <a:ext cx="9837983" cy="2161559"/>
            <a:chOff x="2075469" y="2367700"/>
            <a:chExt cx="9837983" cy="216155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866EA2-96AB-F5F0-54B6-200F8A0793B4}"/>
                </a:ext>
              </a:extLst>
            </p:cNvPr>
            <p:cNvCxnSpPr>
              <a:cxnSpLocks/>
            </p:cNvCxnSpPr>
            <p:nvPr/>
          </p:nvCxnSpPr>
          <p:spPr>
            <a:xfrm>
              <a:off x="2075469" y="2367700"/>
              <a:ext cx="0" cy="1949777"/>
            </a:xfrm>
            <a:prstGeom prst="line">
              <a:avLst/>
            </a:prstGeom>
            <a:ln w="60325">
              <a:solidFill>
                <a:srgbClr val="AD13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D54044-320C-C00A-81CD-9EFFE62144B9}"/>
                </a:ext>
              </a:extLst>
            </p:cNvPr>
            <p:cNvSpPr txBox="1"/>
            <p:nvPr/>
          </p:nvSpPr>
          <p:spPr>
            <a:xfrm>
              <a:off x="2543209" y="2497934"/>
              <a:ext cx="937024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00" b="1" dirty="0">
                  <a:solidFill>
                    <a:srgbClr val="3E3933"/>
                  </a:solidFill>
                  <a:latin typeface="Arial Black" panose="020B0A04020102020204" pitchFamily="34" charset="0"/>
                </a:rPr>
                <a:t>Church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577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3176C-0156-4CED-B225-0B31824B92D1}"/>
              </a:ext>
            </a:extLst>
          </p:cNvPr>
          <p:cNvCxnSpPr>
            <a:cxnSpLocks/>
          </p:cNvCxnSpPr>
          <p:nvPr/>
        </p:nvCxnSpPr>
        <p:spPr>
          <a:xfrm>
            <a:off x="0" y="6671035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1BE1B1-FF9F-D5C6-C237-1FC6E77C9D84}"/>
              </a:ext>
            </a:extLst>
          </p:cNvPr>
          <p:cNvSpPr txBox="1"/>
          <p:nvPr/>
        </p:nvSpPr>
        <p:spPr>
          <a:xfrm>
            <a:off x="486609" y="1939893"/>
            <a:ext cx="11217246" cy="91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4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will be a source of unity in my church</a:t>
            </a:r>
            <a:endParaRPr kumimoji="0" lang="en-US" sz="11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4FE00-371A-9B5F-DDE9-3A6801EA526E}"/>
              </a:ext>
            </a:extLst>
          </p:cNvPr>
          <p:cNvSpPr txBox="1"/>
          <p:nvPr/>
        </p:nvSpPr>
        <p:spPr>
          <a:xfrm>
            <a:off x="486610" y="3507132"/>
            <a:ext cx="11217245" cy="276998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am a church member: 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understand that Jesus said the world needs to see that we are one so they will believe the message of the cross of Christ.  I may have different preferences, but I am willing to focus on what we have in common instead of our differences.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E3A9B6-3C26-1705-C476-ECDDF2462A97}"/>
              </a:ext>
            </a:extLst>
          </p:cNvPr>
          <p:cNvSpPr/>
          <p:nvPr/>
        </p:nvSpPr>
        <p:spPr>
          <a:xfrm>
            <a:off x="1" y="0"/>
            <a:ext cx="12190476" cy="114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674E48-84CB-D588-5E7F-2B30983CE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1" y="72071"/>
            <a:ext cx="3931611" cy="10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74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35AD29-C9D8-1B1E-D36F-97C1E21A80AC}"/>
              </a:ext>
            </a:extLst>
          </p:cNvPr>
          <p:cNvSpPr/>
          <p:nvPr/>
        </p:nvSpPr>
        <p:spPr>
          <a:xfrm>
            <a:off x="1" y="0"/>
            <a:ext cx="12190476" cy="114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3176C-0156-4CED-B225-0B31824B92D1}"/>
              </a:ext>
            </a:extLst>
          </p:cNvPr>
          <p:cNvCxnSpPr>
            <a:cxnSpLocks/>
          </p:cNvCxnSpPr>
          <p:nvPr/>
        </p:nvCxnSpPr>
        <p:spPr>
          <a:xfrm>
            <a:off x="0" y="6671035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1933A05-45E4-395A-0107-D80C0D8E6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1" y="72071"/>
            <a:ext cx="3931611" cy="1077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1BE1B1-FF9F-D5C6-C237-1FC6E77C9D84}"/>
              </a:ext>
            </a:extLst>
          </p:cNvPr>
          <p:cNvSpPr txBox="1"/>
          <p:nvPr/>
        </p:nvSpPr>
        <p:spPr>
          <a:xfrm>
            <a:off x="486609" y="1576961"/>
            <a:ext cx="11217246" cy="91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4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will not expect my church to be perfect</a:t>
            </a:r>
            <a:endParaRPr kumimoji="0" lang="en-US" sz="11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4FE00-371A-9B5F-DDE9-3A6801EA526E}"/>
              </a:ext>
            </a:extLst>
          </p:cNvPr>
          <p:cNvSpPr txBox="1"/>
          <p:nvPr/>
        </p:nvSpPr>
        <p:spPr>
          <a:xfrm>
            <a:off x="486609" y="3073498"/>
            <a:ext cx="11217245" cy="32624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D1328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am a church member: 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realize that the church is made up of people who are not perfect, so the church will not be  perfect.  I am a work in progress and so is the person sitting next to me.  God is working in all our lives to make us more like Jesus, so I will be patient and show others the grace God has shown me.</a:t>
            </a:r>
          </a:p>
        </p:txBody>
      </p:sp>
    </p:spTree>
    <p:extLst>
      <p:ext uri="{BB962C8B-B14F-4D97-AF65-F5344CB8AC3E}">
        <p14:creationId xmlns:p14="http://schemas.microsoft.com/office/powerpoint/2010/main" val="59344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3176C-0156-4CED-B225-0B31824B92D1}"/>
              </a:ext>
            </a:extLst>
          </p:cNvPr>
          <p:cNvCxnSpPr>
            <a:cxnSpLocks/>
          </p:cNvCxnSpPr>
          <p:nvPr/>
        </p:nvCxnSpPr>
        <p:spPr>
          <a:xfrm>
            <a:off x="0" y="6671035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1BE1B1-FF9F-D5C6-C237-1FC6E77C9D84}"/>
              </a:ext>
            </a:extLst>
          </p:cNvPr>
          <p:cNvSpPr txBox="1"/>
          <p:nvPr/>
        </p:nvSpPr>
        <p:spPr>
          <a:xfrm>
            <a:off x="486613" y="1369127"/>
            <a:ext cx="11217245" cy="1142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4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will commit to the mission of my church</a:t>
            </a:r>
            <a:endParaRPr kumimoji="0" lang="en-US" sz="3200" b="0" i="0" u="none" strike="noStrike" kern="14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4FE00-371A-9B5F-DDE9-3A6801EA526E}"/>
              </a:ext>
            </a:extLst>
          </p:cNvPr>
          <p:cNvSpPr txBox="1"/>
          <p:nvPr/>
        </p:nvSpPr>
        <p:spPr>
          <a:xfrm>
            <a:off x="486613" y="2584505"/>
            <a:ext cx="11217245" cy="36779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Mission Statement:  “To know Jesus and make Him known while living, loving and serving like Him”</a:t>
            </a:r>
            <a:endParaRPr kumimoji="0" lang="en-US" alt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am a church member: </a:t>
            </a:r>
          </a:p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will stive to grow in my relationship with Jesus, obey the Great Commission Jesus gave in the gospels to share His love with the world, and live in a way that brings glory to God.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AD800-096E-7406-E2E6-8EC0DAC39B3F}"/>
              </a:ext>
            </a:extLst>
          </p:cNvPr>
          <p:cNvSpPr/>
          <p:nvPr/>
        </p:nvSpPr>
        <p:spPr>
          <a:xfrm>
            <a:off x="1524" y="0"/>
            <a:ext cx="12190476" cy="114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D2A817-BFD1-D328-441A-EE935DC05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1" y="72071"/>
            <a:ext cx="3931611" cy="10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0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3176C-0156-4CED-B225-0B31824B92D1}"/>
              </a:ext>
            </a:extLst>
          </p:cNvPr>
          <p:cNvCxnSpPr>
            <a:cxnSpLocks/>
          </p:cNvCxnSpPr>
          <p:nvPr/>
        </p:nvCxnSpPr>
        <p:spPr>
          <a:xfrm>
            <a:off x="0" y="6671035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1BE1B1-FF9F-D5C6-C237-1FC6E77C9D84}"/>
              </a:ext>
            </a:extLst>
          </p:cNvPr>
          <p:cNvSpPr txBox="1"/>
          <p:nvPr/>
        </p:nvSpPr>
        <p:spPr>
          <a:xfrm>
            <a:off x="295891" y="2237362"/>
            <a:ext cx="11408731" cy="91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4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will be a functioning member in my church</a:t>
            </a:r>
            <a:r>
              <a:rPr kumimoji="0" lang="en-US" sz="48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4FE00-371A-9B5F-DDE9-3A6801EA526E}"/>
              </a:ext>
            </a:extLst>
          </p:cNvPr>
          <p:cNvSpPr txBox="1"/>
          <p:nvPr/>
        </p:nvSpPr>
        <p:spPr>
          <a:xfrm>
            <a:off x="486608" y="4030482"/>
            <a:ext cx="11217245" cy="221599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am a church member: 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understand from 1 Corinthians 12 that God gave me gifts to be used for His glory.  I will serve.  I will give financially.  I will make church a priority because I am needed.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E98395-758B-AD9E-EB1B-5ECE0826E0A1}"/>
              </a:ext>
            </a:extLst>
          </p:cNvPr>
          <p:cNvSpPr/>
          <p:nvPr/>
        </p:nvSpPr>
        <p:spPr>
          <a:xfrm>
            <a:off x="1" y="0"/>
            <a:ext cx="12190476" cy="114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A09AE-52C6-D4E8-7AE6-D4180AAA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1" y="72071"/>
            <a:ext cx="3931611" cy="10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3176C-0156-4CED-B225-0B31824B92D1}"/>
              </a:ext>
            </a:extLst>
          </p:cNvPr>
          <p:cNvCxnSpPr>
            <a:cxnSpLocks/>
          </p:cNvCxnSpPr>
          <p:nvPr/>
        </p:nvCxnSpPr>
        <p:spPr>
          <a:xfrm>
            <a:off x="0" y="6671035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1BE1B1-FF9F-D5C6-C237-1FC6E77C9D84}"/>
              </a:ext>
            </a:extLst>
          </p:cNvPr>
          <p:cNvSpPr txBox="1"/>
          <p:nvPr/>
        </p:nvSpPr>
        <p:spPr>
          <a:xfrm>
            <a:off x="-1" y="1901007"/>
            <a:ext cx="12188951" cy="879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4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will see my church as a place to invest in others</a:t>
            </a:r>
            <a:endParaRPr kumimoji="0" lang="en-US" sz="46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4FE00-371A-9B5F-DDE9-3A6801EA526E}"/>
              </a:ext>
            </a:extLst>
          </p:cNvPr>
          <p:cNvSpPr txBox="1"/>
          <p:nvPr/>
        </p:nvSpPr>
        <p:spPr>
          <a:xfrm>
            <a:off x="486610" y="3429360"/>
            <a:ext cx="11217245" cy="270843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am a church member: 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understand that the church is a family to belong to. I will be purposeful about building relationships, supporting my church family and praying for my church leadership so each member can also grow in their walk with Jesus.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8426B-083F-6BDF-0DCD-1A3004BD3CB4}"/>
              </a:ext>
            </a:extLst>
          </p:cNvPr>
          <p:cNvSpPr/>
          <p:nvPr/>
        </p:nvSpPr>
        <p:spPr>
          <a:xfrm>
            <a:off x="1" y="0"/>
            <a:ext cx="12190476" cy="114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C912D-0670-E021-8849-FA8F6EAE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1" y="72071"/>
            <a:ext cx="3931611" cy="10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1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2:44–47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295883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And all the believers met together in one place and shared everything they had. They sold their property and possessions and shared the money with those in need.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2:44–47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295883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They worshiped together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at the Temple each day,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met in homes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for the Lord’s Supper, and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shared their meals with great joy and generosity—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7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1319</Words>
  <Application>Microsoft Office PowerPoint</Application>
  <PresentationFormat>Widescreen</PresentationFormat>
  <Paragraphs>104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Abadi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Wallin</dc:creator>
  <cp:lastModifiedBy>Doug Wallin</cp:lastModifiedBy>
  <cp:revision>143</cp:revision>
  <dcterms:created xsi:type="dcterms:W3CDTF">2023-04-14T16:30:14Z</dcterms:created>
  <dcterms:modified xsi:type="dcterms:W3CDTF">2023-05-14T13:25:15Z</dcterms:modified>
</cp:coreProperties>
</file>