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428" r:id="rId2"/>
    <p:sldId id="2630" r:id="rId3"/>
    <p:sldId id="2599" r:id="rId4"/>
    <p:sldId id="2632" r:id="rId5"/>
    <p:sldId id="2635" r:id="rId6"/>
    <p:sldId id="2636" r:id="rId7"/>
    <p:sldId id="2637" r:id="rId8"/>
    <p:sldId id="2486" r:id="rId9"/>
    <p:sldId id="2638" r:id="rId10"/>
    <p:sldId id="2639" r:id="rId11"/>
    <p:sldId id="2640" r:id="rId12"/>
    <p:sldId id="2641" r:id="rId13"/>
    <p:sldId id="2642" r:id="rId14"/>
    <p:sldId id="2643" r:id="rId15"/>
    <p:sldId id="2644" r:id="rId16"/>
    <p:sldId id="2645" r:id="rId17"/>
    <p:sldId id="2646" r:id="rId18"/>
    <p:sldId id="2647" r:id="rId19"/>
    <p:sldId id="2648" r:id="rId20"/>
    <p:sldId id="2649" r:id="rId21"/>
    <p:sldId id="2650" r:id="rId22"/>
    <p:sldId id="2651" r:id="rId23"/>
    <p:sldId id="2652" r:id="rId24"/>
    <p:sldId id="2653" r:id="rId25"/>
    <p:sldId id="2654" r:id="rId26"/>
    <p:sldId id="2655" r:id="rId27"/>
    <p:sldId id="2656" r:id="rId28"/>
    <p:sldId id="2633" r:id="rId29"/>
    <p:sldId id="2657" r:id="rId30"/>
    <p:sldId id="2658" r:id="rId31"/>
    <p:sldId id="2659" r:id="rId32"/>
    <p:sldId id="2660" r:id="rId33"/>
    <p:sldId id="2661" r:id="rId34"/>
    <p:sldId id="2662" r:id="rId35"/>
    <p:sldId id="2663" r:id="rId36"/>
    <p:sldId id="2664" r:id="rId37"/>
    <p:sldId id="2634" r:id="rId38"/>
    <p:sldId id="2606" r:id="rId39"/>
    <p:sldId id="263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70606"/>
    <a:srgbClr val="070202"/>
    <a:srgbClr val="050403"/>
    <a:srgbClr val="060503"/>
    <a:srgbClr val="030303"/>
    <a:srgbClr val="000000"/>
    <a:srgbClr val="36353B"/>
    <a:srgbClr val="3A281A"/>
    <a:srgbClr val="2314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94660"/>
  </p:normalViewPr>
  <p:slideViewPr>
    <p:cSldViewPr snapToGrid="0">
      <p:cViewPr varScale="1">
        <p:scale>
          <a:sx n="101" d="100"/>
          <a:sy n="101" d="100"/>
        </p:scale>
        <p:origin x="1050" y="31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6/9/2023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a:t>
            </a:fld>
            <a:endParaRPr lang="en-US"/>
          </a:p>
        </p:txBody>
      </p:sp>
    </p:spTree>
    <p:extLst>
      <p:ext uri="{BB962C8B-B14F-4D97-AF65-F5344CB8AC3E}">
        <p14:creationId xmlns:p14="http://schemas.microsoft.com/office/powerpoint/2010/main" val="2270250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70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07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877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589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499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294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37</a:t>
            </a:fld>
            <a:endParaRPr lang="en-US"/>
          </a:p>
        </p:txBody>
      </p:sp>
    </p:spTree>
    <p:extLst>
      <p:ext uri="{BB962C8B-B14F-4D97-AF65-F5344CB8AC3E}">
        <p14:creationId xmlns:p14="http://schemas.microsoft.com/office/powerpoint/2010/main" val="697959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787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39</a:t>
            </a:fld>
            <a:endParaRPr lang="en-US"/>
          </a:p>
        </p:txBody>
      </p:sp>
    </p:spTree>
    <p:extLst>
      <p:ext uri="{BB962C8B-B14F-4D97-AF65-F5344CB8AC3E}">
        <p14:creationId xmlns:p14="http://schemas.microsoft.com/office/powerpoint/2010/main" val="206768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114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78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83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07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2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388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77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142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6/9/2023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6/9/2023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6/9/2023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6/9/2023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jp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jp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2" descr="Mountain rock face texture">
            <a:extLst>
              <a:ext uri="{FF2B5EF4-FFF2-40B4-BE49-F238E27FC236}">
                <a16:creationId xmlns:a16="http://schemas.microsoft.com/office/drawing/2014/main" id="{1F30E61B-C6D1-56B3-2880-6F9DFA6283FB}"/>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8F04552-630C-8392-B4CC-72DE01A26694}"/>
              </a:ext>
            </a:extLst>
          </p:cNvPr>
          <p:cNvPicPr>
            <a:picLocks noChangeAspect="1"/>
          </p:cNvPicPr>
          <p:nvPr/>
        </p:nvPicPr>
        <p:blipFill rotWithShape="1">
          <a:blip r:embed="rId5"/>
          <a:srcRect t="8975" r="2" b="8495"/>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6">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7D18B980-45ED-055A-AFDB-D4E695D6094C}"/>
              </a:ext>
            </a:extLst>
          </p:cNvPr>
          <p:cNvSpPr txBox="1"/>
          <p:nvPr/>
        </p:nvSpPr>
        <p:spPr>
          <a:xfrm>
            <a:off x="-1555507" y="2459504"/>
            <a:ext cx="7185982" cy="1938992"/>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A Study on</a:t>
            </a:r>
          </a:p>
          <a:p>
            <a:pPr algn="ctr"/>
            <a:r>
              <a:rPr lang="en-US" sz="6000" dirty="0">
                <a:solidFill>
                  <a:schemeClr val="bg1"/>
                </a:solidFill>
                <a:latin typeface="Berlin Sans FB" panose="020E0602020502020306" pitchFamily="34" charset="0"/>
              </a:rPr>
              <a:t> Nehemiah</a:t>
            </a:r>
          </a:p>
        </p:txBody>
      </p:sp>
    </p:spTree>
    <p:extLst>
      <p:ext uri="{BB962C8B-B14F-4D97-AF65-F5344CB8AC3E}">
        <p14:creationId xmlns:p14="http://schemas.microsoft.com/office/powerpoint/2010/main" val="345107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You</a:t>
            </a:r>
            <a:r>
              <a:rPr lang="en-US" altLang="en-US" sz="4400" spc="-200" dirty="0">
                <a:latin typeface="Calibri"/>
                <a:cs typeface="Tahoma" panose="020B0604030504040204" pitchFamily="34" charset="0"/>
              </a:rPr>
              <a:t> are the light of the world. A town built on a hill cannot be hidden. Neither do people light a lamp and put it under a bowl. Instead they put it on its stand, and it gives light to everyone in the house.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Matthew 5:14–16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85988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In the same way, </a:t>
            </a:r>
            <a:r>
              <a:rPr lang="en-US" altLang="en-US" sz="4400" spc="-200" dirty="0">
                <a:solidFill>
                  <a:srgbClr val="C00000"/>
                </a:solidFill>
                <a:latin typeface="Calibri"/>
                <a:cs typeface="Tahoma" panose="020B0604030504040204" pitchFamily="34" charset="0"/>
              </a:rPr>
              <a:t>let your light shine before others, that they may see </a:t>
            </a:r>
            <a:r>
              <a:rPr lang="en-US" altLang="en-US" sz="4400" u="sng" spc="-200" dirty="0">
                <a:solidFill>
                  <a:srgbClr val="C00000"/>
                </a:solidFill>
                <a:latin typeface="Calibri"/>
                <a:cs typeface="Tahoma" panose="020B0604030504040204" pitchFamily="34" charset="0"/>
              </a:rPr>
              <a:t>your</a:t>
            </a:r>
            <a:r>
              <a:rPr lang="en-US" altLang="en-US" sz="4400" spc="-200" dirty="0">
                <a:solidFill>
                  <a:srgbClr val="C00000"/>
                </a:solidFill>
                <a:latin typeface="Calibri"/>
                <a:cs typeface="Tahoma" panose="020B0604030504040204" pitchFamily="34" charset="0"/>
              </a:rPr>
              <a:t> good deeds </a:t>
            </a:r>
            <a:r>
              <a:rPr lang="en-US" altLang="en-US" sz="4400" spc="-200" dirty="0">
                <a:latin typeface="Calibri"/>
                <a:cs typeface="Tahoma" panose="020B0604030504040204" pitchFamily="34" charset="0"/>
              </a:rPr>
              <a:t>and </a:t>
            </a:r>
            <a:r>
              <a:rPr lang="en-US" altLang="en-US" sz="4400" spc="-200" dirty="0">
                <a:solidFill>
                  <a:srgbClr val="C00000"/>
                </a:solidFill>
                <a:latin typeface="Calibri"/>
                <a:cs typeface="Tahoma" panose="020B0604030504040204" pitchFamily="34" charset="0"/>
              </a:rPr>
              <a:t>glorify your Father in heaven</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Matthew 5:14–16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2496211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Therefore, </a:t>
            </a:r>
            <a:r>
              <a:rPr lang="en-US" altLang="en-US" sz="4400" spc="-200" dirty="0">
                <a:solidFill>
                  <a:srgbClr val="C00000"/>
                </a:solidFill>
                <a:latin typeface="Calibri"/>
                <a:cs typeface="Tahoma" panose="020B0604030504040204" pitchFamily="34" charset="0"/>
              </a:rPr>
              <a:t>as we have opportunity, let us do good to all people, </a:t>
            </a:r>
            <a:r>
              <a:rPr lang="en-US" altLang="en-US" sz="4400" spc="-200" dirty="0">
                <a:latin typeface="Calibri"/>
                <a:cs typeface="Tahoma" panose="020B0604030504040204" pitchFamily="34" charset="0"/>
              </a:rPr>
              <a:t>especially to those who belong to the family of believers.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Galatians 6:10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75703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60503"/>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48479" y="1530626"/>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The Greek phrase for making the most of every opportunity conveys the idea of “buying from time” or “redeeming time.”  </a:t>
            </a:r>
          </a:p>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 </a:t>
            </a:r>
          </a:p>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Carefully use your time to create opportunities.</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1284841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Live such good lives among the pagans that, though they accuse you of doing wrong, they may see your good deeds and glorify God on the day he visits us.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Peter 2:12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965720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In the month of Nisan in the twentieth year of King Artaxerxes, when wine was brought for him, I took the wine and gave it to the king. </a:t>
            </a:r>
            <a:r>
              <a:rPr lang="en-US" altLang="en-US" sz="4400" spc="-200" dirty="0">
                <a:solidFill>
                  <a:srgbClr val="C00000"/>
                </a:solidFill>
                <a:latin typeface="Calibri"/>
                <a:cs typeface="Tahoma" panose="020B0604030504040204" pitchFamily="34" charset="0"/>
              </a:rPr>
              <a:t>I had not been sad in his presence before, </a:t>
            </a:r>
            <a:r>
              <a:rPr lang="en-US" altLang="en-US" sz="4400" spc="-200" dirty="0">
                <a:latin typeface="Calibri"/>
                <a:cs typeface="Tahoma" panose="020B0604030504040204" pitchFamily="34" charset="0"/>
              </a:rPr>
              <a:t>so the king asked me, “Why does your face look so sad when you are not ill? This can be nothing but sadness of heart.”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2:1–8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706744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 was very much afraid, but I said to the king, “May the king live forever! Why should my face not look sad when the city where my ancestors are buried lies in ruins, and its gates have been destroyed by fire?” </a:t>
            </a:r>
            <a:r>
              <a:rPr lang="en-US" altLang="en-US" sz="4400" spc="-200" dirty="0">
                <a:solidFill>
                  <a:srgbClr val="C00000"/>
                </a:solidFill>
                <a:latin typeface="Calibri"/>
                <a:cs typeface="Tahoma" panose="020B0604030504040204" pitchFamily="34" charset="0"/>
              </a:rPr>
              <a:t>The king said to me, “What is it you want?”</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2:1–8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1698733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60503"/>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48479" y="1530626"/>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Nehemiah’s lifestyle opened the door for the opportunity to make a difference when it came.</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4142464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7" name="Picture 2" descr="Mountain rock face texture">
            <a:extLst>
              <a:ext uri="{FF2B5EF4-FFF2-40B4-BE49-F238E27FC236}">
                <a16:creationId xmlns:a16="http://schemas.microsoft.com/office/drawing/2014/main" id="{5B494119-5843-C62F-43A8-33746994EDC2}"/>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1241237"/>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Understand your purpose</a:t>
            </a: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Live a good life</a:t>
            </a: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4584557" cy="2578813"/>
          </a:xfrm>
          <a:prstGeom prst="rect">
            <a:avLst/>
          </a:prstGeom>
          <a:effectLst>
            <a:softEdge rad="101600"/>
          </a:effectLst>
        </p:spPr>
      </p:pic>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Sit down to cry</a:t>
            </a:r>
          </a:p>
        </p:txBody>
      </p:sp>
    </p:spTree>
    <p:extLst>
      <p:ext uri="{BB962C8B-B14F-4D97-AF65-F5344CB8AC3E}">
        <p14:creationId xmlns:p14="http://schemas.microsoft.com/office/powerpoint/2010/main" val="1536330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words of Nehemiah son of </a:t>
            </a:r>
            <a:r>
              <a:rPr lang="en-US" altLang="en-US" sz="4400" spc="-200" dirty="0" err="1">
                <a:latin typeface="Calibri"/>
                <a:cs typeface="Tahoma" panose="020B0604030504040204" pitchFamily="34" charset="0"/>
              </a:rPr>
              <a:t>Hakaliah</a:t>
            </a:r>
            <a:r>
              <a:rPr lang="en-US" altLang="en-US" sz="4400" spc="-200" dirty="0">
                <a:latin typeface="Calibri"/>
                <a:cs typeface="Tahoma" panose="020B0604030504040204" pitchFamily="34" charset="0"/>
              </a:rPr>
              <a:t>: In the month of Kislev in the twentieth year, while I was in the citadel of Susa, </a:t>
            </a:r>
            <a:r>
              <a:rPr lang="en-US" altLang="en-US" sz="4400" spc="-200" dirty="0" err="1">
                <a:latin typeface="Calibri"/>
                <a:cs typeface="Tahoma" panose="020B0604030504040204" pitchFamily="34" charset="0"/>
              </a:rPr>
              <a:t>Hanani</a:t>
            </a:r>
            <a:r>
              <a:rPr lang="en-US" altLang="en-US" sz="4400" spc="-200" dirty="0">
                <a:latin typeface="Calibri"/>
                <a:cs typeface="Tahoma" panose="020B0604030504040204" pitchFamily="34" charset="0"/>
              </a:rPr>
              <a:t>, one of my brothers, came from Judah with some other men, and I questioned them about the Jewish remnant that had survived the exile, and also about Jerusalem.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1:1–3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240867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Nehemiah was just an ordinary guy with a secular job who was used in an extraordinary way by God.</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270548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They said to me, “Those who survived the exile and are back in the province are in great trouble and disgrace. The wall of Jerusalem is broken down, and its gates have been burned with fire.”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1:1–3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210040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When I heard these things, </a:t>
            </a:r>
            <a:r>
              <a:rPr lang="en-US" altLang="en-US" sz="4400" spc="-200" dirty="0">
                <a:solidFill>
                  <a:srgbClr val="C00000"/>
                </a:solidFill>
                <a:latin typeface="Calibri"/>
                <a:cs typeface="Tahoma" panose="020B0604030504040204" pitchFamily="34" charset="0"/>
              </a:rPr>
              <a:t>I sat down and wept. </a:t>
            </a:r>
            <a:r>
              <a:rPr lang="en-US" altLang="en-US" sz="4400" spc="-200" dirty="0">
                <a:latin typeface="Calibri"/>
                <a:cs typeface="Tahoma" panose="020B0604030504040204" pitchFamily="34" charset="0"/>
              </a:rPr>
              <a:t>For some days I mourned and fasted and prayed before the God of heaven.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1:1–3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991945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60503"/>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48479" y="1530626"/>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You can have strength with compassion.</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196012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60503"/>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48479" y="1530626"/>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Your life will never have any real meaning until you begin to look outside yourself and focus on others.</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1605143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7" name="Picture 2" descr="Mountain rock face texture">
            <a:extLst>
              <a:ext uri="{FF2B5EF4-FFF2-40B4-BE49-F238E27FC236}">
                <a16:creationId xmlns:a16="http://schemas.microsoft.com/office/drawing/2014/main" id="{5B494119-5843-C62F-43A8-33746994EDC2}"/>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1815690"/>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Understand your purpose</a:t>
            </a: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Live a good life</a:t>
            </a: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Sit down to cry</a:t>
            </a: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4584557" cy="2578813"/>
          </a:xfrm>
          <a:prstGeom prst="rect">
            <a:avLst/>
          </a:prstGeom>
          <a:effectLst>
            <a:softEdge rad="101600"/>
          </a:effectLst>
        </p:spPr>
      </p:pic>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Kneel down to pray</a:t>
            </a:r>
          </a:p>
        </p:txBody>
      </p:sp>
    </p:spTree>
    <p:extLst>
      <p:ext uri="{BB962C8B-B14F-4D97-AF65-F5344CB8AC3E}">
        <p14:creationId xmlns:p14="http://schemas.microsoft.com/office/powerpoint/2010/main" val="3162153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When I heard these things, I sat down and wept. </a:t>
            </a:r>
            <a:r>
              <a:rPr lang="en-US" altLang="en-US" sz="4400" spc="-200" dirty="0">
                <a:solidFill>
                  <a:srgbClr val="C00000"/>
                </a:solidFill>
                <a:latin typeface="Calibri"/>
                <a:cs typeface="Tahoma" panose="020B0604030504040204" pitchFamily="34" charset="0"/>
              </a:rPr>
              <a:t>For some days I mourned and fasted and prayed before the God of heaven. </a:t>
            </a:r>
            <a:r>
              <a:rPr lang="en-US" altLang="en-US" sz="4400" spc="-200" dirty="0">
                <a:latin typeface="Calibri"/>
                <a:cs typeface="Tahoma" panose="020B0604030504040204" pitchFamily="34" charset="0"/>
              </a:rPr>
              <a:t>Then I said: “Lord, the God of heaven, the great and awesome God, who keeps his covenant of love with those who love him and keep his commandments,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1:4–6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1267021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let your ear be attentive and your eyes open to hear the prayer </a:t>
            </a:r>
            <a:r>
              <a:rPr lang="en-US" altLang="en-US" sz="4400" spc="-200" dirty="0">
                <a:solidFill>
                  <a:srgbClr val="C00000"/>
                </a:solidFill>
                <a:latin typeface="Calibri"/>
                <a:cs typeface="Tahoma" panose="020B0604030504040204" pitchFamily="34" charset="0"/>
              </a:rPr>
              <a:t>your servant is praying before you day and night </a:t>
            </a:r>
            <a:r>
              <a:rPr lang="en-US" altLang="en-US" sz="4400" spc="-200" dirty="0">
                <a:latin typeface="Calibri"/>
                <a:cs typeface="Tahoma" panose="020B0604030504040204" pitchFamily="34" charset="0"/>
              </a:rPr>
              <a:t>for your servants, the people of Israel. I confess the sins we Israelites, including myself and my father’s family, have committed against you.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1:4–6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145370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Lord, let your ear be attentive to the prayer of this your servant and to the prayer of your servants who delight in revering your name. Give your servant success today by granting him favor in the presence of this man.” I was cupbearer to the king.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1:11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067077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rock with white text&#10;&#10;Description automatically generated with medium confidence">
            <a:extLst>
              <a:ext uri="{FF2B5EF4-FFF2-40B4-BE49-F238E27FC236}">
                <a16:creationId xmlns:a16="http://schemas.microsoft.com/office/drawing/2014/main" id="{2B4A0E4A-0373-5176-61F9-753AB64DA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5223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7" name="Picture 2" descr="Mountain rock face texture">
            <a:extLst>
              <a:ext uri="{FF2B5EF4-FFF2-40B4-BE49-F238E27FC236}">
                <a16:creationId xmlns:a16="http://schemas.microsoft.com/office/drawing/2014/main" id="{5B494119-5843-C62F-43A8-33746994EDC2}"/>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2964594"/>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Understand your purpose</a:t>
            </a: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Live a good life</a:t>
            </a: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Sit down to cry</a:t>
            </a: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Kneel down to pray</a:t>
            </a:r>
          </a:p>
          <a:p>
            <a:pPr marL="571500" indent="-571500" defTabSz="609585">
              <a:spcBef>
                <a:spcPct val="0"/>
              </a:spcBef>
              <a:buFont typeface="Arial" panose="020B0604020202020204" pitchFamily="34" charset="0"/>
              <a:buChar char="•"/>
              <a:defRPr/>
            </a:pPr>
            <a:endParaRPr lang="en-US" altLang="en-US" sz="3733" dirty="0">
              <a:solidFill>
                <a:schemeClr val="bg1"/>
              </a:solidFill>
              <a:latin typeface="Abadi" panose="020B0604020104020204" pitchFamily="34" charset="0"/>
            </a:endParaRP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4584557" cy="2578813"/>
          </a:xfrm>
          <a:prstGeom prst="rect">
            <a:avLst/>
          </a:prstGeom>
          <a:effectLst>
            <a:softEdge rad="101600"/>
          </a:effectLst>
        </p:spPr>
      </p:pic>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Stand up and act</a:t>
            </a:r>
          </a:p>
        </p:txBody>
      </p:sp>
    </p:spTree>
    <p:extLst>
      <p:ext uri="{BB962C8B-B14F-4D97-AF65-F5344CB8AC3E}">
        <p14:creationId xmlns:p14="http://schemas.microsoft.com/office/powerpoint/2010/main" val="2713534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Then I told them about how the gracious hand of God had been on me, and about my conversation with the king. They replied at once, “Yes, let’s rebuild the wall!”</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So they began the good work.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2:18 (NLT)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164803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60503"/>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48479" y="1530626"/>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Pray for opportunities and then plan as if you expect God to answer your prayer.</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499452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In the month of Nisan in the twentieth year of King Artaxerxes, when wine was brought for him, I took the wine and gave it to the king. I had not been sad in his presence before, so the king asked me, “Why does your face look so sad when you are not ill? This can be nothing but sadness of heart.”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2:1–8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550166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 was very much afraid, but I said to the king, “May the king live forever! Why should my face not look sad when the city where my ancestors are buried lies in ruins, and its gates have been destroyed by fire?”</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2:1–8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1683686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king said to me, “What is it you want?” </a:t>
            </a:r>
            <a:r>
              <a:rPr lang="en-US" altLang="en-US" sz="4400" spc="-200" dirty="0">
                <a:solidFill>
                  <a:srgbClr val="C00000"/>
                </a:solidFill>
                <a:latin typeface="Calibri"/>
                <a:cs typeface="Tahoma" panose="020B0604030504040204" pitchFamily="34" charset="0"/>
              </a:rPr>
              <a:t>Then I prayed to the God of heaven</a:t>
            </a:r>
            <a:r>
              <a:rPr lang="en-US" altLang="en-US" sz="4400" spc="-200" dirty="0">
                <a:latin typeface="Calibri"/>
                <a:cs typeface="Tahoma" panose="020B0604030504040204" pitchFamily="34" charset="0"/>
              </a:rPr>
              <a:t>, and I answered the king, “If it pleases the king and if your servant has found favor in his sight, let him send me to the city in Judah where my ancestors are buried so that I can rebuild it.”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2:1–8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4254968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Then the king, with the queen sitting beside him, asked me, “How long will your journey take, and when will you get back?” It pleased the king to send me; so I set a time. I also said to him, “If it pleases the king, may I have letters to the governors of Trans-Euphrates, so that they will provide me safe-conduct until I arrive in Judah?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2:1–8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447847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may I have a letter to Asaph, keeper of the royal park, so he will give me timber to make beams for the gates of the citadel by the temple and for the city wall and for the residence I will occupy?” And because the gracious hand of my God was on me, the king granted my requests.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2:1–8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550956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60503"/>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48479" y="1530626"/>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lumMod val="95000"/>
                  </a:schemeClr>
                </a:solidFill>
                <a:latin typeface="Calibri"/>
                <a:cs typeface="Tahoma" panose="020B0604030504040204" pitchFamily="34" charset="0"/>
              </a:rPr>
              <a:t>Pray for opportunities and then plan as if you expect God to answer your prayer.</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3909360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rock with white text&#10;&#10;Description automatically generated with medium confidence">
            <a:extLst>
              <a:ext uri="{FF2B5EF4-FFF2-40B4-BE49-F238E27FC236}">
                <a16:creationId xmlns:a16="http://schemas.microsoft.com/office/drawing/2014/main" id="{B49D99A7-2989-3F5B-DDBF-3F9D3D096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6201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53748" y="213158"/>
            <a:ext cx="9412355"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indent="-571500" defTabSz="609585">
              <a:lnSpc>
                <a:spcPct val="100000"/>
              </a:lnSpc>
              <a:spcBef>
                <a:spcPct val="0"/>
              </a:spcBef>
              <a:defRPr/>
            </a:pPr>
            <a:r>
              <a:rPr lang="en-US" altLang="en-US" sz="4400" spc="-200" dirty="0">
                <a:solidFill>
                  <a:prstClr val="black">
                    <a:lumMod val="95000"/>
                    <a:lumOff val="5000"/>
                  </a:prstClr>
                </a:solidFill>
                <a:latin typeface="Calibri"/>
                <a:cs typeface="Tahoma" panose="020B0604030504040204" pitchFamily="34" charset="0"/>
              </a:rPr>
              <a:t>Understand your purpose</a:t>
            </a:r>
          </a:p>
          <a:p>
            <a:pPr marL="571500" indent="-571500" defTabSz="609585">
              <a:lnSpc>
                <a:spcPct val="100000"/>
              </a:lnSpc>
              <a:spcBef>
                <a:spcPct val="0"/>
              </a:spcBef>
              <a:defRPr/>
            </a:pPr>
            <a:endParaRPr lang="en-US" altLang="en-US" sz="44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4400" spc="-200" dirty="0">
                <a:solidFill>
                  <a:prstClr val="black">
                    <a:lumMod val="95000"/>
                    <a:lumOff val="5000"/>
                  </a:prstClr>
                </a:solidFill>
                <a:latin typeface="Calibri"/>
                <a:cs typeface="Tahoma" panose="020B0604030504040204" pitchFamily="34" charset="0"/>
              </a:rPr>
              <a:t>Live a good life</a:t>
            </a:r>
          </a:p>
          <a:p>
            <a:pPr marL="571500" indent="-571500" defTabSz="609585">
              <a:lnSpc>
                <a:spcPct val="100000"/>
              </a:lnSpc>
              <a:spcBef>
                <a:spcPct val="0"/>
              </a:spcBef>
              <a:defRPr/>
            </a:pPr>
            <a:endParaRPr lang="en-US" altLang="en-US" sz="44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4400" spc="-200" dirty="0">
                <a:solidFill>
                  <a:prstClr val="black">
                    <a:lumMod val="95000"/>
                    <a:lumOff val="5000"/>
                  </a:prstClr>
                </a:solidFill>
                <a:latin typeface="Calibri"/>
                <a:cs typeface="Tahoma" panose="020B0604030504040204" pitchFamily="34" charset="0"/>
              </a:rPr>
              <a:t>Sit down to cry</a:t>
            </a:r>
          </a:p>
          <a:p>
            <a:pPr marL="571500" indent="-571500" defTabSz="609585">
              <a:lnSpc>
                <a:spcPct val="100000"/>
              </a:lnSpc>
              <a:spcBef>
                <a:spcPct val="0"/>
              </a:spcBef>
              <a:defRPr/>
            </a:pPr>
            <a:endParaRPr lang="en-US" altLang="en-US" sz="44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4400" spc="-200" dirty="0">
                <a:solidFill>
                  <a:prstClr val="black">
                    <a:lumMod val="95000"/>
                    <a:lumOff val="5000"/>
                  </a:prstClr>
                </a:solidFill>
                <a:latin typeface="Calibri"/>
                <a:cs typeface="Tahoma" panose="020B0604030504040204" pitchFamily="34" charset="0"/>
              </a:rPr>
              <a:t>Kneel down to pray</a:t>
            </a:r>
          </a:p>
          <a:p>
            <a:pPr marL="571500" indent="-571500" defTabSz="609585">
              <a:lnSpc>
                <a:spcPct val="100000"/>
              </a:lnSpc>
              <a:spcBef>
                <a:spcPct val="0"/>
              </a:spcBef>
              <a:defRPr/>
            </a:pPr>
            <a:endParaRPr lang="en-US" altLang="en-US" sz="44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4400" spc="-200" dirty="0">
                <a:solidFill>
                  <a:prstClr val="black">
                    <a:lumMod val="95000"/>
                    <a:lumOff val="5000"/>
                  </a:prstClr>
                </a:solidFill>
                <a:latin typeface="Calibri"/>
                <a:cs typeface="Tahoma" panose="020B0604030504040204" pitchFamily="34" charset="0"/>
              </a:rPr>
              <a:t>Stand up and act</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a:extLst>
              <a:ext uri="{FF2B5EF4-FFF2-40B4-BE49-F238E27FC236}">
                <a16:creationId xmlns:a16="http://schemas.microsoft.com/office/drawing/2014/main" id="{48822767-39F4-2B66-9C1C-D087CF898456}"/>
              </a:ext>
            </a:extLst>
          </p:cNvPr>
          <p:cNvPicPr>
            <a:picLocks noChangeAspect="1"/>
          </p:cNvPicPr>
          <p:nvPr/>
        </p:nvPicPr>
        <p:blipFill>
          <a:blip r:embed="rId3"/>
          <a:stretch>
            <a:fillRect/>
          </a:stretch>
        </p:blipFill>
        <p:spPr>
          <a:xfrm>
            <a:off x="0" y="0"/>
            <a:ext cx="2484783" cy="6858000"/>
          </a:xfrm>
          <a:prstGeom prst="rect">
            <a:avLst/>
          </a:prstGeom>
        </p:spPr>
      </p:pic>
    </p:spTree>
    <p:extLst>
      <p:ext uri="{BB962C8B-B14F-4D97-AF65-F5344CB8AC3E}">
        <p14:creationId xmlns:p14="http://schemas.microsoft.com/office/powerpoint/2010/main" val="2359003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F04552-630C-8392-B4CC-72DE01A26694}"/>
              </a:ext>
            </a:extLst>
          </p:cNvPr>
          <p:cNvPicPr>
            <a:picLocks noChangeAspect="1"/>
          </p:cNvPicPr>
          <p:nvPr/>
        </p:nvPicPr>
        <p:blipFill rotWithShape="1">
          <a:blip r:embed="rId3"/>
          <a:srcRect t="8975" r="2" b="8495"/>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7D18B980-45ED-055A-AFDB-D4E695D6094C}"/>
              </a:ext>
            </a:extLst>
          </p:cNvPr>
          <p:cNvSpPr txBox="1"/>
          <p:nvPr/>
        </p:nvSpPr>
        <p:spPr>
          <a:xfrm>
            <a:off x="-1555507" y="2459504"/>
            <a:ext cx="7185982" cy="1938992"/>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A Study on</a:t>
            </a:r>
          </a:p>
          <a:p>
            <a:pPr algn="ctr"/>
            <a:r>
              <a:rPr lang="en-US" sz="6000" dirty="0">
                <a:solidFill>
                  <a:schemeClr val="bg1"/>
                </a:solidFill>
                <a:latin typeface="Berlin Sans FB" panose="020E0602020502020306" pitchFamily="34" charset="0"/>
              </a:rPr>
              <a:t> Nehemiah</a:t>
            </a:r>
          </a:p>
        </p:txBody>
      </p:sp>
    </p:spTree>
    <p:extLst>
      <p:ext uri="{BB962C8B-B14F-4D97-AF65-F5344CB8AC3E}">
        <p14:creationId xmlns:p14="http://schemas.microsoft.com/office/powerpoint/2010/main" val="3043260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Mountain rock face texture">
            <a:extLst>
              <a:ext uri="{FF2B5EF4-FFF2-40B4-BE49-F238E27FC236}">
                <a16:creationId xmlns:a16="http://schemas.microsoft.com/office/drawing/2014/main" id="{F31CF106-2869-A371-3872-85F1EADBEAE9}"/>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6CBCC51-EAC2-4564-A9D7-F64FE001AE06}"/>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Understand your purpose</a:t>
            </a: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581939" cy="2577341"/>
          </a:xfrm>
          <a:prstGeom prst="rect">
            <a:avLst/>
          </a:prstGeom>
          <a:effectLst>
            <a:softEdge rad="101600"/>
          </a:effectLst>
        </p:spPr>
      </p:pic>
    </p:spTree>
    <p:extLst>
      <p:ext uri="{BB962C8B-B14F-4D97-AF65-F5344CB8AC3E}">
        <p14:creationId xmlns:p14="http://schemas.microsoft.com/office/powerpoint/2010/main" val="268952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So whether you eat or drink or whatever you do, </a:t>
            </a:r>
          </a:p>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do it all for the glory of God.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Corinthians 10:31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2428454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it is by grace </a:t>
            </a:r>
            <a:r>
              <a:rPr lang="en-US" altLang="en-US" sz="4400" spc="-200" dirty="0">
                <a:solidFill>
                  <a:srgbClr val="C00000"/>
                </a:solidFill>
                <a:latin typeface="Calibri"/>
                <a:cs typeface="Tahoma" panose="020B0604030504040204" pitchFamily="34" charset="0"/>
              </a:rPr>
              <a:t>you have been saved</a:t>
            </a:r>
            <a:r>
              <a:rPr lang="en-US" altLang="en-US" sz="4400" spc="-200" dirty="0">
                <a:latin typeface="Calibri"/>
                <a:cs typeface="Tahoma" panose="020B0604030504040204" pitchFamily="34" charset="0"/>
              </a:rPr>
              <a:t>, through faith—and this is not from yourselves, it is the gift of God—not by works, so that no one can boast. For we are God’s handiwork, created in Christ Jesus </a:t>
            </a:r>
            <a:r>
              <a:rPr lang="en-US" altLang="en-US" sz="4400" spc="-200" dirty="0">
                <a:solidFill>
                  <a:srgbClr val="C00000"/>
                </a:solidFill>
                <a:latin typeface="Calibri"/>
                <a:cs typeface="Tahoma" panose="020B0604030504040204" pitchFamily="34" charset="0"/>
              </a:rPr>
              <a:t>to do good works</a:t>
            </a:r>
            <a:r>
              <a:rPr lang="en-US" altLang="en-US" sz="4400" spc="-200" dirty="0">
                <a:latin typeface="Calibri"/>
                <a:cs typeface="Tahoma" panose="020B0604030504040204" pitchFamily="34" charset="0"/>
              </a:rPr>
              <a:t>, </a:t>
            </a:r>
            <a:r>
              <a:rPr lang="en-US" altLang="en-US" sz="4400" spc="-200" dirty="0">
                <a:solidFill>
                  <a:srgbClr val="C00000"/>
                </a:solidFill>
                <a:latin typeface="Calibri"/>
                <a:cs typeface="Tahoma" panose="020B0604030504040204" pitchFamily="34" charset="0"/>
              </a:rPr>
              <a:t>which God prepared in advance for us to do.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125002"/>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Ephesians 2:8–10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75080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0202"/>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48479" y="1530626"/>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If you’re not sure what to do, read the bible and you’ll begin to figure it out.</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2153179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7" name="Picture 2" descr="Mountain rock face texture">
            <a:extLst>
              <a:ext uri="{FF2B5EF4-FFF2-40B4-BE49-F238E27FC236}">
                <a16:creationId xmlns:a16="http://schemas.microsoft.com/office/drawing/2014/main" id="{5B494119-5843-C62F-43A8-33746994EDC2}"/>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666786"/>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Understand your purpose </a:t>
            </a: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4584557" cy="2578813"/>
          </a:xfrm>
          <a:prstGeom prst="rect">
            <a:avLst/>
          </a:prstGeom>
          <a:effectLst>
            <a:softEdge rad="101600"/>
          </a:effectLst>
        </p:spPr>
      </p:pic>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Live a good life</a:t>
            </a:r>
          </a:p>
        </p:txBody>
      </p:sp>
    </p:spTree>
    <p:extLst>
      <p:ext uri="{BB962C8B-B14F-4D97-AF65-F5344CB8AC3E}">
        <p14:creationId xmlns:p14="http://schemas.microsoft.com/office/powerpoint/2010/main" val="369352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50403"/>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48479" y="1530626"/>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Good works can never earn salvation; but there is something radically wrong if salvation does not produce good actions.</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9055091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7776</TotalTime>
  <Words>1381</Words>
  <Application>Microsoft Office PowerPoint</Application>
  <PresentationFormat>Widescreen</PresentationFormat>
  <Paragraphs>100</Paragraphs>
  <Slides>39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Abadi</vt:lpstr>
      <vt:lpstr>Arial</vt:lpstr>
      <vt:lpstr>Berlin Sans FB</vt:lpstr>
      <vt:lpstr>Calibri</vt:lpstr>
      <vt:lpstr>Rockwell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187</cp:revision>
  <dcterms:created xsi:type="dcterms:W3CDTF">2022-06-01T02:28:00Z</dcterms:created>
  <dcterms:modified xsi:type="dcterms:W3CDTF">2023-06-11T13:21:00Z</dcterms:modified>
</cp:coreProperties>
</file>