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428" r:id="rId2"/>
    <p:sldId id="2630" r:id="rId3"/>
    <p:sldId id="2638" r:id="rId4"/>
    <p:sldId id="2632" r:id="rId5"/>
    <p:sldId id="2599" r:id="rId6"/>
    <p:sldId id="2639" r:id="rId7"/>
    <p:sldId id="2640" r:id="rId8"/>
    <p:sldId id="2641" r:id="rId9"/>
    <p:sldId id="2642" r:id="rId10"/>
    <p:sldId id="2643" r:id="rId11"/>
    <p:sldId id="2644" r:id="rId12"/>
    <p:sldId id="2645" r:id="rId13"/>
    <p:sldId id="2646" r:id="rId14"/>
    <p:sldId id="2647" r:id="rId15"/>
    <p:sldId id="2648" r:id="rId16"/>
    <p:sldId id="2649" r:id="rId17"/>
    <p:sldId id="2650" r:id="rId18"/>
    <p:sldId id="2486" r:id="rId19"/>
    <p:sldId id="2651" r:id="rId20"/>
    <p:sldId id="2652" r:id="rId21"/>
    <p:sldId id="2653" r:id="rId22"/>
    <p:sldId id="2654" r:id="rId23"/>
    <p:sldId id="2655" r:id="rId24"/>
    <p:sldId id="2656" r:id="rId25"/>
    <p:sldId id="2657" r:id="rId26"/>
    <p:sldId id="2658" r:id="rId27"/>
    <p:sldId id="2659" r:id="rId28"/>
    <p:sldId id="2660" r:id="rId29"/>
    <p:sldId id="2661" r:id="rId30"/>
    <p:sldId id="2662" r:id="rId31"/>
    <p:sldId id="2663" r:id="rId32"/>
    <p:sldId id="2664" r:id="rId33"/>
    <p:sldId id="2665" r:id="rId34"/>
    <p:sldId id="2666" r:id="rId35"/>
    <p:sldId id="2667" r:id="rId36"/>
    <p:sldId id="2668" r:id="rId37"/>
    <p:sldId id="2669" r:id="rId38"/>
    <p:sldId id="2670" r:id="rId39"/>
    <p:sldId id="2606" r:id="rId40"/>
    <p:sldId id="2671" r:id="rId41"/>
    <p:sldId id="263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70606"/>
    <a:srgbClr val="070202"/>
    <a:srgbClr val="050403"/>
    <a:srgbClr val="060503"/>
    <a:srgbClr val="030303"/>
    <a:srgbClr val="000000"/>
    <a:srgbClr val="36353B"/>
    <a:srgbClr val="3A281A"/>
    <a:srgbClr val="2314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4660"/>
  </p:normalViewPr>
  <p:slideViewPr>
    <p:cSldViewPr snapToGrid="0">
      <p:cViewPr varScale="1">
        <p:scale>
          <a:sx n="101" d="100"/>
          <a:sy n="101" d="100"/>
        </p:scale>
        <p:origin x="1050" y="10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7/8/2023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a:t>
            </a:fld>
            <a:endParaRPr lang="en-US"/>
          </a:p>
        </p:txBody>
      </p:sp>
    </p:spTree>
    <p:extLst>
      <p:ext uri="{BB962C8B-B14F-4D97-AF65-F5344CB8AC3E}">
        <p14:creationId xmlns:p14="http://schemas.microsoft.com/office/powerpoint/2010/main" val="2270250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229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045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071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431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787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399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41</a:t>
            </a:fld>
            <a:endParaRPr lang="en-US"/>
          </a:p>
        </p:txBody>
      </p:sp>
    </p:spTree>
    <p:extLst>
      <p:ext uri="{BB962C8B-B14F-4D97-AF65-F5344CB8AC3E}">
        <p14:creationId xmlns:p14="http://schemas.microsoft.com/office/powerpoint/2010/main" val="327097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114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78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465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8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07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444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965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96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7/8/2023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7/8/2023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7/8/2023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7/8/2023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jp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jp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 descr="Mountain rock face texture">
            <a:extLst>
              <a:ext uri="{FF2B5EF4-FFF2-40B4-BE49-F238E27FC236}">
                <a16:creationId xmlns:a16="http://schemas.microsoft.com/office/drawing/2014/main" id="{1F30E61B-C6D1-56B3-2880-6F9DFA6283FB}"/>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8F04552-630C-8392-B4CC-72DE01A26694}"/>
              </a:ext>
            </a:extLst>
          </p:cNvPr>
          <p:cNvPicPr>
            <a:picLocks noChangeAspect="1"/>
          </p:cNvPicPr>
          <p:nvPr/>
        </p:nvPicPr>
        <p:blipFill rotWithShape="1">
          <a:blip r:embed="rId5"/>
          <a:srcRect t="8975" r="2" b="8495"/>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6">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7D18B980-45ED-055A-AFDB-D4E695D6094C}"/>
              </a:ext>
            </a:extLst>
          </p:cNvPr>
          <p:cNvSpPr txBox="1"/>
          <p:nvPr/>
        </p:nvSpPr>
        <p:spPr>
          <a:xfrm>
            <a:off x="-1555507" y="2459504"/>
            <a:ext cx="7185982" cy="1938992"/>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A Study on</a:t>
            </a:r>
          </a:p>
          <a:p>
            <a:pPr algn="ctr"/>
            <a:r>
              <a:rPr lang="en-US" sz="6000" dirty="0">
                <a:solidFill>
                  <a:schemeClr val="bg1"/>
                </a:solidFill>
                <a:latin typeface="Berlin Sans FB" panose="020E0602020502020306" pitchFamily="34" charset="0"/>
              </a:rPr>
              <a:t> Nehemiah</a:t>
            </a:r>
          </a:p>
        </p:txBody>
      </p:sp>
    </p:spTree>
    <p:extLst>
      <p:ext uri="{BB962C8B-B14F-4D97-AF65-F5344CB8AC3E}">
        <p14:creationId xmlns:p14="http://schemas.microsoft.com/office/powerpoint/2010/main" val="345107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If what has been built survives, the builder will receive a reward. If it is burned up, the builder will suffer loss but yet will be saved—even though only as one escaping through the flames.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Corinthians 3:10–15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641242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What good is it for someone to gain the whole world, yet forfeit their soul? Or what can anyone give in exchange for their soul?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Mark 8:36–37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890117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Anyone whose name was not found written in the book of life was thrown into the lake of fire.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Revelation 20:15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194513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Lord is …not wanting anyone to perish, but everyone to come to repentance.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2 Peter 3:9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2889617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“Do not store up for yourselves treasures on earth, where moths and vermin destroy, and where thieves break in and steal. But store up for yourselves treasures in heaven, where moths and vermin do not destroy, and where thieves do not break in and steal. </a:t>
            </a:r>
            <a:r>
              <a:rPr lang="en-US" altLang="en-US" sz="4400" spc="-200" dirty="0">
                <a:solidFill>
                  <a:srgbClr val="C00000"/>
                </a:solidFill>
                <a:latin typeface="Calibri"/>
                <a:cs typeface="Tahoma" panose="020B0604030504040204" pitchFamily="34" charset="0"/>
              </a:rPr>
              <a:t>For where your treasure is, there your heart will be also.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Matthew 6:19–21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746864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dust returns to the ground it came from, and </a:t>
            </a:r>
            <a:r>
              <a:rPr lang="en-US" altLang="en-US" sz="4400" spc="-200" dirty="0">
                <a:solidFill>
                  <a:srgbClr val="C00000"/>
                </a:solidFill>
                <a:latin typeface="Calibri"/>
                <a:cs typeface="Tahoma" panose="020B0604030504040204" pitchFamily="34" charset="0"/>
              </a:rPr>
              <a:t>the spirit returns to God who gave it.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Ecclesiastes 12:7 (NIV)</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4008327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For we brought nothing into the world, and we can take nothing out of it.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Timothy 6:7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671031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We are to love people as we have been loved so they can see the One who is love.</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2794571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7" name="Picture 2" descr="Mountain rock face texture">
            <a:extLst>
              <a:ext uri="{FF2B5EF4-FFF2-40B4-BE49-F238E27FC236}">
                <a16:creationId xmlns:a16="http://schemas.microsoft.com/office/drawing/2014/main" id="{5B494119-5843-C62F-43A8-33746994EDC2}"/>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666786"/>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Set your priorities </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584557" cy="2578813"/>
          </a:xfrm>
          <a:prstGeom prst="rect">
            <a:avLst/>
          </a:prstGeom>
          <a:effectLst>
            <a:softEdge rad="101600"/>
          </a:effectLst>
        </p:spPr>
      </p:pic>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Learn to say “No”</a:t>
            </a:r>
          </a:p>
        </p:txBody>
      </p:sp>
    </p:spTree>
    <p:extLst>
      <p:ext uri="{BB962C8B-B14F-4D97-AF65-F5344CB8AC3E}">
        <p14:creationId xmlns:p14="http://schemas.microsoft.com/office/powerpoint/2010/main" val="3693525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Four times they sent me the same message, and </a:t>
            </a:r>
            <a:r>
              <a:rPr lang="en-US" altLang="en-US" sz="4400" spc="-200" dirty="0">
                <a:solidFill>
                  <a:srgbClr val="C00000"/>
                </a:solidFill>
                <a:latin typeface="Calibri"/>
                <a:cs typeface="Tahoma" panose="020B0604030504040204" pitchFamily="34" charset="0"/>
              </a:rPr>
              <a:t>each time I gave them the same answer.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Timothy 6:7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265883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If the enemy can’t get you to quit, he will distract you.</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270548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Opportunities can also be distractions.</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3431647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Every time you say yes to something, you should ask yourself what you are saying no to.</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3239120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endParaRPr lang="en-US" altLang="en-US" sz="440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Just because you COULD—Doesn’t mean you SHOULD!</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2225716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7" name="Picture 2" descr="Mountain rock face texture">
            <a:extLst>
              <a:ext uri="{FF2B5EF4-FFF2-40B4-BE49-F238E27FC236}">
                <a16:creationId xmlns:a16="http://schemas.microsoft.com/office/drawing/2014/main" id="{5B494119-5843-C62F-43A8-33746994EDC2}"/>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1815690"/>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Set your priorities</a:t>
            </a:r>
          </a:p>
          <a:p>
            <a:pPr marL="571500" indent="-571500" defTabSz="609585">
              <a:spcBef>
                <a:spcPct val="0"/>
              </a:spcBef>
              <a:buFont typeface="Arial" panose="020B0604020202020204" pitchFamily="34" charset="0"/>
              <a:buChar char="•"/>
              <a:defRPr/>
            </a:pPr>
            <a:endParaRPr lang="en-US" altLang="en-US" sz="3733" dirty="0">
              <a:solidFill>
                <a:schemeClr val="bg1"/>
              </a:solidFill>
              <a:latin typeface="Abadi" panose="020B0604020104020204" pitchFamily="34" charset="0"/>
            </a:endParaRP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Learn to say “No”</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584557" cy="2578813"/>
          </a:xfrm>
          <a:prstGeom prst="rect">
            <a:avLst/>
          </a:prstGeom>
          <a:effectLst>
            <a:softEdge rad="101600"/>
          </a:effectLst>
        </p:spPr>
      </p:pic>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Be aware of distractions</a:t>
            </a:r>
          </a:p>
        </p:txBody>
      </p:sp>
    </p:spTree>
    <p:extLst>
      <p:ext uri="{BB962C8B-B14F-4D97-AF65-F5344CB8AC3E}">
        <p14:creationId xmlns:p14="http://schemas.microsoft.com/office/powerpoint/2010/main" val="2603322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Then, the fifth time, Sanballat sent his aide to me with the same message, and in his hand was an unsealed letter 6 in which was written: “It is reported among the nations—and Geshem says it is true—that you and the Jews are plotting to revolt, and therefore you are building the wall.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6:4–8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348143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Moreover, according to these reports you are about to become their king and have even appointed prophets to make this proclamation about you in Jerusalem: ‘There is a king in Judah!’ Now this report will get back to the king; so come, let us meet together.”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6:4–8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2475330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 sent him this reply: “Nothing like what you are saying is happening; you are just making it up out of your head.”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6:4–8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207822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15491"/>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They were just trying to intimidate us, imagining that they could discourage us and stop the work…</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6:9 (NLT)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890863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Don’t worry about what people say about you.  </a:t>
            </a:r>
          </a:p>
          <a:p>
            <a:pPr algn="ctr" defTabSz="609585">
              <a:lnSpc>
                <a:spcPct val="100000"/>
              </a:lnSpc>
              <a:spcBef>
                <a:spcPct val="0"/>
              </a:spcBef>
              <a:buNone/>
              <a:defRPr/>
            </a:pPr>
            <a:endParaRPr lang="en-US" altLang="en-US" sz="440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Worry about what’s true about you.</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3336241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15491"/>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From that time on Jesus began to explain to his disciples that he must go to Jerusalem and suffer many things at the hands of the elders, the chief priests and the teachers of the law, and that he must be killed and on the third day be raised to life.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Matthew 16:21–23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59269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488402-F8E3-99C3-C239-1956D0793069}"/>
              </a:ext>
            </a:extLst>
          </p:cNvPr>
          <p:cNvPicPr>
            <a:picLocks noChangeAspect="1"/>
          </p:cNvPicPr>
          <p:nvPr/>
        </p:nvPicPr>
        <p:blipFill>
          <a:blip r:embed="rId2"/>
          <a:stretch>
            <a:fillRect/>
          </a:stretch>
        </p:blipFill>
        <p:spPr>
          <a:xfrm>
            <a:off x="892277" y="703338"/>
            <a:ext cx="3571953" cy="1322382"/>
          </a:xfrm>
          <a:prstGeom prst="rect">
            <a:avLst/>
          </a:prstGeom>
        </p:spPr>
      </p:pic>
      <p:sp>
        <p:nvSpPr>
          <p:cNvPr id="7" name="TextBox 6">
            <a:extLst>
              <a:ext uri="{FF2B5EF4-FFF2-40B4-BE49-F238E27FC236}">
                <a16:creationId xmlns:a16="http://schemas.microsoft.com/office/drawing/2014/main" id="{AB5A51CB-82A6-5143-DF9B-B94BBC643532}"/>
              </a:ext>
            </a:extLst>
          </p:cNvPr>
          <p:cNvSpPr txBox="1"/>
          <p:nvPr/>
        </p:nvSpPr>
        <p:spPr>
          <a:xfrm>
            <a:off x="380999" y="2551837"/>
            <a:ext cx="11477625" cy="3416320"/>
          </a:xfrm>
          <a:prstGeom prst="rect">
            <a:avLst/>
          </a:prstGeom>
          <a:noFill/>
        </p:spPr>
        <p:txBody>
          <a:bodyPr wrap="square">
            <a:spAutoFit/>
          </a:bodyPr>
          <a:lstStyle/>
          <a:p>
            <a:pPr marL="571500" indent="-571500">
              <a:buFont typeface="Arial" panose="020B0604020202020204" pitchFamily="34" charset="0"/>
              <a:buChar char="•"/>
            </a:pPr>
            <a:r>
              <a:rPr lang="en-US" sz="3600" dirty="0"/>
              <a:t>The process of diverting the attention of an individual or group from a desired area of focus and thereby blocking or diminishing the reception of desired information. </a:t>
            </a:r>
          </a:p>
          <a:p>
            <a:endParaRPr lang="en-US" sz="3600" dirty="0"/>
          </a:p>
          <a:p>
            <a:pPr marL="571500" indent="-571500">
              <a:buFont typeface="Arial" panose="020B0604020202020204" pitchFamily="34" charset="0"/>
              <a:buChar char="•"/>
            </a:pPr>
            <a:r>
              <a:rPr lang="en-US" sz="3600" b="1" dirty="0"/>
              <a:t>A thing that prevents someone from giving full attention to something else</a:t>
            </a:r>
          </a:p>
        </p:txBody>
      </p:sp>
    </p:spTree>
    <p:extLst>
      <p:ext uri="{BB962C8B-B14F-4D97-AF65-F5344CB8AC3E}">
        <p14:creationId xmlns:p14="http://schemas.microsoft.com/office/powerpoint/2010/main" val="1278688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15491"/>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Peter took him aside and began to rebuke him. “Never, Lord!” he said. “This shall never happen to you!” Jesus turned and said to Peter, </a:t>
            </a:r>
            <a:r>
              <a:rPr lang="en-US" altLang="en-US" sz="4400" spc="-200" dirty="0">
                <a:solidFill>
                  <a:srgbClr val="C00000"/>
                </a:solidFill>
                <a:latin typeface="Calibri"/>
                <a:cs typeface="Tahoma" panose="020B0604030504040204" pitchFamily="34" charset="0"/>
              </a:rPr>
              <a:t>“Get behind me, Satan! You are a stumbling block to me; you do not have in mind the concerns of God, but merely human concerns.”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Matthew 16:21–23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590184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15491"/>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As Jesus and his disciples were on their way, he came to a village where a woman named Martha opened her home to him. She had a sister called Mary, who sat at the Lord’s feet listening to what he said.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Luke 10:38–42 (NIV)</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44841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15491"/>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a:t>
            </a:r>
            <a:r>
              <a:rPr lang="en-US" altLang="en-US" sz="4400" spc="-200" dirty="0">
                <a:solidFill>
                  <a:srgbClr val="C00000"/>
                </a:solidFill>
                <a:latin typeface="Calibri"/>
                <a:cs typeface="Tahoma" panose="020B0604030504040204" pitchFamily="34" charset="0"/>
              </a:rPr>
              <a:t>Martha was distracted by all the preparations that had to be made. </a:t>
            </a:r>
            <a:r>
              <a:rPr lang="en-US" altLang="en-US" sz="4400" spc="-200" dirty="0">
                <a:latin typeface="Calibri"/>
                <a:cs typeface="Tahoma" panose="020B0604030504040204" pitchFamily="34" charset="0"/>
              </a:rPr>
              <a:t>She came to him and asked, “Lord, don’t you care that my sister has left me to do the work by myself? Tell her to help me!”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Luke 10:38–42 (NIV)</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182429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15491"/>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Martha, Martha,” the Lord answered, “you are worried and upset about many things, but </a:t>
            </a:r>
            <a:r>
              <a:rPr lang="en-US" altLang="en-US" sz="4400" spc="-200" dirty="0">
                <a:solidFill>
                  <a:srgbClr val="C00000"/>
                </a:solidFill>
                <a:latin typeface="Calibri"/>
                <a:cs typeface="Tahoma" panose="020B0604030504040204" pitchFamily="34" charset="0"/>
              </a:rPr>
              <a:t>few things are needed</a:t>
            </a:r>
            <a:r>
              <a:rPr lang="en-US" altLang="en-US" sz="4400" spc="-200" dirty="0">
                <a:latin typeface="Calibri"/>
                <a:cs typeface="Tahoma" panose="020B0604030504040204" pitchFamily="34" charset="0"/>
              </a:rPr>
              <a:t>—or indeed only one. </a:t>
            </a:r>
          </a:p>
          <a:p>
            <a:pPr algn="ctr" defTabSz="609585">
              <a:lnSpc>
                <a:spcPct val="100000"/>
              </a:lnSpc>
              <a:spcBef>
                <a:spcPct val="0"/>
              </a:spcBef>
              <a:buNone/>
              <a:defRPr/>
            </a:pPr>
            <a:endParaRPr lang="en-US" altLang="en-US" sz="4400" spc="-200" dirty="0">
              <a:solidFill>
                <a:srgbClr val="C00000"/>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Mary has chosen what is better,</a:t>
            </a:r>
            <a:r>
              <a:rPr lang="en-US" altLang="en-US" sz="4400" spc="-200" dirty="0">
                <a:latin typeface="Calibri"/>
                <a:cs typeface="Tahoma" panose="020B0604030504040204" pitchFamily="34" charset="0"/>
              </a:rPr>
              <a:t> and it will not be taken away from her.”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Luke 10:38–42 (NIV)</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266007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Don’t settle for what is good when you can have what is better.</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2287964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7" name="Picture 2" descr="Mountain rock face texture">
            <a:extLst>
              <a:ext uri="{FF2B5EF4-FFF2-40B4-BE49-F238E27FC236}">
                <a16:creationId xmlns:a16="http://schemas.microsoft.com/office/drawing/2014/main" id="{5B494119-5843-C62F-43A8-33746994EDC2}"/>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7620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2964594"/>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Set your priorities</a:t>
            </a:r>
          </a:p>
          <a:p>
            <a:pPr marL="571500" indent="-571500" defTabSz="609585">
              <a:spcBef>
                <a:spcPct val="0"/>
              </a:spcBef>
              <a:buFont typeface="Arial" panose="020B0604020202020204" pitchFamily="34" charset="0"/>
              <a:buChar char="•"/>
              <a:defRPr/>
            </a:pPr>
            <a:endParaRPr lang="en-US" altLang="en-US" sz="3733" dirty="0">
              <a:solidFill>
                <a:schemeClr val="bg1"/>
              </a:solidFill>
              <a:latin typeface="Abadi" panose="020B0604020104020204" pitchFamily="34" charset="0"/>
            </a:endParaRP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Learn to say “No”</a:t>
            </a:r>
          </a:p>
          <a:p>
            <a:pPr marL="571500" indent="-571500" defTabSz="609585">
              <a:spcBef>
                <a:spcPct val="0"/>
              </a:spcBef>
              <a:buFont typeface="Arial" panose="020B0604020202020204" pitchFamily="34" charset="0"/>
              <a:buChar char="•"/>
              <a:defRPr/>
            </a:pPr>
            <a:endParaRPr lang="en-US" altLang="en-US" sz="3733" dirty="0">
              <a:solidFill>
                <a:schemeClr val="bg1"/>
              </a:solidFill>
              <a:latin typeface="Abadi" panose="020B0604020104020204" pitchFamily="34" charset="0"/>
            </a:endParaRP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Be aware of distractions</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4584557" cy="2578813"/>
          </a:xfrm>
          <a:prstGeom prst="rect">
            <a:avLst/>
          </a:prstGeom>
          <a:effectLst>
            <a:softEdge rad="101600"/>
          </a:effectLst>
        </p:spPr>
      </p:pic>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Don’t lose sight of your priorities</a:t>
            </a:r>
          </a:p>
        </p:txBody>
      </p:sp>
    </p:spTree>
    <p:extLst>
      <p:ext uri="{BB962C8B-B14F-4D97-AF65-F5344CB8AC3E}">
        <p14:creationId xmlns:p14="http://schemas.microsoft.com/office/powerpoint/2010/main" val="2785287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15491"/>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They were just trying to intimidate us, imagining that they could discourage us and stop the work.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So I continued the work with even greater determination.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6:14–16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240871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15491"/>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Remember </a:t>
            </a:r>
            <a:r>
              <a:rPr lang="en-US" altLang="en-US" sz="4400" spc="-200" dirty="0" err="1">
                <a:latin typeface="Calibri"/>
                <a:cs typeface="Tahoma" panose="020B0604030504040204" pitchFamily="34" charset="0"/>
              </a:rPr>
              <a:t>Tobiah</a:t>
            </a:r>
            <a:r>
              <a:rPr lang="en-US" altLang="en-US" sz="4400" spc="-200" dirty="0">
                <a:latin typeface="Calibri"/>
                <a:cs typeface="Tahoma" panose="020B0604030504040204" pitchFamily="34" charset="0"/>
              </a:rPr>
              <a:t> and Sanballat, my God, because of what they have done; remember also the prophet </a:t>
            </a:r>
            <a:r>
              <a:rPr lang="en-US" altLang="en-US" sz="4400" spc="-200" dirty="0" err="1">
                <a:latin typeface="Calibri"/>
                <a:cs typeface="Tahoma" panose="020B0604030504040204" pitchFamily="34" charset="0"/>
              </a:rPr>
              <a:t>Noadiah</a:t>
            </a:r>
            <a:r>
              <a:rPr lang="en-US" altLang="en-US" sz="4400" spc="-200" dirty="0">
                <a:latin typeface="Calibri"/>
                <a:cs typeface="Tahoma" panose="020B0604030504040204" pitchFamily="34" charset="0"/>
              </a:rPr>
              <a:t> and how she and the rest of the prophets have been trying to intimidate me. </a:t>
            </a:r>
            <a:r>
              <a:rPr lang="en-US" altLang="en-US" sz="4400" spc="-200" dirty="0">
                <a:solidFill>
                  <a:srgbClr val="C00000"/>
                </a:solidFill>
                <a:latin typeface="Calibri"/>
                <a:cs typeface="Tahoma" panose="020B0604030504040204" pitchFamily="34" charset="0"/>
              </a:rPr>
              <a:t>So the wall was completed on the twenty-fifth of Elul, in fifty-two days.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6:9 (NLT)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803921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315491"/>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When all our enemies heard about this, all the surrounding nations were afraid and lost their self-confidence, because they realized that this work had been done with the help of our God.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6:9 (NLT)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647935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25173" y="213157"/>
            <a:ext cx="9412355"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4400" b="0" i="0" u="none" strike="noStrike" kern="1200" cap="none" spc="-200" normalizeH="0" baseline="0" noProof="0" dirty="0">
                <a:ln>
                  <a:noFill/>
                </a:ln>
                <a:solidFill>
                  <a:prstClr val="black">
                    <a:lumMod val="95000"/>
                    <a:lumOff val="5000"/>
                  </a:prstClr>
                </a:solidFill>
                <a:effectLst/>
                <a:uLnTx/>
                <a:uFillTx/>
                <a:latin typeface="Calibri"/>
                <a:ea typeface="+mn-ea"/>
                <a:cs typeface="Tahoma" panose="020B0604030504040204" pitchFamily="34" charset="0"/>
              </a:rPr>
              <a:t>Set your priorities</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4400" b="0" i="0" u="none" strike="noStrike" kern="1200" cap="none" spc="-200" normalizeH="0" baseline="0" noProof="0" dirty="0">
              <a:ln>
                <a:noFill/>
              </a:ln>
              <a:solidFill>
                <a:prstClr val="black">
                  <a:lumMod val="95000"/>
                  <a:lumOff val="5000"/>
                </a:prstClr>
              </a:solidFill>
              <a:effectLst/>
              <a:uLnTx/>
              <a:uFillTx/>
              <a:latin typeface="Calibri"/>
              <a:ea typeface="+mn-ea"/>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4400" b="0" i="0" u="none" strike="noStrike" kern="1200" cap="none" spc="-200" normalizeH="0" baseline="0" noProof="0" dirty="0">
                <a:ln>
                  <a:noFill/>
                </a:ln>
                <a:solidFill>
                  <a:prstClr val="black">
                    <a:lumMod val="95000"/>
                    <a:lumOff val="5000"/>
                  </a:prstClr>
                </a:solidFill>
                <a:effectLst/>
                <a:uLnTx/>
                <a:uFillTx/>
                <a:latin typeface="Calibri"/>
                <a:ea typeface="+mn-ea"/>
                <a:cs typeface="Tahoma" panose="020B0604030504040204" pitchFamily="34" charset="0"/>
              </a:rPr>
              <a:t>Learn to say “No”</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4400" b="0" i="0" u="none" strike="noStrike" kern="1200" cap="none" spc="-200" normalizeH="0" baseline="0" noProof="0" dirty="0">
              <a:ln>
                <a:noFill/>
              </a:ln>
              <a:solidFill>
                <a:prstClr val="black">
                  <a:lumMod val="95000"/>
                  <a:lumOff val="5000"/>
                </a:prstClr>
              </a:solidFill>
              <a:effectLst/>
              <a:uLnTx/>
              <a:uFillTx/>
              <a:latin typeface="Calibri"/>
              <a:ea typeface="+mn-ea"/>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4400" b="0" i="0" u="none" strike="noStrike" kern="1200" cap="none" spc="-200" normalizeH="0" baseline="0" noProof="0" dirty="0">
                <a:ln>
                  <a:noFill/>
                </a:ln>
                <a:solidFill>
                  <a:prstClr val="black">
                    <a:lumMod val="95000"/>
                    <a:lumOff val="5000"/>
                  </a:prstClr>
                </a:solidFill>
                <a:effectLst/>
                <a:uLnTx/>
                <a:uFillTx/>
                <a:latin typeface="Calibri"/>
                <a:ea typeface="+mn-ea"/>
                <a:cs typeface="Tahoma" panose="020B0604030504040204" pitchFamily="34" charset="0"/>
              </a:rPr>
              <a:t>Be aware of distractions</a:t>
            </a: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4400" b="0" i="0" u="none" strike="noStrike" kern="1200" cap="none" spc="-200" normalizeH="0" baseline="0" noProof="0" dirty="0">
              <a:ln>
                <a:noFill/>
              </a:ln>
              <a:solidFill>
                <a:prstClr val="black">
                  <a:lumMod val="95000"/>
                  <a:lumOff val="5000"/>
                </a:prstClr>
              </a:solidFill>
              <a:effectLst/>
              <a:uLnTx/>
              <a:uFillTx/>
              <a:latin typeface="Calibri"/>
              <a:ea typeface="+mn-ea"/>
              <a:cs typeface="Tahoma" panose="020B0604030504040204" pitchFamily="34" charset="0"/>
            </a:endParaRPr>
          </a:p>
          <a:p>
            <a:pPr marL="571500" marR="0" lvl="0" indent="-571500" algn="l"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4400" b="0" i="0" u="none" strike="noStrike" kern="1200" cap="none" spc="-200" normalizeH="0" baseline="0" noProof="0" dirty="0">
                <a:ln>
                  <a:noFill/>
                </a:ln>
                <a:solidFill>
                  <a:prstClr val="black">
                    <a:lumMod val="95000"/>
                    <a:lumOff val="5000"/>
                  </a:prstClr>
                </a:solidFill>
                <a:effectLst/>
                <a:uLnTx/>
                <a:uFillTx/>
                <a:latin typeface="Calibri"/>
                <a:ea typeface="+mn-ea"/>
                <a:cs typeface="Tahoma" panose="020B0604030504040204" pitchFamily="34" charset="0"/>
              </a:rPr>
              <a:t>Don’t lose sight of your priorities</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8822767-39F4-2B66-9C1C-D087CF898456}"/>
              </a:ext>
            </a:extLst>
          </p:cNvPr>
          <p:cNvPicPr>
            <a:picLocks noChangeAspect="1"/>
          </p:cNvPicPr>
          <p:nvPr/>
        </p:nvPicPr>
        <p:blipFill>
          <a:blip r:embed="rId3"/>
          <a:stretch>
            <a:fillRect/>
          </a:stretch>
        </p:blipFill>
        <p:spPr>
          <a:xfrm>
            <a:off x="0" y="0"/>
            <a:ext cx="2484783" cy="6858000"/>
          </a:xfrm>
          <a:prstGeom prst="rect">
            <a:avLst/>
          </a:prstGeom>
        </p:spPr>
      </p:pic>
    </p:spTree>
    <p:extLst>
      <p:ext uri="{BB962C8B-B14F-4D97-AF65-F5344CB8AC3E}">
        <p14:creationId xmlns:p14="http://schemas.microsoft.com/office/powerpoint/2010/main" val="235900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Mountain rock face texture">
            <a:extLst>
              <a:ext uri="{FF2B5EF4-FFF2-40B4-BE49-F238E27FC236}">
                <a16:creationId xmlns:a16="http://schemas.microsoft.com/office/drawing/2014/main" id="{F31CF106-2869-A371-3872-85F1EADBEAE9}"/>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6CBCC51-EAC2-4564-A9D7-F64FE001AE06}"/>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Set your priorities</a:t>
            </a:r>
          </a:p>
        </p:txBody>
      </p:sp>
      <p:pic>
        <p:nvPicPr>
          <p:cNvPr id="6" name="Picture 5" descr="A picture containing text, tool&#10;&#10;Description automatically generated">
            <a:extLst>
              <a:ext uri="{FF2B5EF4-FFF2-40B4-BE49-F238E27FC236}">
                <a16:creationId xmlns:a16="http://schemas.microsoft.com/office/drawing/2014/main" id="{CEC5DE22-119E-4F76-71F0-7BD724A64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581939" cy="2577341"/>
          </a:xfrm>
          <a:prstGeom prst="rect">
            <a:avLst/>
          </a:prstGeom>
          <a:effectLst>
            <a:softEdge rad="101600"/>
          </a:effectLst>
        </p:spPr>
      </p:pic>
    </p:spTree>
    <p:extLst>
      <p:ext uri="{BB962C8B-B14F-4D97-AF65-F5344CB8AC3E}">
        <p14:creationId xmlns:p14="http://schemas.microsoft.com/office/powerpoint/2010/main" val="2689525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You will never finish what you don’t start.</a:t>
            </a:r>
          </a:p>
          <a:p>
            <a:pPr algn="ctr" defTabSz="609585">
              <a:lnSpc>
                <a:spcPct val="100000"/>
              </a:lnSpc>
              <a:spcBef>
                <a:spcPct val="0"/>
              </a:spcBef>
              <a:buNone/>
              <a:defRPr/>
            </a:pPr>
            <a:endParaRPr lang="en-US" altLang="en-US" sz="440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Time—To—Begin—The—Good—Work!</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628023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F04552-630C-8392-B4CC-72DE01A26694}"/>
              </a:ext>
            </a:extLst>
          </p:cNvPr>
          <p:cNvPicPr>
            <a:picLocks noChangeAspect="1"/>
          </p:cNvPicPr>
          <p:nvPr/>
        </p:nvPicPr>
        <p:blipFill rotWithShape="1">
          <a:blip r:embed="rId3"/>
          <a:srcRect t="8975" r="2" b="8495"/>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4" name="TextBox 3">
            <a:extLst>
              <a:ext uri="{FF2B5EF4-FFF2-40B4-BE49-F238E27FC236}">
                <a16:creationId xmlns:a16="http://schemas.microsoft.com/office/drawing/2014/main" id="{7D18B980-45ED-055A-AFDB-D4E695D6094C}"/>
              </a:ext>
            </a:extLst>
          </p:cNvPr>
          <p:cNvSpPr txBox="1"/>
          <p:nvPr/>
        </p:nvSpPr>
        <p:spPr>
          <a:xfrm>
            <a:off x="-1555507" y="2459504"/>
            <a:ext cx="7185982" cy="1938992"/>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A Study on</a:t>
            </a:r>
          </a:p>
          <a:p>
            <a:pPr algn="ctr"/>
            <a:r>
              <a:rPr lang="en-US" sz="6000" dirty="0">
                <a:solidFill>
                  <a:schemeClr val="bg1"/>
                </a:solidFill>
                <a:latin typeface="Berlin Sans FB" panose="020E0602020502020306" pitchFamily="34" charset="0"/>
              </a:rPr>
              <a:t> Nehemiah</a:t>
            </a:r>
          </a:p>
        </p:txBody>
      </p:sp>
    </p:spTree>
    <p:extLst>
      <p:ext uri="{BB962C8B-B14F-4D97-AF65-F5344CB8AC3E}">
        <p14:creationId xmlns:p14="http://schemas.microsoft.com/office/powerpoint/2010/main" val="33227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When word came to Sanballat, </a:t>
            </a:r>
            <a:r>
              <a:rPr lang="en-US" altLang="en-US" sz="4400" spc="-200" dirty="0" err="1">
                <a:latin typeface="Calibri"/>
                <a:cs typeface="Tahoma" panose="020B0604030504040204" pitchFamily="34" charset="0"/>
              </a:rPr>
              <a:t>Tobiah</a:t>
            </a:r>
            <a:r>
              <a:rPr lang="en-US" altLang="en-US" sz="4400" spc="-200" dirty="0">
                <a:latin typeface="Calibri"/>
                <a:cs typeface="Tahoma" panose="020B0604030504040204" pitchFamily="34" charset="0"/>
              </a:rPr>
              <a:t>, Geshem the Arab and the rest of our enemies that I had rebuilt the wall and not a gap was left in it—though up to that time I had not set the doors in the gates—Sanballat and Geshem sent me this message: </a:t>
            </a:r>
            <a:r>
              <a:rPr lang="en-US" altLang="en-US" sz="4400" spc="-200" dirty="0">
                <a:solidFill>
                  <a:srgbClr val="C00000"/>
                </a:solidFill>
                <a:latin typeface="Calibri"/>
                <a:cs typeface="Tahoma" panose="020B0604030504040204" pitchFamily="34" charset="0"/>
              </a:rPr>
              <a:t>“Come, let us meet together in one of the villages on the plain of Ono.”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6:1–3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16480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they were scheming to harm me; so I sent messengers to them with this reply: </a:t>
            </a:r>
            <a:r>
              <a:rPr lang="en-US" altLang="en-US" sz="4400" spc="-200" dirty="0">
                <a:solidFill>
                  <a:srgbClr val="C00000"/>
                </a:solidFill>
                <a:latin typeface="Calibri"/>
                <a:cs typeface="Tahoma" panose="020B0604030504040204" pitchFamily="34" charset="0"/>
              </a:rPr>
              <a:t>“I am carrying on a great project and cannot go down. </a:t>
            </a:r>
            <a:r>
              <a:rPr lang="en-US" altLang="en-US" sz="4400" spc="-200" dirty="0">
                <a:latin typeface="Calibri"/>
                <a:cs typeface="Tahoma" panose="020B0604030504040204" pitchFamily="34" charset="0"/>
              </a:rPr>
              <a:t>Why should the work stop while I leave it and go down to you?”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Nehemiah 6:1–3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387050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70606"/>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501129"/>
            <a:ext cx="11655954" cy="51142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 main thing is to keep the main thing the main thing.” </a:t>
            </a:r>
          </a:p>
          <a:p>
            <a:pPr algn="r" defTabSz="609585">
              <a:lnSpc>
                <a:spcPct val="100000"/>
              </a:lnSpc>
              <a:spcBef>
                <a:spcPct val="0"/>
              </a:spcBef>
              <a:buNone/>
              <a:defRPr/>
            </a:pPr>
            <a:r>
              <a:rPr lang="en-US" altLang="en-US" sz="3600" spc="-200" dirty="0">
                <a:solidFill>
                  <a:schemeClr val="bg1"/>
                </a:solidFill>
                <a:latin typeface="Calibri"/>
                <a:cs typeface="Tahoma" panose="020B0604030504040204" pitchFamily="34" charset="0"/>
              </a:rPr>
              <a:t>Stephen R. Covey</a:t>
            </a: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4" name="Picture 3">
            <a:extLst>
              <a:ext uri="{FF2B5EF4-FFF2-40B4-BE49-F238E27FC236}">
                <a16:creationId xmlns:a16="http://schemas.microsoft.com/office/drawing/2014/main" id="{39EA6B8D-A734-4FB4-0AD6-8CF7D3BF7DBF}"/>
              </a:ext>
            </a:extLst>
          </p:cNvPr>
          <p:cNvPicPr>
            <a:picLocks noChangeAspect="1"/>
          </p:cNvPicPr>
          <p:nvPr/>
        </p:nvPicPr>
        <p:blipFill>
          <a:blip r:embed="rId3"/>
          <a:stretch>
            <a:fillRect/>
          </a:stretch>
        </p:blipFill>
        <p:spPr>
          <a:xfrm>
            <a:off x="8621" y="0"/>
            <a:ext cx="12192000" cy="1370149"/>
          </a:xfrm>
          <a:prstGeom prst="rect">
            <a:avLst/>
          </a:prstGeom>
        </p:spPr>
      </p:pic>
    </p:spTree>
    <p:extLst>
      <p:ext uri="{BB962C8B-B14F-4D97-AF65-F5344CB8AC3E}">
        <p14:creationId xmlns:p14="http://schemas.microsoft.com/office/powerpoint/2010/main" val="1008266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By the grace God has given me, I laid a foundation as a wise builder, and someone else is building on it. </a:t>
            </a:r>
          </a:p>
          <a:p>
            <a:pPr algn="ctr" defTabSz="609585">
              <a:lnSpc>
                <a:spcPct val="100000"/>
              </a:lnSpc>
              <a:spcBef>
                <a:spcPct val="0"/>
              </a:spcBef>
              <a:buNone/>
              <a:defRPr/>
            </a:pPr>
            <a:endParaRPr lang="en-US" altLang="en-US" sz="4400" spc="-200" dirty="0">
              <a:solidFill>
                <a:srgbClr val="C00000"/>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rgbClr val="C00000"/>
                </a:solidFill>
                <a:latin typeface="Calibri"/>
                <a:cs typeface="Tahoma" panose="020B0604030504040204" pitchFamily="34" charset="0"/>
              </a:rPr>
              <a:t>But each one should build with care. </a:t>
            </a:r>
          </a:p>
          <a:p>
            <a:pPr algn="ctr" defTabSz="609585">
              <a:lnSpc>
                <a:spcPct val="100000"/>
              </a:lnSpc>
              <a:spcBef>
                <a:spcPct val="0"/>
              </a:spcBef>
              <a:buNone/>
              <a:defRPr/>
            </a:pPr>
            <a:endParaRPr lang="en-US" altLang="en-US" sz="4400" spc="-200" dirty="0">
              <a:solidFill>
                <a:srgbClr val="C00000"/>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For no one can lay any foundation other than the one already laid, which is Jesus Christ.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Corinthians 3:10–15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2455907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95403"/>
            <a:ext cx="11204310"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If anyone builds on this foundation using gold, silver, costly stones, wood, hay or straw, their work will be shown for what it is, because the Day will bring it to light. It will be revealed with fire, and the fire will test the quality of each person’s work.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pic>
        <p:nvPicPr>
          <p:cNvPr id="3" name="Picture 2">
            <a:extLst>
              <a:ext uri="{FF2B5EF4-FFF2-40B4-BE49-F238E27FC236}">
                <a16:creationId xmlns:a16="http://schemas.microsoft.com/office/drawing/2014/main" id="{14BA333F-4DA3-EE43-7DD5-40444527E8ED}"/>
              </a:ext>
            </a:extLst>
          </p:cNvPr>
          <p:cNvPicPr>
            <a:picLocks noChangeAspect="1"/>
          </p:cNvPicPr>
          <p:nvPr/>
        </p:nvPicPr>
        <p:blipFill>
          <a:blip r:embed="rId3"/>
          <a:stretch>
            <a:fillRect/>
          </a:stretch>
        </p:blipFill>
        <p:spPr>
          <a:xfrm>
            <a:off x="0" y="5724939"/>
            <a:ext cx="12192000" cy="1133061"/>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2747256" y="6091893"/>
            <a:ext cx="9444744" cy="766107"/>
          </a:xfrm>
          <a:prstGeom prst="rect">
            <a:avLst/>
          </a:prstGeom>
          <a:solidFill>
            <a:srgbClr val="030409"/>
          </a:solidFill>
          <a:effectLst>
            <a:softEdge rad="508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1 Corinthians 3:10–15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spTree>
    <p:extLst>
      <p:ext uri="{BB962C8B-B14F-4D97-AF65-F5344CB8AC3E}">
        <p14:creationId xmlns:p14="http://schemas.microsoft.com/office/powerpoint/2010/main" val="8421949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8647</TotalTime>
  <Words>1383</Words>
  <Application>Microsoft Office PowerPoint</Application>
  <PresentationFormat>Widescreen</PresentationFormat>
  <Paragraphs>114</Paragraphs>
  <Slides>41</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Abadi</vt:lpstr>
      <vt:lpstr>Arial</vt:lpstr>
      <vt:lpstr>Berlin Sans FB</vt:lpstr>
      <vt:lpstr>Calibri</vt:lpstr>
      <vt:lpstr>Rockwell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246</cp:revision>
  <dcterms:created xsi:type="dcterms:W3CDTF">2022-06-01T02:28:00Z</dcterms:created>
  <dcterms:modified xsi:type="dcterms:W3CDTF">2023-07-09T13:13:27Z</dcterms:modified>
</cp:coreProperties>
</file>