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633" r:id="rId2"/>
    <p:sldId id="2630" r:id="rId3"/>
    <p:sldId id="2632" r:id="rId4"/>
    <p:sldId id="2599" r:id="rId5"/>
    <p:sldId id="2653" r:id="rId6"/>
    <p:sldId id="2654" r:id="rId7"/>
    <p:sldId id="2655" r:id="rId8"/>
    <p:sldId id="2656" r:id="rId9"/>
    <p:sldId id="2657" r:id="rId10"/>
    <p:sldId id="2658" r:id="rId11"/>
    <p:sldId id="2659" r:id="rId12"/>
    <p:sldId id="2486" r:id="rId13"/>
    <p:sldId id="2660" r:id="rId14"/>
    <p:sldId id="2661" r:id="rId15"/>
    <p:sldId id="2662" r:id="rId16"/>
    <p:sldId id="2663" r:id="rId17"/>
    <p:sldId id="2664" r:id="rId18"/>
    <p:sldId id="2665" r:id="rId19"/>
    <p:sldId id="2666" r:id="rId20"/>
    <p:sldId id="2667" r:id="rId21"/>
    <p:sldId id="2668" r:id="rId22"/>
    <p:sldId id="2669" r:id="rId23"/>
    <p:sldId id="2670" r:id="rId24"/>
    <p:sldId id="2672" r:id="rId25"/>
    <p:sldId id="2673" r:id="rId26"/>
    <p:sldId id="2674" r:id="rId27"/>
    <p:sldId id="2675" r:id="rId28"/>
    <p:sldId id="2671" r:id="rId29"/>
    <p:sldId id="2677" r:id="rId30"/>
    <p:sldId id="2678" r:id="rId31"/>
    <p:sldId id="2679" r:id="rId32"/>
    <p:sldId id="2680" r:id="rId33"/>
    <p:sldId id="2676" r:id="rId34"/>
    <p:sldId id="2682" r:id="rId35"/>
    <p:sldId id="2683" r:id="rId36"/>
    <p:sldId id="2684" r:id="rId37"/>
    <p:sldId id="2685" r:id="rId38"/>
    <p:sldId id="2681" r:id="rId39"/>
    <p:sldId id="2687" r:id="rId40"/>
    <p:sldId id="2688" r:id="rId41"/>
    <p:sldId id="2686" r:id="rId42"/>
    <p:sldId id="2689" r:id="rId43"/>
    <p:sldId id="2690" r:id="rId44"/>
    <p:sldId id="2691" r:id="rId45"/>
    <p:sldId id="2692" r:id="rId46"/>
    <p:sldId id="2693" r:id="rId47"/>
    <p:sldId id="2651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8F04"/>
    <a:srgbClr val="FCD76B"/>
    <a:srgbClr val="171717"/>
    <a:srgbClr val="F9D861"/>
    <a:srgbClr val="1E1E1E"/>
    <a:srgbClr val="313131"/>
    <a:srgbClr val="1C1C1C"/>
    <a:srgbClr val="1B1B1B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57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31E15-2D2E-43AB-B743-8EA62B45FA7D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D18DC-3AC1-432D-9D91-2B39070F7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1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D18DC-3AC1-432D-9D91-2B39070F7C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88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0EFDA-7DF2-466E-B0D9-4D940B50AF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921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0EFDA-7DF2-466E-B0D9-4D940B50AF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187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D18DC-3AC1-432D-9D91-2B39070F7CC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63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0EFDA-7DF2-466E-B0D9-4D940B50AF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114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0EFDA-7DF2-466E-B0D9-4D940B50AF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781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0EFDA-7DF2-466E-B0D9-4D940B50AF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26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0EFDA-7DF2-466E-B0D9-4D940B50AF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074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0EFDA-7DF2-466E-B0D9-4D940B50AF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965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0EFDA-7DF2-466E-B0D9-4D940B50AF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767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0EFDA-7DF2-466E-B0D9-4D940B50AF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947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0EFDA-7DF2-466E-B0D9-4D940B50AF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947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8/20/2023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4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2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5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9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3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6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3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09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08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7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9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3731F445-EA91-7BA7-B84B-9EDB4A1F52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" b="8610"/>
          <a:stretch/>
        </p:blipFill>
        <p:spPr>
          <a:xfrm>
            <a:off x="17759" y="0"/>
            <a:ext cx="12192000" cy="6068290"/>
          </a:xfrm>
          <a:prstGeom prst="rect">
            <a:avLst/>
          </a:prstGeom>
        </p:spPr>
      </p:pic>
      <p:grpSp>
        <p:nvGrpSpPr>
          <p:cNvPr id="28" name="Group 22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29" name="Freeform: Shape 23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4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25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7" name="Freeform: Shape 26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91915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solidFill>
                  <a:srgbClr val="C00000"/>
                </a:solidFill>
                <a:latin typeface="Calibri"/>
                <a:cs typeface="Tahoma" panose="020B0604030504040204" pitchFamily="34" charset="0"/>
              </a:rPr>
              <a:t>Have no fear of sudden disaster </a:t>
            </a: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or of the ruin that overtakes the wicked, for </a:t>
            </a:r>
            <a:r>
              <a:rPr lang="en-US" altLang="en-US" sz="4400" spc="-200" dirty="0">
                <a:solidFill>
                  <a:srgbClr val="C00000"/>
                </a:solidFill>
                <a:latin typeface="Calibri"/>
                <a:cs typeface="Tahoma" panose="020B0604030504040204" pitchFamily="34" charset="0"/>
              </a:rPr>
              <a:t>the Lord will be at your side </a:t>
            </a: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and will keep your foot from being snared. </a:t>
            </a:r>
            <a:endParaRPr lang="en-US" altLang="en-US" sz="4400" spc="-200" dirty="0">
              <a:solidFill>
                <a:srgbClr val="C00000"/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Proverbs 3:25–26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560330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Fear of man will prove to be a snare, but whoever trusts in the Lord is kept safe. </a:t>
            </a:r>
            <a:endParaRPr lang="en-US" altLang="en-US" sz="4400" spc="-200" dirty="0">
              <a:solidFill>
                <a:srgbClr val="C00000"/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Proverbs 29:25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03764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C1C0AF-BA11-AE1E-A05B-803808C35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237"/>
            <a:ext cx="12192000" cy="68477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2F12B5-8D9B-2162-01F1-1DEEFDDD6227}"/>
              </a:ext>
            </a:extLst>
          </p:cNvPr>
          <p:cNvSpPr txBox="1"/>
          <p:nvPr/>
        </p:nvSpPr>
        <p:spPr>
          <a:xfrm>
            <a:off x="0" y="5123388"/>
            <a:ext cx="12192000" cy="1200329"/>
          </a:xfrm>
          <a:prstGeom prst="rect">
            <a:avLst/>
          </a:prstGeom>
          <a:solidFill>
            <a:srgbClr val="030303"/>
          </a:solidFill>
          <a:effectLst>
            <a:softEdge rad="88900"/>
          </a:effectLst>
        </p:spPr>
        <p:txBody>
          <a:bodyPr wrap="square">
            <a:spAutoFit/>
          </a:bodyPr>
          <a:lstStyle/>
          <a:p>
            <a:pPr defTabSz="609585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7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Anger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0EDDAE-93FD-07A6-5C45-15E72B0E3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590" y="-85505"/>
            <a:ext cx="4983666" cy="2764910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val="3693525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solidFill>
                  <a:srgbClr val="C00000"/>
                </a:solidFill>
                <a:latin typeface="Calibri"/>
                <a:cs typeface="Tahoma" panose="020B0604030504040204" pitchFamily="34" charset="0"/>
              </a:rPr>
              <a:t>“In your anger do not sin”: </a:t>
            </a: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Do not let the sun go down while you are still angry, </a:t>
            </a:r>
            <a:endParaRPr lang="en-US" altLang="en-US" sz="4400" spc="-200" dirty="0">
              <a:solidFill>
                <a:srgbClr val="C00000"/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Ephesians 4:26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126009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solidFill>
                  <a:srgbClr val="C00000"/>
                </a:solidFill>
                <a:latin typeface="Calibri"/>
                <a:cs typeface="Tahoma" panose="020B0604030504040204" pitchFamily="34" charset="0"/>
              </a:rPr>
              <a:t>He looked around at them in anger </a:t>
            </a: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and, deeply distressed at their stubborn hearts, said to the man, “Stretch out your hand.” He stretched it out, and his hand was completely restored. 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Mark 3:5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131624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because human anger does not produce the righteousness that God desires. 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James 1:20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67873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A man of wrath stirs up strife, and </a:t>
            </a:r>
            <a:r>
              <a:rPr lang="en-US" altLang="en-US" sz="4400" spc="-200" dirty="0">
                <a:solidFill>
                  <a:srgbClr val="C00000"/>
                </a:solidFill>
                <a:latin typeface="Calibri"/>
                <a:cs typeface="Tahoma" panose="020B0604030504040204" pitchFamily="34" charset="0"/>
              </a:rPr>
              <a:t>one given to anger causes much transgression. 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Proverbs 29:22 (ESV)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10860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A person’s wisdom yields patience; </a:t>
            </a:r>
            <a:r>
              <a:rPr lang="en-US" altLang="en-US" sz="4400" spc="-200" dirty="0">
                <a:solidFill>
                  <a:srgbClr val="C00000"/>
                </a:solidFill>
                <a:latin typeface="Calibri"/>
                <a:cs typeface="Tahoma" panose="020B0604030504040204" pitchFamily="34" charset="0"/>
              </a:rPr>
              <a:t>it is to one’s glory to overlook an offense. 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Proverbs 19:11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5354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Hatred stirs up conflict, but </a:t>
            </a:r>
            <a:r>
              <a:rPr lang="en-US" altLang="en-US" sz="4400" spc="-200" dirty="0">
                <a:solidFill>
                  <a:srgbClr val="C00000"/>
                </a:solidFill>
                <a:latin typeface="Calibri"/>
                <a:cs typeface="Tahoma" panose="020B0604030504040204" pitchFamily="34" charset="0"/>
              </a:rPr>
              <a:t>love covers over all wrongs. 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Proverbs 10:12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6227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Good sense makes one </a:t>
            </a:r>
            <a:r>
              <a:rPr lang="en-US" altLang="en-US" sz="4400" spc="-200" dirty="0">
                <a:solidFill>
                  <a:srgbClr val="C00000"/>
                </a:solidFill>
                <a:latin typeface="Calibri"/>
                <a:cs typeface="Tahoma" panose="020B0604030504040204" pitchFamily="34" charset="0"/>
              </a:rPr>
              <a:t>slow to anger, </a:t>
            </a: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and it is his glory to overlook an offense. </a:t>
            </a:r>
            <a:endParaRPr lang="en-US" altLang="en-US" sz="4400" spc="-200" dirty="0">
              <a:solidFill>
                <a:srgbClr val="C00000"/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Proverbs 14:29 (ESV)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54324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061D109-04F4-4466-81F5-244A4142D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023" y="1903229"/>
            <a:ext cx="11655954" cy="4712117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Don’t be afraid of your emotions, but don’t let them control you.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14134C-8A24-4E2E-CBD9-2A320241C487}"/>
              </a:ext>
            </a:extLst>
          </p:cNvPr>
          <p:cNvSpPr/>
          <p:nvPr/>
        </p:nvSpPr>
        <p:spPr>
          <a:xfrm>
            <a:off x="12139662" y="3429000"/>
            <a:ext cx="60959" cy="410571"/>
          </a:xfrm>
          <a:prstGeom prst="rect">
            <a:avLst/>
          </a:prstGeom>
          <a:solidFill>
            <a:srgbClr val="2B23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99D379-D02C-D242-7C0C-EADE7D8BB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" y="-72736"/>
            <a:ext cx="12313921" cy="1818166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705488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Whoever is </a:t>
            </a:r>
            <a:r>
              <a:rPr lang="en-US" altLang="en-US" sz="4400" spc="-200" dirty="0">
                <a:solidFill>
                  <a:srgbClr val="C00000"/>
                </a:solidFill>
                <a:latin typeface="Calibri"/>
                <a:cs typeface="Tahoma" panose="020B0604030504040204" pitchFamily="34" charset="0"/>
              </a:rPr>
              <a:t>slow to anger </a:t>
            </a: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has great understanding, but he who has a hasty temper exalts folly. </a:t>
            </a:r>
            <a:endParaRPr lang="en-US" altLang="en-US" sz="4400" spc="-200" dirty="0">
              <a:solidFill>
                <a:srgbClr val="C00000"/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Proverbs 19:11 (ESV)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249224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Do not make friends with a hot-tempered person, do not associate with one easily angered, </a:t>
            </a:r>
            <a:endParaRPr lang="en-US" altLang="en-US" sz="4400" spc="-200" dirty="0">
              <a:solidFill>
                <a:srgbClr val="C00000"/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Proverbs 22:24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195564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Mockers stir up a city, but </a:t>
            </a:r>
            <a:r>
              <a:rPr lang="en-US" altLang="en-US" sz="4400" spc="-200" dirty="0">
                <a:solidFill>
                  <a:srgbClr val="C00000"/>
                </a:solidFill>
                <a:latin typeface="Calibri"/>
                <a:cs typeface="Tahoma" panose="020B0604030504040204" pitchFamily="34" charset="0"/>
              </a:rPr>
              <a:t>the wise turn away anger. 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Proverbs 29:8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17410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C1C0AF-BA11-AE1E-A05B-803808C35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237"/>
            <a:ext cx="12192000" cy="68477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2F12B5-8D9B-2162-01F1-1DEEFDDD6227}"/>
              </a:ext>
            </a:extLst>
          </p:cNvPr>
          <p:cNvSpPr txBox="1"/>
          <p:nvPr/>
        </p:nvSpPr>
        <p:spPr>
          <a:xfrm>
            <a:off x="0" y="5123388"/>
            <a:ext cx="12192000" cy="1200329"/>
          </a:xfrm>
          <a:prstGeom prst="rect">
            <a:avLst/>
          </a:prstGeom>
          <a:solidFill>
            <a:srgbClr val="030303"/>
          </a:solidFill>
          <a:effectLst>
            <a:softEdge rad="88900"/>
          </a:effectLst>
        </p:spPr>
        <p:txBody>
          <a:bodyPr wrap="square">
            <a:spAutoFit/>
          </a:bodyPr>
          <a:lstStyle/>
          <a:p>
            <a:pPr defTabSz="609585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7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Jealousy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0EDDAE-93FD-07A6-5C45-15E72B0E3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590" y="-85505"/>
            <a:ext cx="4983666" cy="2764910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val="996716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For he knew it was out of self-interest that they had handed Jesus over to him. </a:t>
            </a:r>
            <a:endParaRPr lang="en-US" altLang="en-US" sz="4400" spc="-200" dirty="0">
              <a:solidFill>
                <a:srgbClr val="C00000"/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Matthew 27:18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168365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Anger is cruel and fury overwhelming, but who can stand before jealousy? </a:t>
            </a:r>
            <a:endParaRPr lang="en-US" altLang="en-US" sz="4400" spc="-200" dirty="0">
              <a:solidFill>
                <a:srgbClr val="C00000"/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Proverbs 27:4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707690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A heart at peace gives life to the body, but </a:t>
            </a:r>
            <a:r>
              <a:rPr lang="en-US" altLang="en-US" sz="4400" spc="-200" dirty="0">
                <a:solidFill>
                  <a:srgbClr val="C00000"/>
                </a:solidFill>
                <a:latin typeface="Calibri"/>
                <a:cs typeface="Tahoma" panose="020B0604030504040204" pitchFamily="34" charset="0"/>
              </a:rPr>
              <a:t>envy rots the bones. 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Proverbs 14:30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79780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061D109-04F4-4466-81F5-244A4142D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023" y="1903229"/>
            <a:ext cx="11655954" cy="4712117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000" spc="-200" dirty="0">
                <a:latin typeface="Calibri"/>
                <a:cs typeface="Tahoma" panose="020B0604030504040204" pitchFamily="34" charset="0"/>
              </a:rPr>
              <a:t>Focusing on what you don’t have causes you to miss the blessing of what you do have!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14134C-8A24-4E2E-CBD9-2A320241C487}"/>
              </a:ext>
            </a:extLst>
          </p:cNvPr>
          <p:cNvSpPr/>
          <p:nvPr/>
        </p:nvSpPr>
        <p:spPr>
          <a:xfrm>
            <a:off x="12139662" y="3429000"/>
            <a:ext cx="60959" cy="410571"/>
          </a:xfrm>
          <a:prstGeom prst="rect">
            <a:avLst/>
          </a:prstGeom>
          <a:solidFill>
            <a:srgbClr val="2B23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99D379-D02C-D242-7C0C-EADE7D8BB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" y="-72736"/>
            <a:ext cx="12313921" cy="1818166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682166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C1C0AF-BA11-AE1E-A05B-803808C35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237"/>
            <a:ext cx="12192000" cy="68477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2F12B5-8D9B-2162-01F1-1DEEFDDD6227}"/>
              </a:ext>
            </a:extLst>
          </p:cNvPr>
          <p:cNvSpPr txBox="1"/>
          <p:nvPr/>
        </p:nvSpPr>
        <p:spPr>
          <a:xfrm>
            <a:off x="0" y="5123388"/>
            <a:ext cx="12192000" cy="1200329"/>
          </a:xfrm>
          <a:prstGeom prst="rect">
            <a:avLst/>
          </a:prstGeom>
          <a:solidFill>
            <a:srgbClr val="030303"/>
          </a:solidFill>
          <a:effectLst>
            <a:softEdge rad="88900"/>
          </a:effectLst>
        </p:spPr>
        <p:txBody>
          <a:bodyPr wrap="square">
            <a:spAutoFit/>
          </a:bodyPr>
          <a:lstStyle/>
          <a:p>
            <a:pPr defTabSz="609585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7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Pride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0EDDAE-93FD-07A6-5C45-15E72B0E3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590" y="-85505"/>
            <a:ext cx="4983666" cy="2764910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val="235442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But he gives us more grace. That is why Scripture says: </a:t>
            </a:r>
            <a:r>
              <a:rPr lang="en-US" altLang="en-US" sz="4400" spc="-200" dirty="0">
                <a:solidFill>
                  <a:srgbClr val="C00000"/>
                </a:solidFill>
                <a:latin typeface="Calibri"/>
                <a:cs typeface="Tahoma" panose="020B0604030504040204" pitchFamily="34" charset="0"/>
              </a:rPr>
              <a:t>“God opposes the proud </a:t>
            </a: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but shows favor to the humble.” </a:t>
            </a:r>
            <a:endParaRPr lang="en-US" altLang="en-US" sz="4400" spc="-200" dirty="0">
              <a:solidFill>
                <a:srgbClr val="C00000"/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James 4:6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831203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untain rock face texture">
            <a:extLst>
              <a:ext uri="{FF2B5EF4-FFF2-40B4-BE49-F238E27FC236}">
                <a16:creationId xmlns:a16="http://schemas.microsoft.com/office/drawing/2014/main" id="{F31CF106-2869-A371-3872-85F1EADBE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63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CBCC51-EAC2-4564-A9D7-F64FE001AE06}"/>
              </a:ext>
            </a:extLst>
          </p:cNvPr>
          <p:cNvSpPr txBox="1"/>
          <p:nvPr/>
        </p:nvSpPr>
        <p:spPr>
          <a:xfrm>
            <a:off x="0" y="5123388"/>
            <a:ext cx="12192000" cy="1200329"/>
          </a:xfrm>
          <a:prstGeom prst="rect">
            <a:avLst/>
          </a:prstGeom>
          <a:solidFill>
            <a:srgbClr val="030303"/>
          </a:solidFill>
          <a:effectLst>
            <a:softEdge rad="88900"/>
          </a:effectLst>
        </p:spPr>
        <p:txBody>
          <a:bodyPr wrap="square">
            <a:spAutoFit/>
          </a:bodyPr>
          <a:lstStyle/>
          <a:p>
            <a:pPr defTabSz="609585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7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Anxiety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B6F8F7-4317-81D5-42F9-7C91C45F7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7316" y="-123709"/>
            <a:ext cx="4680673" cy="2596812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359316-0146-23A6-3711-B07694E357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7590" y="-85505"/>
            <a:ext cx="4983666" cy="2764910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val="2689525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When pride comes, then comes disgrace, but with humility comes wisdom. </a:t>
            </a:r>
            <a:endParaRPr lang="en-US" altLang="en-US" sz="4400" spc="-200" dirty="0">
              <a:solidFill>
                <a:srgbClr val="C00000"/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Proverbs 11:2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941832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Pride goes before destruction, a haughty spirit before a fall. </a:t>
            </a:r>
            <a:endParaRPr lang="en-US" altLang="en-US" sz="4400" spc="-200" dirty="0">
              <a:solidFill>
                <a:srgbClr val="C00000"/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Proverbs 16:18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414030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Pride brings a person low, but the lowly in spirit gain honor. </a:t>
            </a:r>
            <a:endParaRPr lang="en-US" altLang="en-US" sz="4400" spc="-200" dirty="0">
              <a:solidFill>
                <a:srgbClr val="C00000"/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Proverbs 16:18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8274729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C1C0AF-BA11-AE1E-A05B-803808C35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237"/>
            <a:ext cx="12192000" cy="68477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2F12B5-8D9B-2162-01F1-1DEEFDDD6227}"/>
              </a:ext>
            </a:extLst>
          </p:cNvPr>
          <p:cNvSpPr txBox="1"/>
          <p:nvPr/>
        </p:nvSpPr>
        <p:spPr>
          <a:xfrm>
            <a:off x="0" y="5123388"/>
            <a:ext cx="12192000" cy="1200329"/>
          </a:xfrm>
          <a:prstGeom prst="rect">
            <a:avLst/>
          </a:prstGeom>
          <a:solidFill>
            <a:srgbClr val="030303"/>
          </a:solidFill>
          <a:effectLst>
            <a:softEdge rad="88900"/>
          </a:effectLst>
        </p:spPr>
        <p:txBody>
          <a:bodyPr wrap="square">
            <a:spAutoFit/>
          </a:bodyPr>
          <a:lstStyle/>
          <a:p>
            <a:pPr defTabSz="609585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7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Compassion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0EDDAE-93FD-07A6-5C45-15E72B0E3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590" y="-85505"/>
            <a:ext cx="4983666" cy="2764910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val="1659519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Jesus called his disciples to him and said, </a:t>
            </a:r>
            <a:r>
              <a:rPr lang="en-US" altLang="en-US" sz="4400" spc="-200" dirty="0">
                <a:solidFill>
                  <a:srgbClr val="C00000"/>
                </a:solidFill>
                <a:latin typeface="Calibri"/>
                <a:cs typeface="Tahoma" panose="020B0604030504040204" pitchFamily="34" charset="0"/>
              </a:rPr>
              <a:t>“I have compassion for these people;</a:t>
            </a: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 they have already been with me three days and have nothing to eat. I do not want to send them away hungry, or they may collapse on the way.” </a:t>
            </a:r>
            <a:endParaRPr lang="en-US" altLang="en-US" sz="4400" spc="-200" dirty="0">
              <a:solidFill>
                <a:srgbClr val="C00000"/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Matthew 15:32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6270346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Whoever oppresses the poor shows contempt for their Maker, but </a:t>
            </a:r>
            <a:r>
              <a:rPr lang="en-US" altLang="en-US" sz="4400" spc="-200" dirty="0">
                <a:solidFill>
                  <a:srgbClr val="C00000"/>
                </a:solidFill>
                <a:latin typeface="Calibri"/>
                <a:cs typeface="Tahoma" panose="020B0604030504040204" pitchFamily="34" charset="0"/>
              </a:rPr>
              <a:t>whoever is kind to the needy honors God. 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Proverbs 14:31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1379038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solidFill>
                  <a:srgbClr val="C00000"/>
                </a:solidFill>
                <a:latin typeface="Calibri"/>
                <a:cs typeface="Tahoma" panose="020B0604030504040204" pitchFamily="34" charset="0"/>
              </a:rPr>
              <a:t>Let love and faithfulness never leave you</a:t>
            </a: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; bind them around your neck, write them on the tablet of your heart. </a:t>
            </a:r>
            <a:endParaRPr lang="en-US" altLang="en-US" sz="4400" spc="-200" dirty="0">
              <a:solidFill>
                <a:srgbClr val="C00000"/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Proverbs 3:3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489875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Whoever pursues righteousness and love finds life, prosperity and honor. 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Proverbs 21:21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4750009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C1C0AF-BA11-AE1E-A05B-803808C35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237"/>
            <a:ext cx="12192000" cy="68477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2F12B5-8D9B-2162-01F1-1DEEFDDD6227}"/>
              </a:ext>
            </a:extLst>
          </p:cNvPr>
          <p:cNvSpPr txBox="1"/>
          <p:nvPr/>
        </p:nvSpPr>
        <p:spPr>
          <a:xfrm>
            <a:off x="0" y="5123388"/>
            <a:ext cx="12192000" cy="1200329"/>
          </a:xfrm>
          <a:prstGeom prst="rect">
            <a:avLst/>
          </a:prstGeom>
          <a:solidFill>
            <a:srgbClr val="030303"/>
          </a:solidFill>
          <a:effectLst>
            <a:softEdge rad="88900"/>
          </a:effectLst>
        </p:spPr>
        <p:txBody>
          <a:bodyPr wrap="square">
            <a:spAutoFit/>
          </a:bodyPr>
          <a:lstStyle/>
          <a:p>
            <a:pPr defTabSz="609585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7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Sorrow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0EDDAE-93FD-07A6-5C45-15E72B0E3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590" y="-85505"/>
            <a:ext cx="4983666" cy="2764910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val="21658823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He was despised and rejected by men, </a:t>
            </a:r>
            <a:r>
              <a:rPr lang="en-US" altLang="en-US" sz="4400" spc="-200" dirty="0">
                <a:solidFill>
                  <a:srgbClr val="C00000"/>
                </a:solidFill>
                <a:latin typeface="Calibri"/>
                <a:cs typeface="Tahoma" panose="020B0604030504040204" pitchFamily="34" charset="0"/>
              </a:rPr>
              <a:t>a man of sorrows and acquainted with grief; </a:t>
            </a: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and as one from whom men hide their faces he was despised, and we esteemed him not. </a:t>
            </a:r>
            <a:r>
              <a:rPr lang="en-US" altLang="en-US" sz="4400" spc="-200" dirty="0">
                <a:solidFill>
                  <a:srgbClr val="C00000"/>
                </a:solidFill>
                <a:latin typeface="Calibri"/>
                <a:cs typeface="Tahoma" panose="020B0604030504040204" pitchFamily="34" charset="0"/>
              </a:rPr>
              <a:t>Surely he has borne our griefs and carried our sorrows; </a:t>
            </a: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yet we esteemed him stricken, smitten by God, and afflicted. 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Isaiah 53:3–4 (ESV)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663611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Anxiety weighs down the heart, but a kind word cheers it up. </a:t>
            </a:r>
            <a:endParaRPr lang="en-US" altLang="en-US" sz="4400" spc="-200" dirty="0">
              <a:solidFill>
                <a:srgbClr val="C00000"/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Proverbs 12:25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1648037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When Jesus saw her weeping, and the Jews who had come along with her also weeping, he was deeply moved in spirit and troubled. 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John 11:33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086686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C1C0AF-BA11-AE1E-A05B-803808C35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237"/>
            <a:ext cx="12192000" cy="68477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2F12B5-8D9B-2162-01F1-1DEEFDDD6227}"/>
              </a:ext>
            </a:extLst>
          </p:cNvPr>
          <p:cNvSpPr txBox="1"/>
          <p:nvPr/>
        </p:nvSpPr>
        <p:spPr>
          <a:xfrm>
            <a:off x="0" y="5123388"/>
            <a:ext cx="12192000" cy="1200329"/>
          </a:xfrm>
          <a:prstGeom prst="rect">
            <a:avLst/>
          </a:prstGeom>
          <a:solidFill>
            <a:srgbClr val="030303"/>
          </a:solidFill>
          <a:effectLst>
            <a:softEdge rad="88900"/>
          </a:effectLst>
        </p:spPr>
        <p:txBody>
          <a:bodyPr wrap="square">
            <a:spAutoFit/>
          </a:bodyPr>
          <a:lstStyle/>
          <a:p>
            <a:pPr defTabSz="609585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7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Joy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0EDDAE-93FD-07A6-5C45-15E72B0E3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590" y="-85505"/>
            <a:ext cx="4983666" cy="2764910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val="38115277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Rejoice in the Lord always. I will say it again: Rejoice! 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Philippians 4:4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811634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Rejoice with those who rejoice; mourn with those who mourn. 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Romans 12:15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0892977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Deceit is in the hearts of those who plot evil, but those who promote peace have joy. 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Proverbs 12:20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9440943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All the days of the oppressed are wretched, but </a:t>
            </a:r>
            <a:r>
              <a:rPr lang="en-US" altLang="en-US" sz="4400" spc="-200" dirty="0">
                <a:solidFill>
                  <a:srgbClr val="C00000"/>
                </a:solidFill>
                <a:latin typeface="Calibri"/>
                <a:cs typeface="Tahoma" panose="020B0604030504040204" pitchFamily="34" charset="0"/>
              </a:rPr>
              <a:t>the cheerful heart has a continual feast. 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Proverbs 15:15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712334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A cheerful heart is good medicine, but a crushed spirit dries up the bones. </a:t>
            </a:r>
            <a:endParaRPr lang="en-US" altLang="en-US" sz="4400" spc="-200" dirty="0">
              <a:solidFill>
                <a:srgbClr val="C00000"/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Proverbs 17:22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344330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3731F445-EA91-7BA7-B84B-9EDB4A1F52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" b="8610"/>
          <a:stretch/>
        </p:blipFill>
        <p:spPr>
          <a:xfrm>
            <a:off x="17759" y="0"/>
            <a:ext cx="12192000" cy="6068290"/>
          </a:xfrm>
          <a:prstGeom prst="rect">
            <a:avLst/>
          </a:prstGeom>
        </p:spPr>
      </p:pic>
      <p:grpSp>
        <p:nvGrpSpPr>
          <p:cNvPr id="28" name="Group 22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29" name="Freeform: Shape 23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4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25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7" name="Freeform: Shape 26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27078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“Therefore I tell you, </a:t>
            </a:r>
            <a:r>
              <a:rPr lang="en-US" altLang="en-US" sz="4400" spc="-200" dirty="0">
                <a:solidFill>
                  <a:srgbClr val="C00000"/>
                </a:solidFill>
                <a:latin typeface="Calibri"/>
                <a:cs typeface="Tahoma" panose="020B0604030504040204" pitchFamily="34" charset="0"/>
              </a:rPr>
              <a:t>do not worry about your life, </a:t>
            </a: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what you will eat or drink; or about your body, what you will wear…</a:t>
            </a:r>
            <a:endParaRPr lang="en-US" altLang="en-US" sz="4400" spc="-200" dirty="0">
              <a:solidFill>
                <a:srgbClr val="C00000"/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Matthew 6:25–34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40269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Therefore </a:t>
            </a:r>
            <a:r>
              <a:rPr lang="en-US" altLang="en-US" sz="4400" spc="-200" dirty="0">
                <a:solidFill>
                  <a:srgbClr val="C00000"/>
                </a:solidFill>
                <a:latin typeface="Calibri"/>
                <a:cs typeface="Tahoma" panose="020B0604030504040204" pitchFamily="34" charset="0"/>
              </a:rPr>
              <a:t>do not worry about tomorrow</a:t>
            </a: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, for tomorrow will worry about itself. </a:t>
            </a:r>
          </a:p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en-US" sz="4400" spc="-200" dirty="0">
              <a:solidFill>
                <a:srgbClr val="C00000"/>
              </a:solidFill>
              <a:latin typeface="Calibri"/>
              <a:cs typeface="Tahoma" panose="020B0604030504040204" pitchFamily="34" charset="0"/>
            </a:endParaRPr>
          </a:p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solidFill>
                  <a:srgbClr val="C00000"/>
                </a:solidFill>
                <a:latin typeface="Calibri"/>
                <a:cs typeface="Tahoma" panose="020B0604030504040204" pitchFamily="34" charset="0"/>
              </a:rPr>
              <a:t>Each day has enough trouble of its own. 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Matthew 6:25–34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977391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Can any one of you by worrying add a single hour to your life? </a:t>
            </a:r>
            <a:endParaRPr lang="en-US" altLang="en-US" sz="4400" spc="-200" dirty="0">
              <a:solidFill>
                <a:srgbClr val="C00000"/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Matthew 6:25–34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281038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0" y="315491"/>
            <a:ext cx="11283485" cy="52892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… your heavenly Father knows that you need them.</a:t>
            </a:r>
          </a:p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en-US" sz="4400" spc="-200" dirty="0">
              <a:latin typeface="Calibri"/>
              <a:cs typeface="Tahoma" panose="020B0604030504040204" pitchFamily="34" charset="0"/>
            </a:endParaRPr>
          </a:p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 But </a:t>
            </a:r>
            <a:r>
              <a:rPr lang="en-US" altLang="en-US" sz="4400" spc="-200" dirty="0">
                <a:solidFill>
                  <a:srgbClr val="C00000"/>
                </a:solidFill>
                <a:latin typeface="Calibri"/>
                <a:cs typeface="Tahoma" panose="020B0604030504040204" pitchFamily="34" charset="0"/>
              </a:rPr>
              <a:t>seek first his kingdom and his righteousness</a:t>
            </a: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, and all these things will be given to you as well. </a:t>
            </a:r>
            <a:endParaRPr lang="en-US" altLang="en-US" sz="4400" spc="-200" dirty="0">
              <a:solidFill>
                <a:srgbClr val="C00000"/>
              </a:solidFill>
              <a:latin typeface="Calibri"/>
              <a:cs typeface="Tahoma" panose="020B060403050404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E9BD91-E51E-6B94-6C01-0FDAB241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0208" y="5891404"/>
            <a:ext cx="1408101" cy="65110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157187" y="5891404"/>
            <a:ext cx="11877626" cy="766107"/>
          </a:xfrm>
          <a:prstGeom prst="rect">
            <a:avLst/>
          </a:prstGeom>
          <a:solidFill>
            <a:srgbClr val="171717"/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4000" i="1" spc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Matthew 6:25–34 (NIV) </a:t>
            </a:r>
            <a:endParaRPr lang="en-US" sz="3733" i="1" spc="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0A357B7F-ECFC-F645-1C1F-2B9B20653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7" y="5891404"/>
            <a:ext cx="1413388" cy="79551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75229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061D109-04F4-4466-81F5-244A4142D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023" y="1903229"/>
            <a:ext cx="11655954" cy="4712117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000" spc="-200" dirty="0">
                <a:latin typeface="Calibri"/>
                <a:cs typeface="Tahoma" panose="020B0604030504040204" pitchFamily="34" charset="0"/>
              </a:rPr>
              <a:t>Turn worry into a trigger that reminds you to give it to God. </a:t>
            </a:r>
          </a:p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000" spc="-200" dirty="0">
                <a:latin typeface="Calibri"/>
                <a:cs typeface="Tahoma" panose="020B0604030504040204" pitchFamily="34" charset="0"/>
              </a:rPr>
              <a:t> </a:t>
            </a:r>
          </a:p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000" spc="-200" dirty="0">
                <a:latin typeface="Calibri"/>
                <a:cs typeface="Tahoma" panose="020B0604030504040204" pitchFamily="34" charset="0"/>
              </a:rPr>
              <a:t>“This is bigger than me, but it isn’t bigger than You!  I am coming to You in weakness and relying on Your strength.”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14134C-8A24-4E2E-CBD9-2A320241C487}"/>
              </a:ext>
            </a:extLst>
          </p:cNvPr>
          <p:cNvSpPr/>
          <p:nvPr/>
        </p:nvSpPr>
        <p:spPr>
          <a:xfrm>
            <a:off x="12139662" y="3429000"/>
            <a:ext cx="60959" cy="410571"/>
          </a:xfrm>
          <a:prstGeom prst="rect">
            <a:avLst/>
          </a:prstGeom>
          <a:solidFill>
            <a:srgbClr val="2B23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99D379-D02C-D242-7C0C-EADE7D8BB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" y="-72736"/>
            <a:ext cx="12313921" cy="1818166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3939258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9312</TotalTime>
  <Words>1000</Words>
  <Application>Microsoft Office PowerPoint</Application>
  <PresentationFormat>Widescreen</PresentationFormat>
  <Paragraphs>98</Paragraphs>
  <Slides>47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Abadi</vt:lpstr>
      <vt:lpstr>Arial</vt:lpstr>
      <vt:lpstr>Calibri</vt:lpstr>
      <vt:lpstr>Rockwell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Wallin</dc:creator>
  <cp:lastModifiedBy>Doug Wallin</cp:lastModifiedBy>
  <cp:revision>298</cp:revision>
  <dcterms:created xsi:type="dcterms:W3CDTF">2022-06-01T02:28:00Z</dcterms:created>
  <dcterms:modified xsi:type="dcterms:W3CDTF">2023-08-20T13:26:46Z</dcterms:modified>
</cp:coreProperties>
</file>