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633" r:id="rId2"/>
    <p:sldId id="2632" r:id="rId3"/>
    <p:sldId id="2599" r:id="rId4"/>
    <p:sldId id="2635" r:id="rId5"/>
    <p:sldId id="2636" r:id="rId6"/>
    <p:sldId id="2630" r:id="rId7"/>
    <p:sldId id="2637" r:id="rId8"/>
    <p:sldId id="2638" r:id="rId9"/>
    <p:sldId id="2486" r:id="rId10"/>
    <p:sldId id="2639" r:id="rId11"/>
    <p:sldId id="2640" r:id="rId12"/>
    <p:sldId id="2641" r:id="rId13"/>
    <p:sldId id="2642" r:id="rId14"/>
    <p:sldId id="2643" r:id="rId15"/>
    <p:sldId id="2644" r:id="rId16"/>
    <p:sldId id="2645" r:id="rId17"/>
    <p:sldId id="2646" r:id="rId18"/>
    <p:sldId id="2647" r:id="rId19"/>
    <p:sldId id="2648" r:id="rId20"/>
    <p:sldId id="2649" r:id="rId21"/>
    <p:sldId id="2650" r:id="rId22"/>
    <p:sldId id="2652" r:id="rId23"/>
    <p:sldId id="2653" r:id="rId24"/>
    <p:sldId id="2654" r:id="rId25"/>
    <p:sldId id="2655" r:id="rId26"/>
    <p:sldId id="2656" r:id="rId27"/>
    <p:sldId id="2657" r:id="rId28"/>
    <p:sldId id="2658" r:id="rId29"/>
    <p:sldId id="2659" r:id="rId30"/>
    <p:sldId id="2660" r:id="rId31"/>
    <p:sldId id="2661" r:id="rId32"/>
    <p:sldId id="2606" r:id="rId33"/>
    <p:sldId id="265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1717"/>
    <a:srgbClr val="F9D861"/>
    <a:srgbClr val="1E1E1E"/>
    <a:srgbClr val="313131"/>
    <a:srgbClr val="1C1C1C"/>
    <a:srgbClr val="1B1B1B"/>
    <a:srgbClr val="FFFFFF"/>
    <a:srgbClr val="FFFFCC"/>
    <a:srgbClr val="070606"/>
    <a:srgbClr val="0702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27" autoAdjust="0"/>
    <p:restoredTop sz="94660"/>
  </p:normalViewPr>
  <p:slideViewPr>
    <p:cSldViewPr snapToGrid="0">
      <p:cViewPr varScale="1">
        <p:scale>
          <a:sx n="101" d="100"/>
          <a:sy n="101" d="100"/>
        </p:scale>
        <p:origin x="666" y="108"/>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31E15-2D2E-43AB-B743-8EA62B45FA7D}" type="datetimeFigureOut">
              <a:rPr lang="en-US" smtClean="0"/>
              <a:t>8/5/2023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6D18DC-3AC1-432D-9D91-2B39070F7CC9}" type="slidenum">
              <a:rPr lang="en-US" smtClean="0"/>
              <a:t>‹#›</a:t>
            </a:fld>
            <a:endParaRPr lang="en-US"/>
          </a:p>
        </p:txBody>
      </p:sp>
    </p:spTree>
    <p:extLst>
      <p:ext uri="{BB962C8B-B14F-4D97-AF65-F5344CB8AC3E}">
        <p14:creationId xmlns:p14="http://schemas.microsoft.com/office/powerpoint/2010/main" val="3097913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a:t>
            </a:fld>
            <a:endParaRPr lang="en-US"/>
          </a:p>
        </p:txBody>
      </p:sp>
    </p:spTree>
    <p:extLst>
      <p:ext uri="{BB962C8B-B14F-4D97-AF65-F5344CB8AC3E}">
        <p14:creationId xmlns:p14="http://schemas.microsoft.com/office/powerpoint/2010/main" val="1208188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33</a:t>
            </a:fld>
            <a:endParaRPr lang="en-US"/>
          </a:p>
        </p:txBody>
      </p:sp>
    </p:spTree>
    <p:extLst>
      <p:ext uri="{BB962C8B-B14F-4D97-AF65-F5344CB8AC3E}">
        <p14:creationId xmlns:p14="http://schemas.microsoft.com/office/powerpoint/2010/main" val="589463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4781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6114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3910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4074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6709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1036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3126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6787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8/5/2023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87474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8/5/2023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15501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8/5/2023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221925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8/5/2023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44155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8/5/2023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2784698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8/5/2023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117538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8/5/2023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889062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8/5/2023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13343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8/5/2023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872709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8/5/2023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3304081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8/5/2023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829671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8C2560D-EC28-3B41-86E8-18F1CE0113B4}" type="datetimeFigureOut">
              <a:rPr lang="en-US" smtClean="0"/>
              <a:t>8/5/2023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2369098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E1E1E"/>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reading a book&#10;&#10;Description automatically generated">
            <a:extLst>
              <a:ext uri="{FF2B5EF4-FFF2-40B4-BE49-F238E27FC236}">
                <a16:creationId xmlns:a16="http://schemas.microsoft.com/office/drawing/2014/main" id="{3731F445-EA91-7BA7-B84B-9EDB4A1F5238}"/>
              </a:ext>
            </a:extLst>
          </p:cNvPr>
          <p:cNvPicPr>
            <a:picLocks noChangeAspect="1"/>
          </p:cNvPicPr>
          <p:nvPr/>
        </p:nvPicPr>
        <p:blipFill rotWithShape="1">
          <a:blip r:embed="rId3">
            <a:extLst>
              <a:ext uri="{28A0092B-C50C-407E-A947-70E740481C1C}">
                <a14:useLocalDpi xmlns:a14="http://schemas.microsoft.com/office/drawing/2010/main" val="0"/>
              </a:ext>
            </a:extLst>
          </a:blip>
          <a:srcRect t="2905" b="8610"/>
          <a:stretch/>
        </p:blipFill>
        <p:spPr>
          <a:xfrm>
            <a:off x="17759" y="0"/>
            <a:ext cx="12192000" cy="6068290"/>
          </a:xfrm>
          <a:prstGeom prst="rect">
            <a:avLst/>
          </a:prstGeom>
        </p:spPr>
      </p:pic>
      <p:grpSp>
        <p:nvGrpSpPr>
          <p:cNvPr id="28" name="Group 22">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029199"/>
            <a:ext cx="12228128" cy="1828800"/>
            <a:chOff x="-305" y="2987478"/>
            <a:chExt cx="12188952" cy="1828800"/>
          </a:xfrm>
        </p:grpSpPr>
        <p:sp>
          <p:nvSpPr>
            <p:cNvPr id="29" name="Freeform: Shape 23">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30" name="Freeform: Shape 24">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31" name="Freeform: Shape 25">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27" name="Freeform: Shape 26">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391915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The proverbs of Solomon son of David, king of Israel: for gaining wisdom and instruction; for understanding words of insight;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1:1–7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3930572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All hard work brings a profit, but mere talk leads only to poverty.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14:23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3454839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Those who guard their lips preserve their lives, but those who speak rashly will come to ruin.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13:3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3104965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I will do what you have asked. I will give you a wise and discerning heart, so that </a:t>
            </a:r>
            <a:r>
              <a:rPr lang="en-US" altLang="en-US" sz="4400" spc="-200" dirty="0">
                <a:solidFill>
                  <a:srgbClr val="C00000"/>
                </a:solidFill>
                <a:latin typeface="Calibri"/>
                <a:cs typeface="Tahoma" panose="020B0604030504040204" pitchFamily="34" charset="0"/>
              </a:rPr>
              <a:t>there will never have been anyone like you, nor will there ever be.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1 Kings 3:12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3709504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Solomon’s wisdom was greater than the wisdom of all the people of the East, and greater than all the wisdom of Egypt. He was wiser than anyone else, including Ethan the </a:t>
            </a:r>
            <a:r>
              <a:rPr lang="en-US" altLang="en-US" sz="4400" spc="-200" dirty="0" err="1">
                <a:latin typeface="Calibri"/>
                <a:cs typeface="Tahoma" panose="020B0604030504040204" pitchFamily="34" charset="0"/>
              </a:rPr>
              <a:t>Ezrahite</a:t>
            </a:r>
            <a:r>
              <a:rPr lang="en-US" altLang="en-US" sz="4400" spc="-200" dirty="0">
                <a:latin typeface="Calibri"/>
                <a:cs typeface="Tahoma" panose="020B0604030504040204" pitchFamily="34" charset="0"/>
              </a:rPr>
              <a:t>—wiser than Heman, </a:t>
            </a:r>
            <a:r>
              <a:rPr lang="en-US" altLang="en-US" sz="4400" spc="-200" dirty="0" err="1">
                <a:latin typeface="Calibri"/>
                <a:cs typeface="Tahoma" panose="020B0604030504040204" pitchFamily="34" charset="0"/>
              </a:rPr>
              <a:t>Kalkol</a:t>
            </a:r>
            <a:r>
              <a:rPr lang="en-US" altLang="en-US" sz="4400" spc="-200" dirty="0">
                <a:latin typeface="Calibri"/>
                <a:cs typeface="Tahoma" panose="020B0604030504040204" pitchFamily="34" charset="0"/>
              </a:rPr>
              <a:t> and </a:t>
            </a:r>
            <a:r>
              <a:rPr lang="en-US" altLang="en-US" sz="4400" spc="-200" dirty="0" err="1">
                <a:latin typeface="Calibri"/>
                <a:cs typeface="Tahoma" panose="020B0604030504040204" pitchFamily="34" charset="0"/>
              </a:rPr>
              <a:t>Darda</a:t>
            </a:r>
            <a:r>
              <a:rPr lang="en-US" altLang="en-US" sz="4400" spc="-200" dirty="0">
                <a:latin typeface="Calibri"/>
                <a:cs typeface="Tahoma" panose="020B0604030504040204" pitchFamily="34" charset="0"/>
              </a:rPr>
              <a:t>, the sons of </a:t>
            </a:r>
            <a:r>
              <a:rPr lang="en-US" altLang="en-US" sz="4400" spc="-200" dirty="0" err="1">
                <a:latin typeface="Calibri"/>
                <a:cs typeface="Tahoma" panose="020B0604030504040204" pitchFamily="34" charset="0"/>
              </a:rPr>
              <a:t>Mahol</a:t>
            </a:r>
            <a:r>
              <a:rPr lang="en-US" altLang="en-US" sz="4400" spc="-200" dirty="0">
                <a:latin typeface="Calibri"/>
                <a:cs typeface="Tahoma" panose="020B0604030504040204" pitchFamily="34" charset="0"/>
              </a:rPr>
              <a:t>. And his fame spread to all the surrounding nations.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1 Kings 4:30–34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3004716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He spoke three thousand proverbs and his songs numbered a thousand and five. He spoke about plant life, from the cedar of Lebanon to the hyssop that grows out of walls. He also spoke about animals and birds, reptiles and fish.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1 Kings 4:30–34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2913434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From all nations people came to listen to Solomon’s wisdom, sent by all the kings of the world, who had heard of his wisdom.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1 Kings 4:30–34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259496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rgbClr val="C00000"/>
                </a:solidFill>
                <a:latin typeface="Calibri"/>
                <a:cs typeface="Tahoma" panose="020B0604030504040204" pitchFamily="34" charset="0"/>
              </a:rPr>
              <a:t>If any of you lacks wisdom, you should ask God, </a:t>
            </a:r>
            <a:r>
              <a:rPr lang="en-US" altLang="en-US" sz="4400" spc="-200" dirty="0">
                <a:latin typeface="Calibri"/>
                <a:cs typeface="Tahoma" panose="020B0604030504040204" pitchFamily="34" charset="0"/>
              </a:rPr>
              <a:t>who gives generously to all without finding fault, and it will be given to you.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James 1:5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1363858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for receiving instruction in prudent behavior, doing what is right and just and fair;  for giving prudence to those who are simple, knowledge and discretion to the young—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1:3-4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2754231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C1C0AF-BA11-AE1E-A05B-803808C356C6}"/>
              </a:ext>
            </a:extLst>
          </p:cNvPr>
          <p:cNvPicPr>
            <a:picLocks noChangeAspect="1"/>
          </p:cNvPicPr>
          <p:nvPr/>
        </p:nvPicPr>
        <p:blipFill>
          <a:blip r:embed="rId3"/>
          <a:stretch>
            <a:fillRect/>
          </a:stretch>
        </p:blipFill>
        <p:spPr>
          <a:xfrm>
            <a:off x="1" y="10237"/>
            <a:ext cx="12192000" cy="6847763"/>
          </a:xfrm>
          <a:prstGeom prst="rect">
            <a:avLst/>
          </a:prstGeom>
        </p:spPr>
      </p:pic>
      <p:sp>
        <p:nvSpPr>
          <p:cNvPr id="9" name="TextBox 8">
            <a:extLst>
              <a:ext uri="{FF2B5EF4-FFF2-40B4-BE49-F238E27FC236}">
                <a16:creationId xmlns:a16="http://schemas.microsoft.com/office/drawing/2014/main" id="{6481EDB2-1161-47B2-A840-2E8D44969A41}"/>
              </a:ext>
            </a:extLst>
          </p:cNvPr>
          <p:cNvSpPr txBox="1"/>
          <p:nvPr/>
        </p:nvSpPr>
        <p:spPr>
          <a:xfrm>
            <a:off x="4780722" y="164952"/>
            <a:ext cx="7198167" cy="2390141"/>
          </a:xfrm>
          <a:prstGeom prst="rect">
            <a:avLst/>
          </a:prstGeom>
          <a:noFill/>
        </p:spPr>
        <p:txBody>
          <a:bodyPr wrap="square">
            <a:spAutoFit/>
          </a:bodyPr>
          <a:lstStyle/>
          <a:p>
            <a:pPr marL="571500" indent="-571500" defTabSz="609585">
              <a:spcBef>
                <a:spcPct val="0"/>
              </a:spcBef>
              <a:buFont typeface="Arial" panose="020B0604020202020204" pitchFamily="34" charset="0"/>
              <a:buChar char="•"/>
              <a:defRPr/>
            </a:pPr>
            <a:r>
              <a:rPr lang="en-US" altLang="en-US" sz="3733" dirty="0">
                <a:solidFill>
                  <a:schemeClr val="bg1"/>
                </a:solidFill>
                <a:latin typeface="Abadi" panose="020B0604020104020204" pitchFamily="34" charset="0"/>
              </a:rPr>
              <a:t>God knows everything</a:t>
            </a:r>
          </a:p>
          <a:p>
            <a:pPr marL="571500" indent="-571500" defTabSz="609585">
              <a:spcBef>
                <a:spcPct val="0"/>
              </a:spcBef>
              <a:buFont typeface="Arial" panose="020B0604020202020204" pitchFamily="34" charset="0"/>
              <a:buChar char="•"/>
              <a:defRPr/>
            </a:pPr>
            <a:endParaRPr lang="en-US" altLang="en-US" sz="3733" dirty="0">
              <a:solidFill>
                <a:schemeClr val="bg1"/>
              </a:solidFill>
              <a:latin typeface="Abadi" panose="020B0604020104020204" pitchFamily="34" charset="0"/>
            </a:endParaRPr>
          </a:p>
          <a:p>
            <a:pPr marL="571500" indent="-571500" defTabSz="609585">
              <a:spcBef>
                <a:spcPct val="0"/>
              </a:spcBef>
              <a:buFont typeface="Arial" panose="020B0604020202020204" pitchFamily="34" charset="0"/>
              <a:buChar char="•"/>
              <a:defRPr/>
            </a:pPr>
            <a:r>
              <a:rPr lang="en-US" altLang="en-US" sz="3733" dirty="0">
                <a:solidFill>
                  <a:schemeClr val="bg1"/>
                </a:solidFill>
                <a:latin typeface="Abadi" panose="020B0604020104020204" pitchFamily="34" charset="0"/>
              </a:rPr>
              <a:t>Proverbs is a great instruction book for life</a:t>
            </a:r>
          </a:p>
        </p:txBody>
      </p:sp>
      <p:sp>
        <p:nvSpPr>
          <p:cNvPr id="8" name="TextBox 7">
            <a:extLst>
              <a:ext uri="{FF2B5EF4-FFF2-40B4-BE49-F238E27FC236}">
                <a16:creationId xmlns:a16="http://schemas.microsoft.com/office/drawing/2014/main" id="{DF2F12B5-8D9B-2162-01F1-1DEEFDDD6227}"/>
              </a:ext>
            </a:extLst>
          </p:cNvPr>
          <p:cNvSpPr txBox="1"/>
          <p:nvPr/>
        </p:nvSpPr>
        <p:spPr>
          <a:xfrm>
            <a:off x="0" y="5123388"/>
            <a:ext cx="12192000" cy="1569660"/>
          </a:xfrm>
          <a:prstGeom prst="rect">
            <a:avLst/>
          </a:prstGeom>
          <a:solidFill>
            <a:srgbClr val="030303"/>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You should always be looking for ways to grow in knowledge and wisdom</a:t>
            </a:r>
          </a:p>
        </p:txBody>
      </p:sp>
      <p:pic>
        <p:nvPicPr>
          <p:cNvPr id="2" name="Picture 1">
            <a:extLst>
              <a:ext uri="{FF2B5EF4-FFF2-40B4-BE49-F238E27FC236}">
                <a16:creationId xmlns:a16="http://schemas.microsoft.com/office/drawing/2014/main" id="{520EDDAE-93FD-07A6-5C45-15E72B0E36BA}"/>
              </a:ext>
            </a:extLst>
          </p:cNvPr>
          <p:cNvPicPr>
            <a:picLocks noChangeAspect="1"/>
          </p:cNvPicPr>
          <p:nvPr/>
        </p:nvPicPr>
        <p:blipFill>
          <a:blip r:embed="rId4"/>
          <a:stretch>
            <a:fillRect/>
          </a:stretch>
        </p:blipFill>
        <p:spPr>
          <a:xfrm>
            <a:off x="-127590" y="-85505"/>
            <a:ext cx="4983666" cy="2764910"/>
          </a:xfrm>
          <a:prstGeom prst="rect">
            <a:avLst/>
          </a:prstGeom>
          <a:effectLst>
            <a:softEdge rad="457200"/>
          </a:effectLst>
        </p:spPr>
      </p:pic>
    </p:spTree>
    <p:extLst>
      <p:ext uri="{BB962C8B-B14F-4D97-AF65-F5344CB8AC3E}">
        <p14:creationId xmlns:p14="http://schemas.microsoft.com/office/powerpoint/2010/main" val="2190925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26" name="Picture 2" descr="Mountain rock face texture">
            <a:extLst>
              <a:ext uri="{FF2B5EF4-FFF2-40B4-BE49-F238E27FC236}">
                <a16:creationId xmlns:a16="http://schemas.microsoft.com/office/drawing/2014/main" id="{F31CF106-2869-A371-3872-85F1EADBEAE9}"/>
              </a:ext>
            </a:extLst>
          </p:cNvPr>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colorTemperature colorTemp="11500"/>
                    </a14:imgEffect>
                    <a14:imgEffect>
                      <a14:saturation sat="0"/>
                    </a14:imgEffect>
                    <a14:imgEffect>
                      <a14:brightnessContrast bright="-63000" contrast="24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6CBCC51-EAC2-4564-A9D7-F64FE001AE06}"/>
              </a:ext>
            </a:extLst>
          </p:cNvPr>
          <p:cNvSpPr txBox="1"/>
          <p:nvPr/>
        </p:nvSpPr>
        <p:spPr>
          <a:xfrm>
            <a:off x="0" y="5123388"/>
            <a:ext cx="12192000" cy="830997"/>
          </a:xfrm>
          <a:prstGeom prst="rect">
            <a:avLst/>
          </a:prstGeom>
          <a:solidFill>
            <a:srgbClr val="030303"/>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God knows everything</a:t>
            </a:r>
          </a:p>
        </p:txBody>
      </p:sp>
      <p:pic>
        <p:nvPicPr>
          <p:cNvPr id="3" name="Picture 2">
            <a:extLst>
              <a:ext uri="{FF2B5EF4-FFF2-40B4-BE49-F238E27FC236}">
                <a16:creationId xmlns:a16="http://schemas.microsoft.com/office/drawing/2014/main" id="{9AB6F8F7-4317-81D5-42F9-7C91C45F78C7}"/>
              </a:ext>
            </a:extLst>
          </p:cNvPr>
          <p:cNvPicPr>
            <a:picLocks noChangeAspect="1"/>
          </p:cNvPicPr>
          <p:nvPr/>
        </p:nvPicPr>
        <p:blipFill>
          <a:blip r:embed="rId5"/>
          <a:stretch>
            <a:fillRect/>
          </a:stretch>
        </p:blipFill>
        <p:spPr>
          <a:xfrm>
            <a:off x="0" y="92600"/>
            <a:ext cx="4680673" cy="2596812"/>
          </a:xfrm>
          <a:prstGeom prst="rect">
            <a:avLst/>
          </a:prstGeom>
        </p:spPr>
      </p:pic>
    </p:spTree>
    <p:extLst>
      <p:ext uri="{BB962C8B-B14F-4D97-AF65-F5344CB8AC3E}">
        <p14:creationId xmlns:p14="http://schemas.microsoft.com/office/powerpoint/2010/main" val="2689525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let the wise listen and add to their learning, and let the discerning get guidance— for understanding proverbs and parables, the sayings and riddles of the wise.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1:5-6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4145160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C1C0AF-BA11-AE1E-A05B-803808C356C6}"/>
              </a:ext>
            </a:extLst>
          </p:cNvPr>
          <p:cNvPicPr>
            <a:picLocks noChangeAspect="1"/>
          </p:cNvPicPr>
          <p:nvPr/>
        </p:nvPicPr>
        <p:blipFill>
          <a:blip r:embed="rId3"/>
          <a:stretch>
            <a:fillRect/>
          </a:stretch>
        </p:blipFill>
        <p:spPr>
          <a:xfrm>
            <a:off x="1" y="10237"/>
            <a:ext cx="12192000" cy="6847763"/>
          </a:xfrm>
          <a:prstGeom prst="rect">
            <a:avLst/>
          </a:prstGeom>
        </p:spPr>
      </p:pic>
      <p:sp>
        <p:nvSpPr>
          <p:cNvPr id="9" name="TextBox 8">
            <a:extLst>
              <a:ext uri="{FF2B5EF4-FFF2-40B4-BE49-F238E27FC236}">
                <a16:creationId xmlns:a16="http://schemas.microsoft.com/office/drawing/2014/main" id="{6481EDB2-1161-47B2-A840-2E8D44969A41}"/>
              </a:ext>
            </a:extLst>
          </p:cNvPr>
          <p:cNvSpPr txBox="1"/>
          <p:nvPr/>
        </p:nvSpPr>
        <p:spPr>
          <a:xfrm>
            <a:off x="4780722" y="164952"/>
            <a:ext cx="7198167" cy="4113498"/>
          </a:xfrm>
          <a:prstGeom prst="rect">
            <a:avLst/>
          </a:prstGeom>
          <a:noFill/>
        </p:spPr>
        <p:txBody>
          <a:bodyPr wrap="square">
            <a:spAutoFit/>
          </a:bodyPr>
          <a:lstStyle/>
          <a:p>
            <a:pPr marL="571500" indent="-571500" defTabSz="609585">
              <a:spcBef>
                <a:spcPct val="0"/>
              </a:spcBef>
              <a:buFont typeface="Arial" panose="020B0604020202020204" pitchFamily="34" charset="0"/>
              <a:buChar char="•"/>
              <a:defRPr/>
            </a:pPr>
            <a:r>
              <a:rPr lang="en-US" altLang="en-US" sz="3733" dirty="0">
                <a:solidFill>
                  <a:schemeClr val="bg1"/>
                </a:solidFill>
                <a:latin typeface="Abadi" panose="020B0604020104020204" pitchFamily="34" charset="0"/>
              </a:rPr>
              <a:t>God knows everything </a:t>
            </a:r>
          </a:p>
          <a:p>
            <a:pPr marL="571500" indent="-571500" defTabSz="609585">
              <a:spcBef>
                <a:spcPct val="0"/>
              </a:spcBef>
              <a:buFont typeface="Arial" panose="020B0604020202020204" pitchFamily="34" charset="0"/>
              <a:buChar char="•"/>
              <a:defRPr/>
            </a:pPr>
            <a:endParaRPr lang="en-US" altLang="en-US" sz="3733" dirty="0">
              <a:solidFill>
                <a:schemeClr val="bg1"/>
              </a:solidFill>
              <a:latin typeface="Abadi" panose="020B0604020104020204" pitchFamily="34" charset="0"/>
            </a:endParaRPr>
          </a:p>
          <a:p>
            <a:pPr marL="571500" indent="-571500" defTabSz="609585">
              <a:spcBef>
                <a:spcPct val="0"/>
              </a:spcBef>
              <a:buFont typeface="Arial" panose="020B0604020202020204" pitchFamily="34" charset="0"/>
              <a:buChar char="•"/>
              <a:defRPr/>
            </a:pPr>
            <a:r>
              <a:rPr lang="en-US" altLang="en-US" sz="3733" dirty="0">
                <a:solidFill>
                  <a:schemeClr val="bg1"/>
                </a:solidFill>
                <a:latin typeface="Abadi" panose="020B0604020104020204" pitchFamily="34" charset="0"/>
              </a:rPr>
              <a:t>Proverbs is a great instruction book for life</a:t>
            </a:r>
          </a:p>
          <a:p>
            <a:pPr marL="571500" indent="-571500" defTabSz="609585">
              <a:spcBef>
                <a:spcPct val="0"/>
              </a:spcBef>
              <a:buFont typeface="Arial" panose="020B0604020202020204" pitchFamily="34" charset="0"/>
              <a:buChar char="•"/>
              <a:defRPr/>
            </a:pPr>
            <a:endParaRPr lang="en-US" altLang="en-US" sz="3733" dirty="0">
              <a:solidFill>
                <a:schemeClr val="bg1"/>
              </a:solidFill>
              <a:latin typeface="Abadi" panose="020B0604020104020204" pitchFamily="34" charset="0"/>
            </a:endParaRPr>
          </a:p>
          <a:p>
            <a:pPr marL="571500" indent="-571500" defTabSz="609585">
              <a:spcBef>
                <a:spcPct val="0"/>
              </a:spcBef>
              <a:buFont typeface="Arial" panose="020B0604020202020204" pitchFamily="34" charset="0"/>
              <a:buChar char="•"/>
              <a:defRPr/>
            </a:pPr>
            <a:r>
              <a:rPr lang="en-US" altLang="en-US" sz="3733" dirty="0">
                <a:solidFill>
                  <a:schemeClr val="bg1"/>
                </a:solidFill>
                <a:latin typeface="Abadi" panose="020B0604020104020204" pitchFamily="34" charset="0"/>
              </a:rPr>
              <a:t>You should always be looking for ways to grow</a:t>
            </a:r>
          </a:p>
        </p:txBody>
      </p:sp>
      <p:sp>
        <p:nvSpPr>
          <p:cNvPr id="8" name="TextBox 7">
            <a:extLst>
              <a:ext uri="{FF2B5EF4-FFF2-40B4-BE49-F238E27FC236}">
                <a16:creationId xmlns:a16="http://schemas.microsoft.com/office/drawing/2014/main" id="{DF2F12B5-8D9B-2162-01F1-1DEEFDDD6227}"/>
              </a:ext>
            </a:extLst>
          </p:cNvPr>
          <p:cNvSpPr txBox="1"/>
          <p:nvPr/>
        </p:nvSpPr>
        <p:spPr>
          <a:xfrm>
            <a:off x="0" y="5123388"/>
            <a:ext cx="12192000" cy="1569660"/>
          </a:xfrm>
          <a:prstGeom prst="rect">
            <a:avLst/>
          </a:prstGeom>
          <a:solidFill>
            <a:srgbClr val="030303"/>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The foundation for insight into life is a healthy fear of God</a:t>
            </a:r>
          </a:p>
        </p:txBody>
      </p:sp>
      <p:pic>
        <p:nvPicPr>
          <p:cNvPr id="2" name="Picture 1">
            <a:extLst>
              <a:ext uri="{FF2B5EF4-FFF2-40B4-BE49-F238E27FC236}">
                <a16:creationId xmlns:a16="http://schemas.microsoft.com/office/drawing/2014/main" id="{520EDDAE-93FD-07A6-5C45-15E72B0E36BA}"/>
              </a:ext>
            </a:extLst>
          </p:cNvPr>
          <p:cNvPicPr>
            <a:picLocks noChangeAspect="1"/>
          </p:cNvPicPr>
          <p:nvPr/>
        </p:nvPicPr>
        <p:blipFill>
          <a:blip r:embed="rId4"/>
          <a:stretch>
            <a:fillRect/>
          </a:stretch>
        </p:blipFill>
        <p:spPr>
          <a:xfrm>
            <a:off x="-127590" y="-85505"/>
            <a:ext cx="4983666" cy="2764910"/>
          </a:xfrm>
          <a:prstGeom prst="rect">
            <a:avLst/>
          </a:prstGeom>
          <a:effectLst>
            <a:softEdge rad="457200"/>
          </a:effectLst>
        </p:spPr>
      </p:pic>
    </p:spTree>
    <p:extLst>
      <p:ext uri="{BB962C8B-B14F-4D97-AF65-F5344CB8AC3E}">
        <p14:creationId xmlns:p14="http://schemas.microsoft.com/office/powerpoint/2010/main" val="3381182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The fear of the Lord </a:t>
            </a:r>
            <a:r>
              <a:rPr lang="en-US" altLang="en-US" sz="4400" spc="-200" dirty="0">
                <a:solidFill>
                  <a:srgbClr val="C00000"/>
                </a:solidFill>
                <a:latin typeface="Calibri"/>
                <a:cs typeface="Tahoma" panose="020B0604030504040204" pitchFamily="34" charset="0"/>
              </a:rPr>
              <a:t>is the beginning</a:t>
            </a:r>
            <a:r>
              <a:rPr lang="en-US" altLang="en-US" sz="4400" spc="-200" dirty="0">
                <a:latin typeface="Calibri"/>
                <a:cs typeface="Tahoma" panose="020B0604030504040204" pitchFamily="34" charset="0"/>
              </a:rPr>
              <a:t> of knowledge, </a:t>
            </a:r>
          </a:p>
          <a:p>
            <a:pPr algn="ctr" defTabSz="609585">
              <a:lnSpc>
                <a:spcPct val="100000"/>
              </a:lnSpc>
              <a:spcBef>
                <a:spcPct val="0"/>
              </a:spcBef>
              <a:buNone/>
              <a:defRPr/>
            </a:pPr>
            <a:r>
              <a:rPr lang="en-US" altLang="en-US" sz="4400" spc="-200" dirty="0">
                <a:latin typeface="Calibri"/>
                <a:cs typeface="Tahoma" panose="020B0604030504040204" pitchFamily="34" charset="0"/>
              </a:rPr>
              <a:t>but fools despise wisdom and instruction.</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1:7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2286236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The fear of the Lord </a:t>
            </a:r>
            <a:r>
              <a:rPr lang="en-US" altLang="en-US" sz="4400" spc="-200" dirty="0">
                <a:solidFill>
                  <a:srgbClr val="C00000"/>
                </a:solidFill>
                <a:latin typeface="Calibri"/>
                <a:cs typeface="Tahoma" panose="020B0604030504040204" pitchFamily="34" charset="0"/>
              </a:rPr>
              <a:t>is the beginning </a:t>
            </a:r>
            <a:r>
              <a:rPr lang="en-US" altLang="en-US" sz="4400" spc="-200" dirty="0">
                <a:latin typeface="Calibri"/>
                <a:cs typeface="Tahoma" panose="020B0604030504040204" pitchFamily="34" charset="0"/>
              </a:rPr>
              <a:t>of wisdom, and knowledge of the Holy One is understanding.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9:10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1611320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Therefore, since we are receiving a kingdom that cannot be shaken, let us be thankful, and so worship God acceptably </a:t>
            </a:r>
            <a:r>
              <a:rPr lang="en-US" altLang="en-US" sz="4400" spc="-200" dirty="0">
                <a:solidFill>
                  <a:srgbClr val="C00000"/>
                </a:solidFill>
                <a:latin typeface="Calibri"/>
                <a:cs typeface="Tahoma" panose="020B0604030504040204" pitchFamily="34" charset="0"/>
              </a:rPr>
              <a:t>with reverence and awe,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Hebrews 12:28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1280875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68023" y="1903229"/>
            <a:ext cx="11655954" cy="471211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“The remarkable thing about fearing God is that, when you fear God, you fear nothing else; whereas, if you do not fear God, you fear everything else.”   </a:t>
            </a:r>
            <a:r>
              <a:rPr lang="en-US" sz="2800" dirty="0">
                <a:effectLst/>
                <a:latin typeface="Calibri" panose="020F0502020204030204" pitchFamily="34" charset="0"/>
                <a:ea typeface="Calibri" panose="020F0502020204030204" pitchFamily="34" charset="0"/>
                <a:cs typeface="Times New Roman" panose="02020603050405020304" pitchFamily="18" charset="0"/>
              </a:rPr>
              <a:t>Oswald Chambers</a:t>
            </a:r>
            <a:endParaRPr lang="en-US" altLang="en-US" sz="4400" spc="-200" dirty="0">
              <a:latin typeface="Calibri"/>
              <a:cs typeface="Tahoma" panose="020B0604030504040204" pitchFamily="34" charset="0"/>
            </a:endParaRPr>
          </a:p>
        </p:txBody>
      </p:sp>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3" name="Picture 2">
            <a:extLst>
              <a:ext uri="{FF2B5EF4-FFF2-40B4-BE49-F238E27FC236}">
                <a16:creationId xmlns:a16="http://schemas.microsoft.com/office/drawing/2014/main" id="{3099D379-D02C-D242-7C0C-EADE7D8BB455}"/>
              </a:ext>
            </a:extLst>
          </p:cNvPr>
          <p:cNvPicPr>
            <a:picLocks noChangeAspect="1"/>
          </p:cNvPicPr>
          <p:nvPr/>
        </p:nvPicPr>
        <p:blipFill>
          <a:blip r:embed="rId3"/>
          <a:stretch>
            <a:fillRect/>
          </a:stretch>
        </p:blipFill>
        <p:spPr>
          <a:xfrm>
            <a:off x="-30480" y="-72736"/>
            <a:ext cx="12313921" cy="1818166"/>
          </a:xfrm>
          <a:prstGeom prst="rect">
            <a:avLst/>
          </a:prstGeom>
          <a:effectLst>
            <a:softEdge rad="38100"/>
          </a:effectLst>
        </p:spPr>
      </p:pic>
    </p:spTree>
    <p:extLst>
      <p:ext uri="{BB962C8B-B14F-4D97-AF65-F5344CB8AC3E}">
        <p14:creationId xmlns:p14="http://schemas.microsoft.com/office/powerpoint/2010/main" val="2409530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The Spirit you received does not make you slaves, so that you live in fear again; rather, the Spirit you received brought about your adoption to sonship. And by him we cry, “Abba, Father.”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Romans 8:15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2353167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There is no fear in love. But perfect love drives out fear, because fear has to do with punishment. The one who fears is not made perfect in love.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1 John 4:18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4212461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But I will show you whom you should fear: Fear him who, after your body has been killed, has authority to throw you into hell. Yes, I tell you, fear him.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Luke 12:5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3375886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It is a fearful thing to fall into the hands of the living God.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Hebrews 10:31 (ESV)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1697058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“To God belong </a:t>
            </a:r>
            <a:r>
              <a:rPr lang="en-US" altLang="en-US" sz="4400" spc="-200" dirty="0">
                <a:solidFill>
                  <a:srgbClr val="C00000"/>
                </a:solidFill>
                <a:latin typeface="Calibri"/>
                <a:cs typeface="Tahoma" panose="020B0604030504040204" pitchFamily="34" charset="0"/>
              </a:rPr>
              <a:t>wisdom</a:t>
            </a:r>
            <a:r>
              <a:rPr lang="en-US" altLang="en-US" sz="4400" spc="-200" dirty="0">
                <a:latin typeface="Calibri"/>
                <a:cs typeface="Tahoma" panose="020B0604030504040204" pitchFamily="34" charset="0"/>
              </a:rPr>
              <a:t> and power; </a:t>
            </a:r>
            <a:r>
              <a:rPr lang="en-US" altLang="en-US" sz="4400" spc="-200" dirty="0">
                <a:solidFill>
                  <a:srgbClr val="C00000"/>
                </a:solidFill>
                <a:latin typeface="Calibri"/>
                <a:cs typeface="Tahoma" panose="020B0604030504040204" pitchFamily="34" charset="0"/>
              </a:rPr>
              <a:t>counsel</a:t>
            </a:r>
            <a:r>
              <a:rPr lang="en-US" altLang="en-US" sz="4400" spc="-200" dirty="0">
                <a:latin typeface="Calibri"/>
                <a:cs typeface="Tahoma" panose="020B0604030504040204" pitchFamily="34" charset="0"/>
              </a:rPr>
              <a:t> and </a:t>
            </a:r>
            <a:r>
              <a:rPr lang="en-US" altLang="en-US" sz="4400" spc="-200" dirty="0">
                <a:solidFill>
                  <a:srgbClr val="C00000"/>
                </a:solidFill>
                <a:latin typeface="Calibri"/>
                <a:cs typeface="Tahoma" panose="020B0604030504040204" pitchFamily="34" charset="0"/>
              </a:rPr>
              <a:t>understanding</a:t>
            </a:r>
            <a:r>
              <a:rPr lang="en-US" altLang="en-US" sz="4400" spc="-200" dirty="0">
                <a:latin typeface="Calibri"/>
                <a:cs typeface="Tahoma" panose="020B0604030504040204" pitchFamily="34" charset="0"/>
              </a:rPr>
              <a:t> are his.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Job 12:13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3164803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Therefore, knowing the fear of the Lord, we persuade others…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2 Corinthians 5:11 (ESV)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16883444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Anyone whose name was not found written in the book of life was thrown into the lake of fire.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Revelation 20:15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3042659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653748" y="213158"/>
            <a:ext cx="9412355" cy="6431685"/>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571500" indent="-571500" defTabSz="609585">
              <a:lnSpc>
                <a:spcPct val="100000"/>
              </a:lnSpc>
              <a:spcBef>
                <a:spcPct val="0"/>
              </a:spcBef>
              <a:defRPr/>
            </a:pPr>
            <a:r>
              <a:rPr lang="en-US" altLang="en-US" sz="4400" spc="-200" dirty="0">
                <a:solidFill>
                  <a:prstClr val="black">
                    <a:lumMod val="95000"/>
                    <a:lumOff val="5000"/>
                  </a:prstClr>
                </a:solidFill>
                <a:latin typeface="Calibri"/>
                <a:cs typeface="Tahoma" panose="020B0604030504040204" pitchFamily="34" charset="0"/>
              </a:rPr>
              <a:t>God knows everything </a:t>
            </a:r>
          </a:p>
          <a:p>
            <a:pPr marL="571500" indent="-571500" defTabSz="609585">
              <a:lnSpc>
                <a:spcPct val="100000"/>
              </a:lnSpc>
              <a:spcBef>
                <a:spcPct val="0"/>
              </a:spcBef>
              <a:defRPr/>
            </a:pPr>
            <a:endParaRPr lang="en-US" altLang="en-US" sz="4400" spc="-200" dirty="0">
              <a:solidFill>
                <a:prstClr val="black">
                  <a:lumMod val="95000"/>
                  <a:lumOff val="5000"/>
                </a:prstClr>
              </a:solidFill>
              <a:latin typeface="Calibri"/>
              <a:cs typeface="Tahoma" panose="020B0604030504040204" pitchFamily="34" charset="0"/>
            </a:endParaRPr>
          </a:p>
          <a:p>
            <a:pPr marL="571500" indent="-571500" defTabSz="609585">
              <a:lnSpc>
                <a:spcPct val="100000"/>
              </a:lnSpc>
              <a:spcBef>
                <a:spcPct val="0"/>
              </a:spcBef>
              <a:defRPr/>
            </a:pPr>
            <a:r>
              <a:rPr lang="en-US" altLang="en-US" sz="4400" spc="-200" dirty="0">
                <a:solidFill>
                  <a:prstClr val="black">
                    <a:lumMod val="95000"/>
                    <a:lumOff val="5000"/>
                  </a:prstClr>
                </a:solidFill>
                <a:latin typeface="Calibri"/>
                <a:cs typeface="Tahoma" panose="020B0604030504040204" pitchFamily="34" charset="0"/>
              </a:rPr>
              <a:t>Proverbs is a great instruction book for life</a:t>
            </a:r>
          </a:p>
          <a:p>
            <a:pPr marL="571500" indent="-571500" defTabSz="609585">
              <a:lnSpc>
                <a:spcPct val="100000"/>
              </a:lnSpc>
              <a:spcBef>
                <a:spcPct val="0"/>
              </a:spcBef>
              <a:defRPr/>
            </a:pPr>
            <a:endParaRPr lang="en-US" altLang="en-US" sz="4400" spc="-200" dirty="0">
              <a:solidFill>
                <a:prstClr val="black">
                  <a:lumMod val="95000"/>
                  <a:lumOff val="5000"/>
                </a:prstClr>
              </a:solidFill>
              <a:latin typeface="Calibri"/>
              <a:cs typeface="Tahoma" panose="020B0604030504040204" pitchFamily="34" charset="0"/>
            </a:endParaRPr>
          </a:p>
          <a:p>
            <a:pPr marL="571500" indent="-571500" defTabSz="609585">
              <a:lnSpc>
                <a:spcPct val="100000"/>
              </a:lnSpc>
              <a:spcBef>
                <a:spcPct val="0"/>
              </a:spcBef>
              <a:defRPr/>
            </a:pPr>
            <a:r>
              <a:rPr lang="en-US" altLang="en-US" sz="4400" spc="-200" dirty="0">
                <a:solidFill>
                  <a:prstClr val="black">
                    <a:lumMod val="95000"/>
                    <a:lumOff val="5000"/>
                  </a:prstClr>
                </a:solidFill>
                <a:latin typeface="Calibri"/>
                <a:cs typeface="Tahoma" panose="020B0604030504040204" pitchFamily="34" charset="0"/>
              </a:rPr>
              <a:t>You should always be looking for ways to grow in knowledge and wisdom</a:t>
            </a:r>
          </a:p>
          <a:p>
            <a:pPr marL="571500" indent="-571500" defTabSz="609585">
              <a:lnSpc>
                <a:spcPct val="100000"/>
              </a:lnSpc>
              <a:spcBef>
                <a:spcPct val="0"/>
              </a:spcBef>
              <a:defRPr/>
            </a:pPr>
            <a:endParaRPr lang="en-US" altLang="en-US" sz="4400" spc="-200" dirty="0">
              <a:solidFill>
                <a:prstClr val="black">
                  <a:lumMod val="95000"/>
                  <a:lumOff val="5000"/>
                </a:prstClr>
              </a:solidFill>
              <a:latin typeface="Calibri"/>
              <a:cs typeface="Tahoma" panose="020B0604030504040204" pitchFamily="34" charset="0"/>
            </a:endParaRPr>
          </a:p>
          <a:p>
            <a:pPr marL="571500" indent="-571500" defTabSz="609585">
              <a:lnSpc>
                <a:spcPct val="100000"/>
              </a:lnSpc>
              <a:spcBef>
                <a:spcPct val="0"/>
              </a:spcBef>
              <a:defRPr/>
            </a:pPr>
            <a:r>
              <a:rPr lang="en-US" altLang="en-US" sz="4400" spc="-200" dirty="0">
                <a:solidFill>
                  <a:prstClr val="black">
                    <a:lumMod val="95000"/>
                    <a:lumOff val="5000"/>
                  </a:prstClr>
                </a:solidFill>
                <a:latin typeface="Calibri"/>
                <a:cs typeface="Tahoma" panose="020B0604030504040204" pitchFamily="34" charset="0"/>
              </a:rPr>
              <a:t>The foundation for insight into life is a healthy fear of God</a:t>
            </a:r>
          </a:p>
        </p:txBody>
      </p:sp>
      <p:pic>
        <p:nvPicPr>
          <p:cNvPr id="2" name="Picture 1">
            <a:extLst>
              <a:ext uri="{FF2B5EF4-FFF2-40B4-BE49-F238E27FC236}">
                <a16:creationId xmlns:a16="http://schemas.microsoft.com/office/drawing/2014/main" id="{1173D0AB-7706-3EF7-8AF2-E765B57245CE}"/>
              </a:ext>
            </a:extLst>
          </p:cNvPr>
          <p:cNvPicPr>
            <a:picLocks noChangeAspect="1"/>
          </p:cNvPicPr>
          <p:nvPr/>
        </p:nvPicPr>
        <p:blipFill>
          <a:blip r:embed="rId3"/>
          <a:stretch>
            <a:fillRect/>
          </a:stretch>
        </p:blipFill>
        <p:spPr>
          <a:xfrm rot="16200000">
            <a:off x="-2525111" y="2291194"/>
            <a:ext cx="7091918" cy="2275612"/>
          </a:xfrm>
          <a:prstGeom prst="rect">
            <a:avLst/>
          </a:prstGeom>
          <a:effectLst>
            <a:softEdge rad="63500"/>
          </a:effectLst>
        </p:spPr>
      </p:pic>
    </p:spTree>
    <p:extLst>
      <p:ext uri="{BB962C8B-B14F-4D97-AF65-F5344CB8AC3E}">
        <p14:creationId xmlns:p14="http://schemas.microsoft.com/office/powerpoint/2010/main" val="2359003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E1E1E"/>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reading a book&#10;&#10;Description automatically generated">
            <a:extLst>
              <a:ext uri="{FF2B5EF4-FFF2-40B4-BE49-F238E27FC236}">
                <a16:creationId xmlns:a16="http://schemas.microsoft.com/office/drawing/2014/main" id="{3731F445-EA91-7BA7-B84B-9EDB4A1F5238}"/>
              </a:ext>
            </a:extLst>
          </p:cNvPr>
          <p:cNvPicPr>
            <a:picLocks noChangeAspect="1"/>
          </p:cNvPicPr>
          <p:nvPr/>
        </p:nvPicPr>
        <p:blipFill rotWithShape="1">
          <a:blip r:embed="rId3">
            <a:extLst>
              <a:ext uri="{28A0092B-C50C-407E-A947-70E740481C1C}">
                <a14:useLocalDpi xmlns:a14="http://schemas.microsoft.com/office/drawing/2010/main" val="0"/>
              </a:ext>
            </a:extLst>
          </a:blip>
          <a:srcRect t="2905" b="8610"/>
          <a:stretch/>
        </p:blipFill>
        <p:spPr>
          <a:xfrm>
            <a:off x="17759" y="0"/>
            <a:ext cx="12192000" cy="6068290"/>
          </a:xfrm>
          <a:prstGeom prst="rect">
            <a:avLst/>
          </a:prstGeom>
        </p:spPr>
      </p:pic>
      <p:grpSp>
        <p:nvGrpSpPr>
          <p:cNvPr id="28" name="Group 22">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029199"/>
            <a:ext cx="12228128" cy="1828800"/>
            <a:chOff x="-305" y="2987478"/>
            <a:chExt cx="12188952" cy="1828800"/>
          </a:xfrm>
        </p:grpSpPr>
        <p:sp>
          <p:nvSpPr>
            <p:cNvPr id="29" name="Freeform: Shape 23">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30" name="Freeform: Shape 24">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31" name="Freeform: Shape 25">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27" name="Freeform: Shape 26">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727078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But God made the earth by his power; he founded the world by his wisdom and stretched out the heavens by his understanding. When he thunders, the waters in the heavens roar; he makes clouds rise from the ends of the earth. He sends lightning with the rain and brings out the wind from his storehouses.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Jeremiah 10:12–13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954602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by his knowledge the watery depths were divided, and the clouds let drop the dew.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3:20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2661409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68023" y="1903229"/>
            <a:ext cx="11655954" cy="471211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God created the world with an order to work in a certain way.  </a:t>
            </a:r>
          </a:p>
          <a:p>
            <a:pPr algn="ctr" defTabSz="609585">
              <a:lnSpc>
                <a:spcPct val="100000"/>
              </a:lnSpc>
              <a:spcBef>
                <a:spcPct val="0"/>
              </a:spcBef>
              <a:buNone/>
              <a:defRPr/>
            </a:pPr>
            <a:endParaRPr lang="en-US" altLang="en-US" sz="4400" spc="-200" dirty="0">
              <a:latin typeface="Calibri"/>
              <a:cs typeface="Tahoma" panose="020B0604030504040204" pitchFamily="34" charset="0"/>
            </a:endParaRPr>
          </a:p>
          <a:p>
            <a:pPr algn="ctr" defTabSz="609585">
              <a:lnSpc>
                <a:spcPct val="100000"/>
              </a:lnSpc>
              <a:spcBef>
                <a:spcPct val="0"/>
              </a:spcBef>
              <a:buNone/>
              <a:defRPr/>
            </a:pPr>
            <a:r>
              <a:rPr lang="en-US" altLang="en-US" sz="4400" spc="-200" dirty="0">
                <a:latin typeface="Calibri"/>
                <a:cs typeface="Tahoma" panose="020B0604030504040204" pitchFamily="34" charset="0"/>
              </a:rPr>
              <a:t>God also created your life with an order to work a certain way.</a:t>
            </a:r>
          </a:p>
        </p:txBody>
      </p:sp>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3" name="Picture 2">
            <a:extLst>
              <a:ext uri="{FF2B5EF4-FFF2-40B4-BE49-F238E27FC236}">
                <a16:creationId xmlns:a16="http://schemas.microsoft.com/office/drawing/2014/main" id="{3099D379-D02C-D242-7C0C-EADE7D8BB455}"/>
              </a:ext>
            </a:extLst>
          </p:cNvPr>
          <p:cNvPicPr>
            <a:picLocks noChangeAspect="1"/>
          </p:cNvPicPr>
          <p:nvPr/>
        </p:nvPicPr>
        <p:blipFill>
          <a:blip r:embed="rId3"/>
          <a:stretch>
            <a:fillRect/>
          </a:stretch>
        </p:blipFill>
        <p:spPr>
          <a:xfrm>
            <a:off x="-30480" y="-72736"/>
            <a:ext cx="12313921" cy="1818166"/>
          </a:xfrm>
          <a:prstGeom prst="rect">
            <a:avLst/>
          </a:prstGeom>
          <a:effectLst>
            <a:softEdge rad="38100"/>
          </a:effectLst>
        </p:spPr>
      </p:pic>
    </p:spTree>
    <p:extLst>
      <p:ext uri="{BB962C8B-B14F-4D97-AF65-F5344CB8AC3E}">
        <p14:creationId xmlns:p14="http://schemas.microsoft.com/office/powerpoint/2010/main" val="2705488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Blessed are those who find wisdom, those who gain understanding,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3:13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2300348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68023" y="1903229"/>
            <a:ext cx="11655954" cy="471211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Knowledge is what you know.  </a:t>
            </a:r>
          </a:p>
          <a:p>
            <a:pPr algn="ctr" defTabSz="609585">
              <a:lnSpc>
                <a:spcPct val="100000"/>
              </a:lnSpc>
              <a:spcBef>
                <a:spcPct val="0"/>
              </a:spcBef>
              <a:buNone/>
              <a:defRPr/>
            </a:pPr>
            <a:r>
              <a:rPr lang="en-US" altLang="en-US" sz="4400" spc="-200" dirty="0">
                <a:latin typeface="Calibri"/>
                <a:cs typeface="Tahoma" panose="020B0604030504040204" pitchFamily="34" charset="0"/>
              </a:rPr>
              <a:t>Wisdom is what you do with what you know.</a:t>
            </a:r>
          </a:p>
          <a:p>
            <a:pPr algn="ctr" defTabSz="609585">
              <a:lnSpc>
                <a:spcPct val="100000"/>
              </a:lnSpc>
              <a:spcBef>
                <a:spcPct val="0"/>
              </a:spcBef>
              <a:buNone/>
              <a:defRPr/>
            </a:pPr>
            <a:endParaRPr lang="en-US" altLang="en-US" sz="4400" spc="-200" dirty="0">
              <a:latin typeface="Calibri"/>
              <a:cs typeface="Tahoma" panose="020B0604030504040204" pitchFamily="34" charset="0"/>
            </a:endParaRPr>
          </a:p>
          <a:p>
            <a:pPr algn="ctr" defTabSz="609585">
              <a:lnSpc>
                <a:spcPct val="100000"/>
              </a:lnSpc>
              <a:spcBef>
                <a:spcPct val="0"/>
              </a:spcBef>
              <a:buNone/>
              <a:defRPr/>
            </a:pPr>
            <a:r>
              <a:rPr lang="en-US" altLang="en-US" sz="4400" spc="-200" dirty="0">
                <a:latin typeface="Calibri"/>
                <a:cs typeface="Tahoma" panose="020B0604030504040204" pitchFamily="34" charset="0"/>
              </a:rPr>
              <a:t>Knowledge is information.  </a:t>
            </a:r>
          </a:p>
          <a:p>
            <a:pPr algn="ctr" defTabSz="609585">
              <a:lnSpc>
                <a:spcPct val="100000"/>
              </a:lnSpc>
              <a:spcBef>
                <a:spcPct val="0"/>
              </a:spcBef>
              <a:buNone/>
              <a:defRPr/>
            </a:pPr>
            <a:r>
              <a:rPr lang="en-US" altLang="en-US" sz="4400" spc="-200" dirty="0">
                <a:latin typeface="Calibri"/>
                <a:cs typeface="Tahoma" panose="020B0604030504040204" pitchFamily="34" charset="0"/>
              </a:rPr>
              <a:t>Wisdom is application.</a:t>
            </a:r>
          </a:p>
        </p:txBody>
      </p:sp>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3" name="Picture 2">
            <a:extLst>
              <a:ext uri="{FF2B5EF4-FFF2-40B4-BE49-F238E27FC236}">
                <a16:creationId xmlns:a16="http://schemas.microsoft.com/office/drawing/2014/main" id="{3099D379-D02C-D242-7C0C-EADE7D8BB455}"/>
              </a:ext>
            </a:extLst>
          </p:cNvPr>
          <p:cNvPicPr>
            <a:picLocks noChangeAspect="1"/>
          </p:cNvPicPr>
          <p:nvPr/>
        </p:nvPicPr>
        <p:blipFill>
          <a:blip r:embed="rId3"/>
          <a:stretch>
            <a:fillRect/>
          </a:stretch>
        </p:blipFill>
        <p:spPr>
          <a:xfrm>
            <a:off x="-30480" y="-72736"/>
            <a:ext cx="12313921" cy="1818166"/>
          </a:xfrm>
          <a:prstGeom prst="rect">
            <a:avLst/>
          </a:prstGeom>
          <a:effectLst>
            <a:softEdge rad="38100"/>
          </a:effectLst>
        </p:spPr>
      </p:pic>
    </p:spTree>
    <p:extLst>
      <p:ext uri="{BB962C8B-B14F-4D97-AF65-F5344CB8AC3E}">
        <p14:creationId xmlns:p14="http://schemas.microsoft.com/office/powerpoint/2010/main" val="2346887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C1C0AF-BA11-AE1E-A05B-803808C356C6}"/>
              </a:ext>
            </a:extLst>
          </p:cNvPr>
          <p:cNvPicPr>
            <a:picLocks noChangeAspect="1"/>
          </p:cNvPicPr>
          <p:nvPr/>
        </p:nvPicPr>
        <p:blipFill>
          <a:blip r:embed="rId3"/>
          <a:stretch>
            <a:fillRect/>
          </a:stretch>
        </p:blipFill>
        <p:spPr>
          <a:xfrm>
            <a:off x="1" y="10237"/>
            <a:ext cx="12192000" cy="6847763"/>
          </a:xfrm>
          <a:prstGeom prst="rect">
            <a:avLst/>
          </a:prstGeom>
        </p:spPr>
      </p:pic>
      <p:sp>
        <p:nvSpPr>
          <p:cNvPr id="9" name="TextBox 8">
            <a:extLst>
              <a:ext uri="{FF2B5EF4-FFF2-40B4-BE49-F238E27FC236}">
                <a16:creationId xmlns:a16="http://schemas.microsoft.com/office/drawing/2014/main" id="{6481EDB2-1161-47B2-A840-2E8D44969A41}"/>
              </a:ext>
            </a:extLst>
          </p:cNvPr>
          <p:cNvSpPr txBox="1"/>
          <p:nvPr/>
        </p:nvSpPr>
        <p:spPr>
          <a:xfrm>
            <a:off x="4780722" y="164952"/>
            <a:ext cx="7198167" cy="666786"/>
          </a:xfrm>
          <a:prstGeom prst="rect">
            <a:avLst/>
          </a:prstGeom>
          <a:noFill/>
        </p:spPr>
        <p:txBody>
          <a:bodyPr wrap="square">
            <a:spAutoFit/>
          </a:bodyPr>
          <a:lstStyle/>
          <a:p>
            <a:pPr marL="571500" indent="-571500" defTabSz="609585">
              <a:spcBef>
                <a:spcPct val="0"/>
              </a:spcBef>
              <a:buFont typeface="Arial" panose="020B0604020202020204" pitchFamily="34" charset="0"/>
              <a:buChar char="•"/>
              <a:defRPr/>
            </a:pPr>
            <a:r>
              <a:rPr lang="en-US" altLang="en-US" sz="3733" dirty="0">
                <a:solidFill>
                  <a:schemeClr val="bg1"/>
                </a:solidFill>
                <a:latin typeface="Abadi" panose="020B0604020104020204" pitchFamily="34" charset="0"/>
              </a:rPr>
              <a:t>God knows everything</a:t>
            </a:r>
          </a:p>
        </p:txBody>
      </p:sp>
      <p:sp>
        <p:nvSpPr>
          <p:cNvPr id="8" name="TextBox 7">
            <a:extLst>
              <a:ext uri="{FF2B5EF4-FFF2-40B4-BE49-F238E27FC236}">
                <a16:creationId xmlns:a16="http://schemas.microsoft.com/office/drawing/2014/main" id="{DF2F12B5-8D9B-2162-01F1-1DEEFDDD6227}"/>
              </a:ext>
            </a:extLst>
          </p:cNvPr>
          <p:cNvSpPr txBox="1"/>
          <p:nvPr/>
        </p:nvSpPr>
        <p:spPr>
          <a:xfrm>
            <a:off x="0" y="5123388"/>
            <a:ext cx="12192000" cy="830997"/>
          </a:xfrm>
          <a:prstGeom prst="rect">
            <a:avLst/>
          </a:prstGeom>
          <a:solidFill>
            <a:srgbClr val="030303"/>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Proverbs is a great instruction book for life</a:t>
            </a:r>
          </a:p>
        </p:txBody>
      </p:sp>
      <p:pic>
        <p:nvPicPr>
          <p:cNvPr id="2" name="Picture 1">
            <a:extLst>
              <a:ext uri="{FF2B5EF4-FFF2-40B4-BE49-F238E27FC236}">
                <a16:creationId xmlns:a16="http://schemas.microsoft.com/office/drawing/2014/main" id="{520EDDAE-93FD-07A6-5C45-15E72B0E36BA}"/>
              </a:ext>
            </a:extLst>
          </p:cNvPr>
          <p:cNvPicPr>
            <a:picLocks noChangeAspect="1"/>
          </p:cNvPicPr>
          <p:nvPr/>
        </p:nvPicPr>
        <p:blipFill>
          <a:blip r:embed="rId4"/>
          <a:stretch>
            <a:fillRect/>
          </a:stretch>
        </p:blipFill>
        <p:spPr>
          <a:xfrm>
            <a:off x="-127590" y="-85505"/>
            <a:ext cx="4983666" cy="2764910"/>
          </a:xfrm>
          <a:prstGeom prst="rect">
            <a:avLst/>
          </a:prstGeom>
          <a:effectLst>
            <a:softEdge rad="457200"/>
          </a:effectLst>
        </p:spPr>
      </p:pic>
    </p:spTree>
    <p:extLst>
      <p:ext uri="{BB962C8B-B14F-4D97-AF65-F5344CB8AC3E}">
        <p14:creationId xmlns:p14="http://schemas.microsoft.com/office/powerpoint/2010/main" val="369352537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9248</TotalTime>
  <Words>974</Words>
  <Application>Microsoft Office PowerPoint</Application>
  <PresentationFormat>Widescreen</PresentationFormat>
  <Paragraphs>86</Paragraphs>
  <Slides>33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Abadi</vt:lpstr>
      <vt:lpstr>Arial</vt:lpstr>
      <vt:lpstr>Calibri</vt:lpstr>
      <vt:lpstr>Rockwell</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Wallin</dc:creator>
  <cp:lastModifiedBy>Doug Wallin</cp:lastModifiedBy>
  <cp:revision>262</cp:revision>
  <dcterms:created xsi:type="dcterms:W3CDTF">2022-06-01T02:28:00Z</dcterms:created>
  <dcterms:modified xsi:type="dcterms:W3CDTF">2023-08-06T13:18:02Z</dcterms:modified>
</cp:coreProperties>
</file>