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633" r:id="rId2"/>
    <p:sldId id="2599" r:id="rId3"/>
    <p:sldId id="2662" r:id="rId4"/>
    <p:sldId id="2663" r:id="rId5"/>
    <p:sldId id="2632" r:id="rId6"/>
    <p:sldId id="2630" r:id="rId7"/>
    <p:sldId id="2635" r:id="rId8"/>
    <p:sldId id="2664" r:id="rId9"/>
    <p:sldId id="2665" r:id="rId10"/>
    <p:sldId id="2666" r:id="rId11"/>
    <p:sldId id="2667" r:id="rId12"/>
    <p:sldId id="2668" r:id="rId13"/>
    <p:sldId id="2669" r:id="rId14"/>
    <p:sldId id="2670" r:id="rId15"/>
    <p:sldId id="2486" r:id="rId16"/>
    <p:sldId id="2671" r:id="rId17"/>
    <p:sldId id="2672" r:id="rId18"/>
    <p:sldId id="2673" r:id="rId19"/>
    <p:sldId id="2674" r:id="rId20"/>
    <p:sldId id="2675" r:id="rId21"/>
    <p:sldId id="2676" r:id="rId22"/>
    <p:sldId id="2677" r:id="rId23"/>
    <p:sldId id="2678" r:id="rId24"/>
    <p:sldId id="2679" r:id="rId25"/>
    <p:sldId id="2680" r:id="rId26"/>
    <p:sldId id="2681" r:id="rId27"/>
    <p:sldId id="2682" r:id="rId28"/>
    <p:sldId id="2683" r:id="rId29"/>
    <p:sldId id="2684" r:id="rId30"/>
    <p:sldId id="2685" r:id="rId31"/>
    <p:sldId id="2686" r:id="rId32"/>
    <p:sldId id="2687" r:id="rId33"/>
    <p:sldId id="2688" r:id="rId34"/>
    <p:sldId id="2689" r:id="rId35"/>
    <p:sldId id="2690" r:id="rId36"/>
    <p:sldId id="2691" r:id="rId37"/>
    <p:sldId id="2692" r:id="rId38"/>
    <p:sldId id="2693" r:id="rId39"/>
    <p:sldId id="2694" r:id="rId40"/>
    <p:sldId id="2695" r:id="rId41"/>
    <p:sldId id="2696" r:id="rId42"/>
    <p:sldId id="2697" r:id="rId43"/>
    <p:sldId id="2698" r:id="rId44"/>
    <p:sldId id="2699" r:id="rId45"/>
    <p:sldId id="2606" r:id="rId46"/>
    <p:sldId id="265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F04"/>
    <a:srgbClr val="FCD76B"/>
    <a:srgbClr val="171717"/>
    <a:srgbClr val="F9D861"/>
    <a:srgbClr val="1E1E1E"/>
    <a:srgbClr val="313131"/>
    <a:srgbClr val="1C1C1C"/>
    <a:srgbClr val="1B1B1B"/>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4660"/>
  </p:normalViewPr>
  <p:slideViewPr>
    <p:cSldViewPr snapToGrid="0">
      <p:cViewPr varScale="1">
        <p:scale>
          <a:sx n="101" d="100"/>
          <a:sy n="101" d="100"/>
        </p:scale>
        <p:origin x="666" y="12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8/13/2023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1208188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46</a:t>
            </a:fld>
            <a:endParaRPr lang="en-US"/>
          </a:p>
        </p:txBody>
      </p:sp>
    </p:spTree>
    <p:extLst>
      <p:ext uri="{BB962C8B-B14F-4D97-AF65-F5344CB8AC3E}">
        <p14:creationId xmlns:p14="http://schemas.microsoft.com/office/powerpoint/2010/main" val="58946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8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1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07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12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942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189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341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787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8/13/2023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8/13/2023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9191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My dear brothers and sisters, take note of this: Everyone should be </a:t>
            </a:r>
            <a:r>
              <a:rPr lang="en-US" altLang="en-US" sz="4400" spc="-200" dirty="0">
                <a:solidFill>
                  <a:srgbClr val="C00000"/>
                </a:solidFill>
                <a:latin typeface="Calibri"/>
                <a:cs typeface="Tahoma" panose="020B0604030504040204" pitchFamily="34" charset="0"/>
              </a:rPr>
              <a:t>quick to listen</a:t>
            </a:r>
            <a:r>
              <a:rPr lang="en-US" altLang="en-US" sz="4400" spc="-200" dirty="0">
                <a:latin typeface="Calibri"/>
                <a:cs typeface="Tahoma" panose="020B0604030504040204" pitchFamily="34" charset="0"/>
              </a:rPr>
              <a:t>, </a:t>
            </a:r>
            <a:r>
              <a:rPr lang="en-US" altLang="en-US" sz="4400" spc="-200" dirty="0">
                <a:solidFill>
                  <a:srgbClr val="C00000"/>
                </a:solidFill>
                <a:latin typeface="Calibri"/>
                <a:cs typeface="Tahoma" panose="020B0604030504040204" pitchFamily="34" charset="0"/>
              </a:rPr>
              <a:t>slow to speak </a:t>
            </a:r>
            <a:r>
              <a:rPr lang="en-US" altLang="en-US" sz="4400" spc="-200" dirty="0">
                <a:latin typeface="Calibri"/>
                <a:cs typeface="Tahoma" panose="020B0604030504040204" pitchFamily="34" charset="0"/>
              </a:rPr>
              <a:t>and </a:t>
            </a:r>
            <a:r>
              <a:rPr lang="en-US" altLang="en-US" sz="4400" spc="-200" dirty="0">
                <a:solidFill>
                  <a:srgbClr val="C00000"/>
                </a:solidFill>
                <a:latin typeface="Calibri"/>
                <a:cs typeface="Tahoma" panose="020B0604030504040204" pitchFamily="34" charset="0"/>
              </a:rPr>
              <a:t>slow to become angry</a:t>
            </a:r>
            <a:r>
              <a:rPr lang="en-US" altLang="en-US" sz="4400" spc="-200" dirty="0">
                <a:latin typeface="Calibri"/>
                <a:cs typeface="Tahoma" panose="020B0604030504040204" pitchFamily="34" charset="0"/>
              </a:rPr>
              <a: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1:19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84505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fool vents all his feelings, But a wise man holds them back.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29:11 (NKJV)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426152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Fools find no pleasure in understanding but delight in airing their own opinions.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18:2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5110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one who has knowledge uses words with restraint, and whoever has understanding is even-tempered. Even fools are thought wise if they keep silent, and discerning if they hold their tongues.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17:27–28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42214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Too much talk leads to sin.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Be sensible and keep your mouth shut.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10:19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78797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666786"/>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Slow down</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Your words have incredible power</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369352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 withhold good from those to whom it is due, when it is in your power to act.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3:27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47813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Gracious words are a honeycomb, sweet to the soul and healing to the bones.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16:24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56280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person finds joy in giving an apt reply— and how good is a timely word!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15:23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27010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Indeed, we all make many mistakes. For if we could control our tongues, we would be perfect and could also control ourselves in every other way.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3:2–10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81311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word fitly spoken is like apples of gold in a setting of silver.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25:11 (ESV)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16480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We can make a large horse go wherever we want by means of a small bit in its mouth. And a small rudder makes a huge ship turn wherever the pilot chooses to go, even though the winds are strong. In the same way, the tongue is a small thing that makes grand speeches.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3:2–10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173917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a:t>
            </a:r>
            <a:r>
              <a:rPr lang="en-US" altLang="en-US" sz="4400" spc="-200" dirty="0">
                <a:solidFill>
                  <a:srgbClr val="C00000"/>
                </a:solidFill>
                <a:latin typeface="Calibri"/>
                <a:cs typeface="Tahoma" panose="020B0604030504040204" pitchFamily="34" charset="0"/>
              </a:rPr>
              <a:t>a tiny spark can set a great forest on fire. </a:t>
            </a:r>
            <a:r>
              <a:rPr lang="en-US" altLang="en-US" sz="4400" spc="-200" dirty="0">
                <a:latin typeface="Calibri"/>
                <a:cs typeface="Tahoma" panose="020B0604030504040204" pitchFamily="34" charset="0"/>
              </a:rPr>
              <a:t>And among all the parts of the body, </a:t>
            </a:r>
            <a:r>
              <a:rPr lang="en-US" altLang="en-US" sz="4400" spc="-200" dirty="0">
                <a:solidFill>
                  <a:srgbClr val="C00000"/>
                </a:solidFill>
                <a:latin typeface="Calibri"/>
                <a:cs typeface="Tahoma" panose="020B0604030504040204" pitchFamily="34" charset="0"/>
              </a:rPr>
              <a:t>the tongue is a flame of fire.</a:t>
            </a:r>
            <a:r>
              <a:rPr lang="en-US" altLang="en-US" sz="4400" spc="-200" dirty="0">
                <a:latin typeface="Calibri"/>
                <a:cs typeface="Tahoma" panose="020B0604030504040204" pitchFamily="34" charset="0"/>
              </a:rPr>
              <a:t> It is a whole world of wickedness, corrupting your entire body. </a:t>
            </a:r>
            <a:r>
              <a:rPr lang="en-US" altLang="en-US" sz="4400" spc="-200" dirty="0">
                <a:solidFill>
                  <a:srgbClr val="C00000"/>
                </a:solidFill>
                <a:latin typeface="Calibri"/>
                <a:cs typeface="Tahoma" panose="020B0604030504040204" pitchFamily="34" charset="0"/>
              </a:rPr>
              <a:t>It can set your whole life on fire, </a:t>
            </a:r>
            <a:r>
              <a:rPr lang="en-US" altLang="en-US" sz="4400" spc="-200" dirty="0">
                <a:latin typeface="Calibri"/>
                <a:cs typeface="Tahoma" panose="020B0604030504040204" pitchFamily="34" charset="0"/>
              </a:rPr>
              <a:t>for it is set on fire by hell itself.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3:2–10 (NLT)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734945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lips of fools bring them strife, and their mouths invite a beating.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18:6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843328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 let any unwholesome talk come out of your mouths, but </a:t>
            </a:r>
            <a:r>
              <a:rPr lang="en-US" altLang="en-US" sz="4400" spc="-200" dirty="0">
                <a:solidFill>
                  <a:srgbClr val="C00000"/>
                </a:solidFill>
                <a:latin typeface="Calibri"/>
                <a:cs typeface="Tahoma" panose="020B0604030504040204" pitchFamily="34" charset="0"/>
              </a:rPr>
              <a:t>only what is helpful for building others up according to their needs,</a:t>
            </a:r>
            <a:r>
              <a:rPr lang="en-US" altLang="en-US" sz="4400" spc="-200" dirty="0">
                <a:latin typeface="Calibri"/>
                <a:cs typeface="Tahoma" panose="020B0604030504040204" pitchFamily="34" charset="0"/>
              </a:rPr>
              <a:t> that it may benefit those who listen.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Ephesians 4:29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61265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Keep your mouth free of perversity; keep </a:t>
            </a:r>
            <a:r>
              <a:rPr lang="en-US" altLang="en-US" sz="4400" spc="-200" dirty="0">
                <a:solidFill>
                  <a:srgbClr val="C00000"/>
                </a:solidFill>
                <a:latin typeface="Calibri"/>
                <a:cs typeface="Tahoma" panose="020B0604030504040204" pitchFamily="34" charset="0"/>
              </a:rPr>
              <a:t>corrupt</a:t>
            </a:r>
            <a:r>
              <a:rPr lang="en-US" altLang="en-US" sz="4400" spc="-200" dirty="0">
                <a:latin typeface="Calibri"/>
                <a:cs typeface="Tahoma" panose="020B0604030504040204" pitchFamily="34" charset="0"/>
              </a:rPr>
              <a:t> talk far from your lips.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4:24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23356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To fear the Lord is to hate evil; I hate pride and arrogance, evil behavior and perverse speech.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8:13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478552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words of a gossip are like choice morsels; they go down to the inmost parts.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26:22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07606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perverse person stirs up conflict, and a gossip separates close friends.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16:28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94348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Whoever belittles his neighbor lacks sense, but </a:t>
            </a:r>
            <a:r>
              <a:rPr lang="en-US" altLang="en-US" sz="4400" spc="-200" dirty="0">
                <a:solidFill>
                  <a:srgbClr val="C00000"/>
                </a:solidFill>
                <a:latin typeface="Calibri"/>
                <a:cs typeface="Tahoma" panose="020B0604030504040204" pitchFamily="34" charset="0"/>
              </a:rPr>
              <a:t>a man of understanding remains silent.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11:12 (ESV)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10225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gossip betrays a confidence, but </a:t>
            </a:r>
            <a:r>
              <a:rPr lang="en-US" altLang="en-US" sz="4400" spc="-200" dirty="0">
                <a:solidFill>
                  <a:srgbClr val="C00000"/>
                </a:solidFill>
                <a:latin typeface="Calibri"/>
                <a:cs typeface="Tahoma" panose="020B0604030504040204" pitchFamily="34" charset="0"/>
              </a:rPr>
              <a:t>a trustworthy person keeps a secret.</a:t>
            </a:r>
            <a:r>
              <a:rPr lang="en-US" altLang="en-US" sz="4400" spc="-200" dirty="0">
                <a:latin typeface="Calibri"/>
                <a:cs typeface="Tahoma" panose="020B0604030504040204" pitchFamily="34" charset="0"/>
              </a:rPr>
              <a:t>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11:13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95829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Let your conversation be always full of grace, seasoned with salt, so that you may know how to answer everyone.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Colossians 4:6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397078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Without wood a fire goes out; without a gossip a quarrel dies down.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26:20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473815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gossip betrays a confidence; </a:t>
            </a:r>
            <a:r>
              <a:rPr lang="en-US" altLang="en-US" sz="4400" spc="-200" dirty="0">
                <a:solidFill>
                  <a:srgbClr val="C00000"/>
                </a:solidFill>
                <a:latin typeface="Calibri"/>
                <a:cs typeface="Tahoma" panose="020B0604030504040204" pitchFamily="34" charset="0"/>
              </a:rPr>
              <a:t>so avoid anyone who talks too much.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20:19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412407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gentle answer turns away wrath, but a harsh word stirs up anger.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20:19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32790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390141"/>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Slow down</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733" dirty="0">
                <a:solidFill>
                  <a:schemeClr val="bg1"/>
                </a:solidFill>
                <a:latin typeface="Abadi" panose="020B0604020104020204" pitchFamily="34" charset="0"/>
              </a:rPr>
              <a:t>Your words have incredible power</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Speak the truth</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1115139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The Lord detests lying lips, but he delights in people who are trustworthy.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12:22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218917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All you need to say is simply ‘Yes’ or ‘No’; anything beyond this comes from the evil one.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5:37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343476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554545"/>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Slow down</a:t>
            </a:r>
          </a:p>
          <a:p>
            <a:pPr marL="571500" indent="-571500" defTabSz="609585">
              <a:spcBef>
                <a:spcPct val="0"/>
              </a:spcBef>
              <a:buFont typeface="Arial" panose="020B0604020202020204" pitchFamily="34" charset="0"/>
              <a:buChar char="•"/>
              <a:defRPr/>
            </a:pPr>
            <a:endParaRPr lang="en-US" altLang="en-US" sz="3200"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Your words have incredible power</a:t>
            </a:r>
          </a:p>
          <a:p>
            <a:pPr marL="571500" indent="-571500" defTabSz="609585">
              <a:spcBef>
                <a:spcPct val="0"/>
              </a:spcBef>
              <a:buFont typeface="Arial" panose="020B0604020202020204" pitchFamily="34" charset="0"/>
              <a:buChar char="•"/>
              <a:defRPr/>
            </a:pPr>
            <a:endParaRPr lang="en-US" altLang="en-US" sz="3200" dirty="0">
              <a:solidFill>
                <a:schemeClr val="bg1"/>
              </a:solidFill>
              <a:latin typeface="Abadi" panose="020B0604020104020204" pitchFamily="34" charset="0"/>
            </a:endParaRP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Speak the truth</a:t>
            </a: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Don’t waste your words</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3635437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 speak to fools, for they will scorn your prudent words.</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23:9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4363809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not give dogs what is sacred; do not throw your pearls to pigs. If you do, they may trample them under their feet, and turn and tear you to pieces.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7:6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947008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2062103"/>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Slow down</a:t>
            </a: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Your words have incredible power</a:t>
            </a: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Speak the truth</a:t>
            </a: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Don’t waste your words</a:t>
            </a:r>
            <a:endParaRPr lang="en-US" altLang="en-US" sz="3733" dirty="0">
              <a:solidFill>
                <a:schemeClr val="bg1"/>
              </a:solidFill>
              <a:latin typeface="Abadi" panose="020B0604020104020204" pitchFamily="34" charset="0"/>
            </a:endParaRP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are accountable for your words</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152989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Those who consider themselves religious and yet do not keep a tight rein on their tongues deceive themselves, and </a:t>
            </a:r>
            <a:r>
              <a:rPr lang="en-US" altLang="en-US" sz="4400" spc="-200" dirty="0">
                <a:solidFill>
                  <a:srgbClr val="C00000"/>
                </a:solidFill>
                <a:latin typeface="Calibri"/>
                <a:cs typeface="Tahoma" panose="020B0604030504040204" pitchFamily="34" charset="0"/>
              </a:rPr>
              <a:t>their religion is worthless.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James 1:26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913640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But I tell you that everyone will have to give account on the day of judgment for every empty word they have spoken. For by your words you will be acquitted, and by your words you will be condemned.”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12:36–37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990641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1C0AF-BA11-AE1E-A05B-803808C356C6}"/>
              </a:ext>
            </a:extLst>
          </p:cNvPr>
          <p:cNvPicPr>
            <a:picLocks noChangeAspect="1"/>
          </p:cNvPicPr>
          <p:nvPr/>
        </p:nvPicPr>
        <p:blipFill>
          <a:blip r:embed="rId3"/>
          <a:stretch>
            <a:fillRect/>
          </a:stretch>
        </p:blipFill>
        <p:spPr>
          <a:xfrm>
            <a:off x="1" y="10237"/>
            <a:ext cx="12192000" cy="6847763"/>
          </a:xfrm>
          <a:prstGeom prst="rect">
            <a:avLst/>
          </a:prstGeom>
        </p:spPr>
      </p:pic>
      <p:sp>
        <p:nvSpPr>
          <p:cNvPr id="9" name="TextBox 8">
            <a:extLst>
              <a:ext uri="{FF2B5EF4-FFF2-40B4-BE49-F238E27FC236}">
                <a16:creationId xmlns:a16="http://schemas.microsoft.com/office/drawing/2014/main" id="{6481EDB2-1161-47B2-A840-2E8D44969A41}"/>
              </a:ext>
            </a:extLst>
          </p:cNvPr>
          <p:cNvSpPr txBox="1"/>
          <p:nvPr/>
        </p:nvSpPr>
        <p:spPr>
          <a:xfrm>
            <a:off x="4780722" y="164952"/>
            <a:ext cx="7198167" cy="3128998"/>
          </a:xfrm>
          <a:prstGeom prst="rect">
            <a:avLst/>
          </a:prstGeom>
          <a:noFill/>
        </p:spPr>
        <p:txBody>
          <a:bodyPr wrap="square">
            <a:spAutoFit/>
          </a:bodyPr>
          <a:lstStyle/>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Slow down</a:t>
            </a: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Your words have incredible power</a:t>
            </a: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Speak the truth</a:t>
            </a: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Don’t waste your words</a:t>
            </a:r>
          </a:p>
          <a:p>
            <a:pPr marL="571500" indent="-571500" defTabSz="609585">
              <a:spcBef>
                <a:spcPct val="0"/>
              </a:spcBef>
              <a:buFont typeface="Arial" panose="020B0604020202020204" pitchFamily="34" charset="0"/>
              <a:buChar char="•"/>
              <a:defRPr/>
            </a:pPr>
            <a:r>
              <a:rPr lang="en-US" altLang="en-US" sz="3200" dirty="0">
                <a:solidFill>
                  <a:schemeClr val="bg1"/>
                </a:solidFill>
                <a:latin typeface="Abadi" panose="020B0604020104020204" pitchFamily="34" charset="0"/>
              </a:rPr>
              <a:t>You are accountable for your words</a:t>
            </a:r>
          </a:p>
          <a:p>
            <a:pPr marL="571500" indent="-571500" defTabSz="609585">
              <a:spcBef>
                <a:spcPct val="0"/>
              </a:spcBef>
              <a:buFont typeface="Arial" panose="020B0604020202020204" pitchFamily="34" charset="0"/>
              <a:buChar char="•"/>
              <a:defRPr/>
            </a:pPr>
            <a:endParaRPr lang="en-US" altLang="en-US" sz="3733" dirty="0">
              <a:solidFill>
                <a:schemeClr val="bg1"/>
              </a:solidFill>
              <a:latin typeface="Abadi" panose="020B0604020104020204" pitchFamily="34" charset="0"/>
            </a:endParaRPr>
          </a:p>
        </p:txBody>
      </p:sp>
      <p:sp>
        <p:nvSpPr>
          <p:cNvPr id="8" name="TextBox 7">
            <a:extLst>
              <a:ext uri="{FF2B5EF4-FFF2-40B4-BE49-F238E27FC236}">
                <a16:creationId xmlns:a16="http://schemas.microsoft.com/office/drawing/2014/main" id="{DF2F12B5-8D9B-2162-01F1-1DEEFDDD6227}"/>
              </a:ext>
            </a:extLst>
          </p:cNvPr>
          <p:cNvSpPr txBox="1"/>
          <p:nvPr/>
        </p:nvSpPr>
        <p:spPr>
          <a:xfrm>
            <a:off x="0" y="5123388"/>
            <a:ext cx="12192000" cy="1569660"/>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To change your speech, you must first change your heart</a:t>
            </a:r>
          </a:p>
        </p:txBody>
      </p:sp>
      <p:pic>
        <p:nvPicPr>
          <p:cNvPr id="2" name="Picture 1">
            <a:extLst>
              <a:ext uri="{FF2B5EF4-FFF2-40B4-BE49-F238E27FC236}">
                <a16:creationId xmlns:a16="http://schemas.microsoft.com/office/drawing/2014/main" id="{520EDDAE-93FD-07A6-5C45-15E72B0E36BA}"/>
              </a:ext>
            </a:extLst>
          </p:cNvPr>
          <p:cNvPicPr>
            <a:picLocks noChangeAspect="1"/>
          </p:cNvPicPr>
          <p:nvPr/>
        </p:nvPicPr>
        <p:blipFill>
          <a:blip r:embed="rId4"/>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1831748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 brood of vipers, how can you who are evil say anything good? </a:t>
            </a:r>
            <a:r>
              <a:rPr lang="en-US" altLang="en-US" sz="4400" spc="-200" dirty="0">
                <a:solidFill>
                  <a:srgbClr val="C00000"/>
                </a:solidFill>
                <a:latin typeface="Calibri"/>
                <a:cs typeface="Tahoma" panose="020B0604030504040204" pitchFamily="34" charset="0"/>
              </a:rPr>
              <a:t>For the mouth speaks what the heart is full of.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Matthew 12:34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4225970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A good man brings good things out of the good stored up in his heart, and an evil man brings evil things out of the evil stored up in his heart. For the mouth speaks what the heart is full of.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Luke 6:45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2766150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Let the words of my mouth and the meditation of my heart be acceptable in your sight, O Lord, my rock and my redeemer.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Psalm 19:14 (ESV)</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644728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53748" y="213158"/>
            <a:ext cx="9412355" cy="6431685"/>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3600" spc="-200" dirty="0">
                <a:solidFill>
                  <a:prstClr val="black">
                    <a:lumMod val="95000"/>
                    <a:lumOff val="5000"/>
                  </a:prstClr>
                </a:solidFill>
                <a:latin typeface="Calibri"/>
                <a:cs typeface="Tahoma" panose="020B0604030504040204" pitchFamily="34" charset="0"/>
              </a:rPr>
              <a:t>Slow down</a:t>
            </a:r>
          </a:p>
          <a:p>
            <a:pPr marL="571500" indent="-571500" defTabSz="609585">
              <a:lnSpc>
                <a:spcPct val="100000"/>
              </a:lnSpc>
              <a:spcBef>
                <a:spcPct val="0"/>
              </a:spcBef>
              <a:defRPr/>
            </a:pPr>
            <a:endParaRPr lang="en-US" altLang="en-US" sz="36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prstClr val="black">
                    <a:lumMod val="95000"/>
                    <a:lumOff val="5000"/>
                  </a:prstClr>
                </a:solidFill>
                <a:latin typeface="Calibri"/>
                <a:cs typeface="Tahoma" panose="020B0604030504040204" pitchFamily="34" charset="0"/>
              </a:rPr>
              <a:t>Your words have incredible power</a:t>
            </a:r>
          </a:p>
          <a:p>
            <a:pPr marL="571500" indent="-571500" defTabSz="609585">
              <a:lnSpc>
                <a:spcPct val="100000"/>
              </a:lnSpc>
              <a:spcBef>
                <a:spcPct val="0"/>
              </a:spcBef>
              <a:defRPr/>
            </a:pPr>
            <a:endParaRPr lang="en-US" altLang="en-US" sz="36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prstClr val="black">
                    <a:lumMod val="95000"/>
                    <a:lumOff val="5000"/>
                  </a:prstClr>
                </a:solidFill>
                <a:latin typeface="Calibri"/>
                <a:cs typeface="Tahoma" panose="020B0604030504040204" pitchFamily="34" charset="0"/>
              </a:rPr>
              <a:t>Speak the truth</a:t>
            </a:r>
          </a:p>
          <a:p>
            <a:pPr marL="571500" indent="-571500" defTabSz="609585">
              <a:lnSpc>
                <a:spcPct val="100000"/>
              </a:lnSpc>
              <a:spcBef>
                <a:spcPct val="0"/>
              </a:spcBef>
              <a:defRPr/>
            </a:pPr>
            <a:endParaRPr lang="en-US" altLang="en-US" sz="36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prstClr val="black">
                    <a:lumMod val="95000"/>
                    <a:lumOff val="5000"/>
                  </a:prstClr>
                </a:solidFill>
                <a:latin typeface="Calibri"/>
                <a:cs typeface="Tahoma" panose="020B0604030504040204" pitchFamily="34" charset="0"/>
              </a:rPr>
              <a:t>Don’t waste your words</a:t>
            </a:r>
          </a:p>
          <a:p>
            <a:pPr marL="571500" indent="-571500" defTabSz="609585">
              <a:lnSpc>
                <a:spcPct val="100000"/>
              </a:lnSpc>
              <a:spcBef>
                <a:spcPct val="0"/>
              </a:spcBef>
              <a:defRPr/>
            </a:pPr>
            <a:endParaRPr lang="en-US" altLang="en-US" sz="36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prstClr val="black">
                    <a:lumMod val="95000"/>
                    <a:lumOff val="5000"/>
                  </a:prstClr>
                </a:solidFill>
                <a:latin typeface="Calibri"/>
                <a:cs typeface="Tahoma" panose="020B0604030504040204" pitchFamily="34" charset="0"/>
              </a:rPr>
              <a:t>You are accountable for your words</a:t>
            </a:r>
          </a:p>
          <a:p>
            <a:pPr marL="571500" indent="-571500" defTabSz="609585">
              <a:lnSpc>
                <a:spcPct val="100000"/>
              </a:lnSpc>
              <a:spcBef>
                <a:spcPct val="0"/>
              </a:spcBef>
              <a:defRPr/>
            </a:pPr>
            <a:endParaRPr lang="en-US" altLang="en-US" sz="3600" spc="-200" dirty="0">
              <a:solidFill>
                <a:prstClr val="black">
                  <a:lumMod val="95000"/>
                  <a:lumOff val="5000"/>
                </a:prstClr>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prstClr val="black">
                    <a:lumMod val="95000"/>
                    <a:lumOff val="5000"/>
                  </a:prstClr>
                </a:solidFill>
                <a:latin typeface="Calibri"/>
                <a:cs typeface="Tahoma" panose="020B0604030504040204" pitchFamily="34" charset="0"/>
              </a:rPr>
              <a:t>To change your speech, you must first change your heart</a:t>
            </a:r>
          </a:p>
        </p:txBody>
      </p:sp>
      <p:pic>
        <p:nvPicPr>
          <p:cNvPr id="2" name="Picture 1">
            <a:extLst>
              <a:ext uri="{FF2B5EF4-FFF2-40B4-BE49-F238E27FC236}">
                <a16:creationId xmlns:a16="http://schemas.microsoft.com/office/drawing/2014/main" id="{1173D0AB-7706-3EF7-8AF2-E765B57245CE}"/>
              </a:ext>
            </a:extLst>
          </p:cNvPr>
          <p:cNvPicPr>
            <a:picLocks noChangeAspect="1"/>
          </p:cNvPicPr>
          <p:nvPr/>
        </p:nvPicPr>
        <p:blipFill>
          <a:blip r:embed="rId3"/>
          <a:stretch>
            <a:fillRect/>
          </a:stretch>
        </p:blipFill>
        <p:spPr>
          <a:xfrm rot="16200000">
            <a:off x="-2525111" y="2291194"/>
            <a:ext cx="7091918" cy="2275612"/>
          </a:xfrm>
          <a:prstGeom prst="rect">
            <a:avLst/>
          </a:prstGeom>
          <a:effectLst>
            <a:softEdge rad="63500"/>
          </a:effectLst>
        </p:spPr>
      </p:pic>
    </p:spTree>
    <p:extLst>
      <p:ext uri="{BB962C8B-B14F-4D97-AF65-F5344CB8AC3E}">
        <p14:creationId xmlns:p14="http://schemas.microsoft.com/office/powerpoint/2010/main" val="2359003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ding a book&#10;&#10;Description automatically generated">
            <a:extLst>
              <a:ext uri="{FF2B5EF4-FFF2-40B4-BE49-F238E27FC236}">
                <a16:creationId xmlns:a16="http://schemas.microsoft.com/office/drawing/2014/main" id="{3731F445-EA91-7BA7-B84B-9EDB4A1F5238}"/>
              </a:ext>
            </a:extLst>
          </p:cNvPr>
          <p:cNvPicPr>
            <a:picLocks noChangeAspect="1"/>
          </p:cNvPicPr>
          <p:nvPr/>
        </p:nvPicPr>
        <p:blipFill rotWithShape="1">
          <a:blip r:embed="rId3">
            <a:extLst>
              <a:ext uri="{28A0092B-C50C-407E-A947-70E740481C1C}">
                <a14:useLocalDpi xmlns:a14="http://schemas.microsoft.com/office/drawing/2010/main" val="0"/>
              </a:ext>
            </a:extLst>
          </a:blip>
          <a:srcRect t="2905" b="8610"/>
          <a:stretch/>
        </p:blipFill>
        <p:spPr>
          <a:xfrm>
            <a:off x="17759" y="0"/>
            <a:ext cx="12192000" cy="6068290"/>
          </a:xfrm>
          <a:prstGeom prst="rect">
            <a:avLst/>
          </a:prstGeom>
        </p:spPr>
      </p:pic>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72707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Mountain rock face texture">
            <a:extLst>
              <a:ext uri="{FF2B5EF4-FFF2-40B4-BE49-F238E27FC236}">
                <a16:creationId xmlns:a16="http://schemas.microsoft.com/office/drawing/2014/main" id="{F31CF106-2869-A371-3872-85F1EADBEAE9}"/>
              </a:ext>
            </a:extLst>
          </p:cNvPr>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colorTemperature colorTemp="11500"/>
                    </a14:imgEffect>
                    <a14:imgEffect>
                      <a14:saturation sat="0"/>
                    </a14:imgEffect>
                    <a14:imgEffect>
                      <a14:brightnessContrast bright="-63000" contrast="24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CBCC51-EAC2-4564-A9D7-F64FE001AE06}"/>
              </a:ext>
            </a:extLst>
          </p:cNvPr>
          <p:cNvSpPr txBox="1"/>
          <p:nvPr/>
        </p:nvSpPr>
        <p:spPr>
          <a:xfrm>
            <a:off x="0" y="5123388"/>
            <a:ext cx="12192000" cy="830997"/>
          </a:xfrm>
          <a:prstGeom prst="rect">
            <a:avLst/>
          </a:prstGeom>
          <a:solidFill>
            <a:srgbClr val="030303"/>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Slow down</a:t>
            </a:r>
          </a:p>
        </p:txBody>
      </p:sp>
      <p:pic>
        <p:nvPicPr>
          <p:cNvPr id="3" name="Picture 2">
            <a:extLst>
              <a:ext uri="{FF2B5EF4-FFF2-40B4-BE49-F238E27FC236}">
                <a16:creationId xmlns:a16="http://schemas.microsoft.com/office/drawing/2014/main" id="{9AB6F8F7-4317-81D5-42F9-7C91C45F78C7}"/>
              </a:ext>
            </a:extLst>
          </p:cNvPr>
          <p:cNvPicPr>
            <a:picLocks noChangeAspect="1"/>
          </p:cNvPicPr>
          <p:nvPr/>
        </p:nvPicPr>
        <p:blipFill>
          <a:blip r:embed="rId5"/>
          <a:stretch>
            <a:fillRect/>
          </a:stretch>
        </p:blipFill>
        <p:spPr>
          <a:xfrm>
            <a:off x="-157316" y="-123709"/>
            <a:ext cx="4680673" cy="2596812"/>
          </a:xfrm>
          <a:prstGeom prst="rect">
            <a:avLst/>
          </a:prstGeom>
          <a:effectLst>
            <a:softEdge rad="215900"/>
          </a:effectLst>
        </p:spPr>
      </p:pic>
      <p:pic>
        <p:nvPicPr>
          <p:cNvPr id="2" name="Picture 1">
            <a:extLst>
              <a:ext uri="{FF2B5EF4-FFF2-40B4-BE49-F238E27FC236}">
                <a16:creationId xmlns:a16="http://schemas.microsoft.com/office/drawing/2014/main" id="{E4359316-0146-23A6-3711-B07694E357E9}"/>
              </a:ext>
            </a:extLst>
          </p:cNvPr>
          <p:cNvPicPr>
            <a:picLocks noChangeAspect="1"/>
          </p:cNvPicPr>
          <p:nvPr/>
        </p:nvPicPr>
        <p:blipFill>
          <a:blip r:embed="rId5"/>
          <a:stretch>
            <a:fillRect/>
          </a:stretch>
        </p:blipFill>
        <p:spPr>
          <a:xfrm>
            <a:off x="-127590" y="-85505"/>
            <a:ext cx="4983666" cy="2764910"/>
          </a:xfrm>
          <a:prstGeom prst="rect">
            <a:avLst/>
          </a:prstGeom>
          <a:effectLst>
            <a:softEdge rad="457200"/>
          </a:effectLst>
        </p:spPr>
      </p:pic>
    </p:spTree>
    <p:extLst>
      <p:ext uri="{BB962C8B-B14F-4D97-AF65-F5344CB8AC3E}">
        <p14:creationId xmlns:p14="http://schemas.microsoft.com/office/powerpoint/2010/main" val="268952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268023" y="1903229"/>
            <a:ext cx="11655954" cy="471211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Make sure your brain is engaged before putting your mouth </a:t>
            </a:r>
            <a:r>
              <a:rPr lang="en-US" altLang="en-US" sz="4400" spc="-200">
                <a:latin typeface="Calibri"/>
                <a:cs typeface="Tahoma" panose="020B0604030504040204" pitchFamily="34" charset="0"/>
              </a:rPr>
              <a:t>in gear.</a:t>
            </a:r>
            <a:endParaRPr lang="en-US" altLang="en-US" sz="4400" spc="-200" dirty="0">
              <a:latin typeface="Calibri"/>
              <a:cs typeface="Tahoma" panose="020B0604030504040204" pitchFamily="34" charset="0"/>
            </a:endParaRPr>
          </a:p>
        </p:txBody>
      </p:sp>
      <p:sp>
        <p:nvSpPr>
          <p:cNvPr id="16" name="Rectangle 15">
            <a:extLst>
              <a:ext uri="{FF2B5EF4-FFF2-40B4-BE49-F238E27FC236}">
                <a16:creationId xmlns:a16="http://schemas.microsoft.com/office/drawing/2014/main" id="{D014134C-8A24-4E2E-CBD9-2A320241C487}"/>
              </a:ext>
            </a:extLst>
          </p:cNvPr>
          <p:cNvSpPr/>
          <p:nvPr/>
        </p:nvSpPr>
        <p:spPr>
          <a:xfrm>
            <a:off x="12139662" y="3429000"/>
            <a:ext cx="60959" cy="410571"/>
          </a:xfrm>
          <a:prstGeom prst="rect">
            <a:avLst/>
          </a:prstGeom>
          <a:solidFill>
            <a:srgbClr val="2B231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pic>
        <p:nvPicPr>
          <p:cNvPr id="3" name="Picture 2">
            <a:extLst>
              <a:ext uri="{FF2B5EF4-FFF2-40B4-BE49-F238E27FC236}">
                <a16:creationId xmlns:a16="http://schemas.microsoft.com/office/drawing/2014/main" id="{3099D379-D02C-D242-7C0C-EADE7D8BB455}"/>
              </a:ext>
            </a:extLst>
          </p:cNvPr>
          <p:cNvPicPr>
            <a:picLocks noChangeAspect="1"/>
          </p:cNvPicPr>
          <p:nvPr/>
        </p:nvPicPr>
        <p:blipFill>
          <a:blip r:embed="rId3"/>
          <a:stretch>
            <a:fillRect/>
          </a:stretch>
        </p:blipFill>
        <p:spPr>
          <a:xfrm>
            <a:off x="-30480" y="-72736"/>
            <a:ext cx="12313921" cy="1818166"/>
          </a:xfrm>
          <a:prstGeom prst="rect">
            <a:avLst/>
          </a:prstGeom>
          <a:effectLst>
            <a:softEdge rad="38100"/>
          </a:effectLst>
        </p:spPr>
      </p:pic>
    </p:spTree>
    <p:extLst>
      <p:ext uri="{BB962C8B-B14F-4D97-AF65-F5344CB8AC3E}">
        <p14:creationId xmlns:p14="http://schemas.microsoft.com/office/powerpoint/2010/main" val="270548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Do you see someone who speaks in haste? There is more hope for a fool than for them.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29:20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95460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Those who guard their mouths and their tongues keep themselves from calamity.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21:23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392739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14670" y="315491"/>
            <a:ext cx="11283485" cy="5289260"/>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To answer before listening— that is folly and shame. </a:t>
            </a:r>
            <a:endParaRPr lang="en-US" altLang="en-US" sz="4400" spc="-200" dirty="0">
              <a:solidFill>
                <a:srgbClr val="C00000"/>
              </a:solidFill>
              <a:latin typeface="Calibri"/>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2">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877626"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r" defTabSz="1219170" eaLnBrk="1" fontAlgn="auto" hangingPunct="1">
              <a:spcBef>
                <a:spcPts val="1333"/>
              </a:spcBef>
              <a:spcAft>
                <a:spcPts val="0"/>
              </a:spcAft>
              <a:buClr>
                <a:srgbClr val="FFCA08">
                  <a:lumMod val="75000"/>
                </a:srgbClr>
              </a:buClr>
              <a:defRPr/>
            </a:pPr>
            <a:r>
              <a:rPr lang="en-US" sz="4000" i="1" spc="800" dirty="0">
                <a:solidFill>
                  <a:prstClr val="white"/>
                </a:solidFill>
                <a:effectLst>
                  <a:outerShdw blurRad="38100" dist="38100" dir="2700000" algn="tl">
                    <a:srgbClr val="000000">
                      <a:alpha val="43137"/>
                    </a:srgbClr>
                  </a:outerShdw>
                </a:effectLst>
                <a:latin typeface="Rockwell" panose="02060603020205020403"/>
              </a:rPr>
              <a:t>Proverbs 18:13 (NIV) </a:t>
            </a:r>
            <a:endParaRPr lang="en-US" sz="3733" i="1" spc="800" dirty="0">
              <a:solidFill>
                <a:prstClr val="white"/>
              </a:solidFill>
              <a:effectLst>
                <a:outerShdw blurRad="38100" dist="38100" dir="2700000" algn="tl">
                  <a:srgbClr val="000000">
                    <a:alpha val="43137"/>
                  </a:srgbClr>
                </a:outerShdw>
              </a:effectLst>
              <a:latin typeface="Rockwell" panose="02060603020205020403"/>
            </a:endParaRPr>
          </a:p>
        </p:txBody>
      </p:sp>
      <p:pic>
        <p:nvPicPr>
          <p:cNvPr id="5" name="Picture 4" descr="A person reading a book&#10;&#10;Description automatically generated">
            <a:extLst>
              <a:ext uri="{FF2B5EF4-FFF2-40B4-BE49-F238E27FC236}">
                <a16:creationId xmlns:a16="http://schemas.microsoft.com/office/drawing/2014/main" id="{0A357B7F-ECFC-F645-1C1F-2B9B20653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87" y="5891404"/>
            <a:ext cx="1413388" cy="795519"/>
          </a:xfrm>
          <a:prstGeom prst="rect">
            <a:avLst/>
          </a:prstGeom>
          <a:effectLst>
            <a:softEdge rad="63500"/>
          </a:effectLst>
        </p:spPr>
      </p:pic>
    </p:spTree>
    <p:extLst>
      <p:ext uri="{BB962C8B-B14F-4D97-AF65-F5344CB8AC3E}">
        <p14:creationId xmlns:p14="http://schemas.microsoft.com/office/powerpoint/2010/main" val="15747928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9282</TotalTime>
  <Words>1154</Words>
  <Application>Microsoft Office PowerPoint</Application>
  <PresentationFormat>Widescreen</PresentationFormat>
  <Paragraphs>120</Paragraphs>
  <Slides>46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Abadi</vt:lpstr>
      <vt:lpstr>Arial</vt:lpstr>
      <vt:lpstr>Calibri</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297</cp:revision>
  <dcterms:created xsi:type="dcterms:W3CDTF">2022-06-01T02:28:00Z</dcterms:created>
  <dcterms:modified xsi:type="dcterms:W3CDTF">2023-08-13T13:20:17Z</dcterms:modified>
</cp:coreProperties>
</file>