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33" r:id="rId2"/>
    <p:sldId id="2599" r:id="rId3"/>
    <p:sldId id="2632" r:id="rId4"/>
    <p:sldId id="2721" r:id="rId5"/>
    <p:sldId id="2722" r:id="rId6"/>
    <p:sldId id="2694" r:id="rId7"/>
    <p:sldId id="2723" r:id="rId8"/>
    <p:sldId id="2724" r:id="rId9"/>
    <p:sldId id="2725" r:id="rId10"/>
    <p:sldId id="2726" r:id="rId11"/>
    <p:sldId id="2727" r:id="rId12"/>
    <p:sldId id="2728" r:id="rId13"/>
    <p:sldId id="2729" r:id="rId14"/>
    <p:sldId id="2731" r:id="rId15"/>
    <p:sldId id="2732" r:id="rId16"/>
    <p:sldId id="2733" r:id="rId17"/>
    <p:sldId id="2734" r:id="rId18"/>
    <p:sldId id="2735" r:id="rId19"/>
    <p:sldId id="2736" r:id="rId20"/>
    <p:sldId id="2630" r:id="rId21"/>
    <p:sldId id="2737" r:id="rId22"/>
    <p:sldId id="2738" r:id="rId23"/>
    <p:sldId id="2739" r:id="rId24"/>
    <p:sldId id="2740" r:id="rId25"/>
    <p:sldId id="2741" r:id="rId26"/>
    <p:sldId id="2742" r:id="rId27"/>
    <p:sldId id="2743" r:id="rId28"/>
    <p:sldId id="2744" r:id="rId29"/>
    <p:sldId id="2745" r:id="rId30"/>
    <p:sldId id="2746" r:id="rId31"/>
    <p:sldId id="2747" r:id="rId32"/>
    <p:sldId id="2748" r:id="rId33"/>
    <p:sldId id="2749" r:id="rId34"/>
    <p:sldId id="2750" r:id="rId35"/>
    <p:sldId id="2751" r:id="rId36"/>
    <p:sldId id="2752" r:id="rId37"/>
    <p:sldId id="2753" r:id="rId38"/>
    <p:sldId id="2719" r:id="rId39"/>
    <p:sldId id="2695" r:id="rId40"/>
    <p:sldId id="2720" r:id="rId4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F04"/>
    <a:srgbClr val="FCD76B"/>
    <a:srgbClr val="171717"/>
    <a:srgbClr val="F9D861"/>
    <a:srgbClr val="1E1E1E"/>
    <a:srgbClr val="313131"/>
    <a:srgbClr val="1C1C1C"/>
    <a:srgbClr val="1B1B1B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7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831E15-2D2E-43AB-B743-8EA62B45FA7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6D18DC-3AC1-432D-9D91-2B39070F7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8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1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78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189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10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862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611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030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317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054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3731F445-EA91-7BA7-B84B-9EDB4A1F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8610"/>
          <a:stretch/>
        </p:blipFill>
        <p:spPr>
          <a:xfrm>
            <a:off x="17759" y="0"/>
            <a:ext cx="12192000" cy="6068290"/>
          </a:xfrm>
          <a:prstGeom prst="rect">
            <a:avLst/>
          </a:prstGeom>
        </p:spPr>
      </p:pic>
      <p:grpSp>
        <p:nvGrpSpPr>
          <p:cNvPr id="28" name="Group 2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91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My son, keep your father’s command and do not forsake your mother’s teaching. Bind them always on your heart; fasten them around your neck.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6:20–23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8147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When you walk,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they will guide you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; when you sleep, they will watch over you; when you awake,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they will speak to you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. For this command is a lamp, this teaching is a light, and correction and instruction are the way to life,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6:20–23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125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Start children off on the way they should go, and even when they are old they will not turn from it.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22:6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2485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1EDB2-1161-47B2-A840-2E8D44969A41}"/>
              </a:ext>
            </a:extLst>
          </p:cNvPr>
          <p:cNvSpPr txBox="1"/>
          <p:nvPr/>
        </p:nvSpPr>
        <p:spPr>
          <a:xfrm>
            <a:off x="4780722" y="164952"/>
            <a:ext cx="7198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are all born with a sin nature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It is our job to teach our children what is right and wrong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569660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show children we love them through teaching and disciplining them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406364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Whoever spares the rod hates their children, but the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one who loves their children is careful to discipline them.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13:24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9840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They disciplined us for a little while as they thought best; but God disciplines us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for our good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, in order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that we may share in his holiness.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Hebrews 12:10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2492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…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Later on,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however, it produces a harvest of righteousness and peace for those who have been trained by it.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Hebrews 12:10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7094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1EDB2-1161-47B2-A840-2E8D44969A41}"/>
              </a:ext>
            </a:extLst>
          </p:cNvPr>
          <p:cNvSpPr txBox="1"/>
          <p:nvPr/>
        </p:nvSpPr>
        <p:spPr>
          <a:xfrm>
            <a:off x="4780722" y="164952"/>
            <a:ext cx="71981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are all born with a sin nature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It is our job to teach our children what is right and wrong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love through teaching and disciplining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830997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How should we discipline?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384500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“If your brother or sister sins, go and </a:t>
            </a:r>
            <a:r>
              <a:rPr lang="en-US" altLang="en-US" sz="40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point out their fault, just between the two of you.</a:t>
            </a: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 If they listen to you, you have won them over. But </a:t>
            </a:r>
            <a:r>
              <a:rPr lang="en-US" altLang="en-US" sz="40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if they will not listen</a:t>
            </a: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, take one or two others along, so that ‘every matter may be established by the testimony of two or three witnesses.’ </a:t>
            </a:r>
            <a:r>
              <a:rPr lang="en-US" altLang="en-US" sz="40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If they still refuse to listen</a:t>
            </a: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, tell it to the church; and </a:t>
            </a:r>
            <a:r>
              <a:rPr lang="en-US" altLang="en-US" sz="40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if they refuse to listen </a:t>
            </a: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even to the church, treat them as you would a pagan or a tax collector. </a:t>
            </a:r>
            <a:endParaRPr lang="en-US" altLang="en-US" sz="40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Matthew 18:15–17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0835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Brothers and sisters, if someone is caught in a sin, you who live by the Spirit should restore that person gently…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Galatians 6:1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2846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The proverbs of Solomon son of David, king of Israel: for gaining wisdom and instruction; for understanding words of insight; for receiving instruction in prudent behavior, doing what is right and just and fair; for giving prudence to those who are simple, knowledge and discretion to the young—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1:1–8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6480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23" y="1903229"/>
            <a:ext cx="11655954" cy="471211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Biblical discipline is planned, purposeful, controlled and done in love.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9D379-D02C-D242-7C0C-EADE7D8B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-72736"/>
            <a:ext cx="12313921" cy="181816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05488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Fathers, do not provoke your children to anger, but bring them up in the discipline and instruction of the Lord.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Ephesians 6:4 (ESV)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1026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Fathers, do not provoke your children, lest they become discouraged.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Colossians 3:21 (ESV)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95611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 rod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and a reprimand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impart wisdom, but a child left undisciplined disgraces its mother.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29:15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2702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The punishment inflicted on him by the majority is sufficient. Now instead, you ought to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forgive and comfort him,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 so that he will not be overwhelmed by excessive sorrow. I urge you, therefore, to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reaffirm your love for him.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2 Corinthians 2:6–8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727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Moreover, we have all had human fathers who disciplined us and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we respected them for it.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Hebrews 12:9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3952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1EDB2-1161-47B2-A840-2E8D44969A41}"/>
              </a:ext>
            </a:extLst>
          </p:cNvPr>
          <p:cNvSpPr txBox="1"/>
          <p:nvPr/>
        </p:nvSpPr>
        <p:spPr>
          <a:xfrm>
            <a:off x="4780722" y="164952"/>
            <a:ext cx="71981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are all born with a sin nature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It is our job to teach our children what is right and wrong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love through teaching and disciplining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How should we discipline?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830997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When should we discipline?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356187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Rebellion is as sinful as witchcraft, and stubbornness as bad as worshiping idols…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1 Samuel 15:23 (NLT)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5458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1EDB2-1161-47B2-A840-2E8D44969A41}"/>
              </a:ext>
            </a:extLst>
          </p:cNvPr>
          <p:cNvSpPr txBox="1"/>
          <p:nvPr/>
        </p:nvSpPr>
        <p:spPr>
          <a:xfrm>
            <a:off x="4780722" y="164952"/>
            <a:ext cx="71981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are all born with a sin nature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It is our job to teach our children what is right and wrong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love through teaching and disciplining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How should we discipline?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When should we discipline?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830997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An example of perfect discipline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63453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My son, do not despise the Lord’s discipline, and do not resent his rebuke, because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the Lord disciplines those he loves, as a father the son he delights in.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3:11–12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8147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ain rock face texture">
            <a:extLst>
              <a:ext uri="{FF2B5EF4-FFF2-40B4-BE49-F238E27FC236}">
                <a16:creationId xmlns:a16="http://schemas.microsoft.com/office/drawing/2014/main" id="{F31CF106-2869-A371-3872-85F1EADB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3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CBCC51-EAC2-4564-A9D7-F64FE001AE06}"/>
              </a:ext>
            </a:extLst>
          </p:cNvPr>
          <p:cNvSpPr txBox="1"/>
          <p:nvPr/>
        </p:nvSpPr>
        <p:spPr>
          <a:xfrm>
            <a:off x="0" y="5123388"/>
            <a:ext cx="12192000" cy="769441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We are all born with a sin nature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6F8F7-4317-81D5-42F9-7C91C45F7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316" y="-123709"/>
            <a:ext cx="4680673" cy="2596812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359316-0146-23A6-3711-B07694E35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689525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… have you completely forgotten this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word of encouragement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 that addresses you as a father addresses his son? It says, “My son, do not make light of the Lord’s discipline, and do not lose heart when he rebukes you,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Hebrews 12:5-6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709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because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the Lord disciplines the one he loves,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and he chastens everyone he accepts as his son.”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Hebrews 12:5-6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61410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23" y="1903229"/>
            <a:ext cx="11655954" cy="471211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If God (the perfect parent) disciplines His children, we should discipline ours.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9D379-D02C-D242-7C0C-EADE7D8B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-72736"/>
            <a:ext cx="12313921" cy="181816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24127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…but a child left undisciplined disgraces its mother.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29:15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30732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Whoever spares the rod hates their children, but the one who loves their children is careful to discipline them.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13:24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00928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Do not withhold discipline from a child; if you punish them with the rod, they will not die. Punish them with the rod and save them from death.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23:13–14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8275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Discipline your children, for in that there is hope; do not be a willing party to their death.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19:18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47339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Endure hardship as discipline; God is treating you as his children.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For what children are not disciplined by their father?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 If you are not disciplined—and everyone undergoes discipline—then you are not legitimate, not true sons and daughters at all.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Hebrews 12:7-8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90293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6" y="213157"/>
            <a:ext cx="9561028" cy="643168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spc="-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ahoma" panose="020B0604030504040204" pitchFamily="34" charset="0"/>
              </a:rPr>
              <a:t>We are all born with a sin nature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3200" spc="-2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ahoma" panose="020B0604030504040204" pitchFamily="34" charset="0"/>
            </a:endParaRP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spc="-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ahoma" panose="020B0604030504040204" pitchFamily="34" charset="0"/>
              </a:rPr>
              <a:t>It is our job to teach our children what is right and wrong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3200" spc="-2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ahoma" panose="020B0604030504040204" pitchFamily="34" charset="0"/>
            </a:endParaRP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spc="-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ahoma" panose="020B0604030504040204" pitchFamily="34" charset="0"/>
              </a:rPr>
              <a:t>We show children we love them through teaching and disciplining them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3200" spc="-2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ahoma" panose="020B0604030504040204" pitchFamily="34" charset="0"/>
            </a:endParaRP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spc="-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ahoma" panose="020B0604030504040204" pitchFamily="34" charset="0"/>
              </a:rPr>
              <a:t>How should we discipline?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3200" spc="-2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ahoma" panose="020B0604030504040204" pitchFamily="34" charset="0"/>
            </a:endParaRP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spc="-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ahoma" panose="020B0604030504040204" pitchFamily="34" charset="0"/>
              </a:rPr>
              <a:t>When should we discipline?</a:t>
            </a: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3200" spc="-2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ahoma" panose="020B0604030504040204" pitchFamily="34" charset="0"/>
            </a:endParaRPr>
          </a:p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spc="-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ahoma" panose="020B0604030504040204" pitchFamily="34" charset="0"/>
              </a:rPr>
              <a:t>Our Father is an example of perfect discipline</a:t>
            </a:r>
            <a:endParaRPr lang="en-US" altLang="en-US" sz="3600" spc="-2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3D0AB-7706-3EF7-8AF2-E765B5724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25111" y="2291194"/>
            <a:ext cx="7091918" cy="22756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14847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3731F445-EA91-7BA7-B84B-9EDB4A1F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8610"/>
          <a:stretch/>
        </p:blipFill>
        <p:spPr>
          <a:xfrm>
            <a:off x="17759" y="0"/>
            <a:ext cx="12192000" cy="6068290"/>
          </a:xfrm>
          <a:prstGeom prst="rect">
            <a:avLst/>
          </a:prstGeom>
        </p:spPr>
      </p:pic>
      <p:grpSp>
        <p:nvGrpSpPr>
          <p:cNvPr id="28" name="Group 2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653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 youngster’s heart is filled with foolishness, but physical discipline will drive it far away.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Genesis 8:21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2275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3731F445-EA91-7BA7-B84B-9EDB4A1F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8610"/>
          <a:stretch/>
        </p:blipFill>
        <p:spPr>
          <a:xfrm>
            <a:off x="17759" y="0"/>
            <a:ext cx="12192000" cy="6068290"/>
          </a:xfrm>
          <a:prstGeom prst="rect">
            <a:avLst/>
          </a:prstGeom>
        </p:spPr>
      </p:pic>
      <p:grpSp>
        <p:nvGrpSpPr>
          <p:cNvPr id="28" name="Group 2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99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… every inclination of the human heart is evil from childhood…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22:15 (NLT)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1172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1EDB2-1161-47B2-A840-2E8D44969A41}"/>
              </a:ext>
            </a:extLst>
          </p:cNvPr>
          <p:cNvSpPr txBox="1"/>
          <p:nvPr/>
        </p:nvSpPr>
        <p:spPr>
          <a:xfrm>
            <a:off x="4780722" y="164952"/>
            <a:ext cx="7198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We are all born with a sin nature</a:t>
            </a:r>
            <a:endParaRPr kumimoji="0" lang="en-US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569660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It is our job to teach our children what is right and wrong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52989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Listen, my son, to your father’s instruction and do not forsake your mother’s teaching.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1:8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2513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These commandments that I give you today are to be on your hearts.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Impress them on your children.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Talk about them when you sit at home and when you walk along the road, when you lie down and when you get up.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Deuteronomy 6:6–9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7450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Tie them as symbols on your hands and bind them on your foreheads. Write them on the doorframes of your houses and on your gates.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Deuteronomy 6:6–9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377667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10221</TotalTime>
  <Words>1244</Words>
  <Application>Microsoft Office PowerPoint</Application>
  <PresentationFormat>Widescreen</PresentationFormat>
  <Paragraphs>102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Abadi</vt:lpstr>
      <vt:lpstr>Arial</vt:lpstr>
      <vt:lpstr>Calibri</vt:lpstr>
      <vt:lpstr>Rockwell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Wallin</dc:creator>
  <cp:lastModifiedBy>Doug Wallin</cp:lastModifiedBy>
  <cp:revision>308</cp:revision>
  <cp:lastPrinted>2023-09-03T13:45:56Z</cp:lastPrinted>
  <dcterms:created xsi:type="dcterms:W3CDTF">2022-06-01T02:28:00Z</dcterms:created>
  <dcterms:modified xsi:type="dcterms:W3CDTF">2023-09-17T13:22:11Z</dcterms:modified>
</cp:coreProperties>
</file>