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2633" r:id="rId2"/>
    <p:sldId id="2630" r:id="rId3"/>
    <p:sldId id="2599" r:id="rId4"/>
    <p:sldId id="2721" r:id="rId5"/>
    <p:sldId id="2722" r:id="rId6"/>
    <p:sldId id="2723" r:id="rId7"/>
    <p:sldId id="2724" r:id="rId8"/>
    <p:sldId id="2726" r:id="rId9"/>
    <p:sldId id="2725" r:id="rId10"/>
    <p:sldId id="2727" r:id="rId11"/>
    <p:sldId id="2728" r:id="rId12"/>
    <p:sldId id="2729" r:id="rId13"/>
    <p:sldId id="2730" r:id="rId14"/>
    <p:sldId id="2731" r:id="rId15"/>
    <p:sldId id="2732" r:id="rId16"/>
    <p:sldId id="2733" r:id="rId17"/>
    <p:sldId id="2734" r:id="rId18"/>
    <p:sldId id="2632" r:id="rId19"/>
    <p:sldId id="2735" r:id="rId20"/>
    <p:sldId id="2736" r:id="rId21"/>
    <p:sldId id="2737" r:id="rId22"/>
    <p:sldId id="2738" r:id="rId23"/>
    <p:sldId id="2739" r:id="rId24"/>
    <p:sldId id="2740" r:id="rId25"/>
    <p:sldId id="2741" r:id="rId26"/>
    <p:sldId id="2742" r:id="rId27"/>
    <p:sldId id="2743" r:id="rId28"/>
    <p:sldId id="2744" r:id="rId29"/>
    <p:sldId id="2745" r:id="rId30"/>
    <p:sldId id="2746" r:id="rId31"/>
    <p:sldId id="2694" r:id="rId32"/>
    <p:sldId id="2747" r:id="rId33"/>
    <p:sldId id="2748" r:id="rId34"/>
    <p:sldId id="2749" r:id="rId35"/>
    <p:sldId id="2750" r:id="rId36"/>
    <p:sldId id="2751" r:id="rId37"/>
    <p:sldId id="2752" r:id="rId38"/>
    <p:sldId id="2753" r:id="rId39"/>
    <p:sldId id="2754" r:id="rId40"/>
    <p:sldId id="2755" r:id="rId41"/>
    <p:sldId id="2756" r:id="rId42"/>
    <p:sldId id="2757" r:id="rId43"/>
    <p:sldId id="2758" r:id="rId44"/>
    <p:sldId id="2759" r:id="rId45"/>
    <p:sldId id="2760" r:id="rId46"/>
    <p:sldId id="2761" r:id="rId47"/>
    <p:sldId id="2762" r:id="rId48"/>
    <p:sldId id="2763" r:id="rId49"/>
    <p:sldId id="2719" r:id="rId50"/>
    <p:sldId id="2695" r:id="rId51"/>
    <p:sldId id="2720" r:id="rId52"/>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8F04"/>
    <a:srgbClr val="FCD76B"/>
    <a:srgbClr val="171717"/>
    <a:srgbClr val="F9D861"/>
    <a:srgbClr val="1E1E1E"/>
    <a:srgbClr val="313131"/>
    <a:srgbClr val="1C1C1C"/>
    <a:srgbClr val="1B1B1B"/>
    <a:srgbClr val="FFFF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51" autoAdjust="0"/>
    <p:restoredTop sz="94660"/>
  </p:normalViewPr>
  <p:slideViewPr>
    <p:cSldViewPr snapToGrid="0">
      <p:cViewPr varScale="1">
        <p:scale>
          <a:sx n="101" d="100"/>
          <a:sy n="101" d="100"/>
        </p:scale>
        <p:origin x="570" y="72"/>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16831E15-2D2E-43AB-B743-8EA62B45FA7D}" type="datetimeFigureOut">
              <a:rPr lang="en-US" smtClean="0"/>
              <a:t>9/10/2023</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686D18DC-3AC1-432D-9D91-2B39070F7CC9}" type="slidenum">
              <a:rPr lang="en-US" smtClean="0"/>
              <a:t>‹#›</a:t>
            </a:fld>
            <a:endParaRPr lang="en-US"/>
          </a:p>
        </p:txBody>
      </p:sp>
    </p:spTree>
    <p:extLst>
      <p:ext uri="{BB962C8B-B14F-4D97-AF65-F5344CB8AC3E}">
        <p14:creationId xmlns:p14="http://schemas.microsoft.com/office/powerpoint/2010/main" val="3097913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a:t>
            </a:fld>
            <a:endParaRPr lang="en-US"/>
          </a:p>
        </p:txBody>
      </p:sp>
    </p:spTree>
    <p:extLst>
      <p:ext uri="{BB962C8B-B14F-4D97-AF65-F5344CB8AC3E}">
        <p14:creationId xmlns:p14="http://schemas.microsoft.com/office/powerpoint/2010/main" val="1208188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1145">
              <a:defRPr/>
            </a:pPr>
            <a:fld id="{11D0EFDA-7DF2-466E-B0D9-4D940B50AFC0}" type="slidenum">
              <a:rPr lang="en-US">
                <a:solidFill>
                  <a:prstClr val="black"/>
                </a:solidFill>
                <a:latin typeface="Calibri" panose="020F0502020204030204"/>
              </a:rPr>
              <a:pPr defTabSz="471145">
                <a:defRPr/>
              </a:pPr>
              <a:t>49</a:t>
            </a:fld>
            <a:endParaRPr lang="en-US">
              <a:solidFill>
                <a:prstClr val="black"/>
              </a:solidFill>
              <a:latin typeface="Calibri" panose="020F0502020204030204"/>
            </a:endParaRPr>
          </a:p>
        </p:txBody>
      </p:sp>
    </p:spTree>
    <p:extLst>
      <p:ext uri="{BB962C8B-B14F-4D97-AF65-F5344CB8AC3E}">
        <p14:creationId xmlns:p14="http://schemas.microsoft.com/office/powerpoint/2010/main" val="17510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50</a:t>
            </a:fld>
            <a:endParaRPr lang="en-US"/>
          </a:p>
        </p:txBody>
      </p:sp>
    </p:spTree>
    <p:extLst>
      <p:ext uri="{BB962C8B-B14F-4D97-AF65-F5344CB8AC3E}">
        <p14:creationId xmlns:p14="http://schemas.microsoft.com/office/powerpoint/2010/main" val="4174815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51</a:t>
            </a:fld>
            <a:endParaRPr lang="en-US"/>
          </a:p>
        </p:txBody>
      </p:sp>
    </p:spTree>
    <p:extLst>
      <p:ext uri="{BB962C8B-B14F-4D97-AF65-F5344CB8AC3E}">
        <p14:creationId xmlns:p14="http://schemas.microsoft.com/office/powerpoint/2010/main" val="3628373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1145">
              <a:defRPr/>
            </a:pPr>
            <a:fld id="{11D0EFDA-7DF2-466E-B0D9-4D940B50AFC0}" type="slidenum">
              <a:rPr lang="en-US">
                <a:solidFill>
                  <a:prstClr val="black"/>
                </a:solidFill>
                <a:latin typeface="Calibri" panose="020F0502020204030204"/>
              </a:rPr>
              <a:pPr defTabSz="471145">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1206114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1145">
              <a:defRPr/>
            </a:pPr>
            <a:fld id="{11D0EFDA-7DF2-466E-B0D9-4D940B50AFC0}" type="slidenum">
              <a:rPr lang="en-US">
                <a:solidFill>
                  <a:prstClr val="black"/>
                </a:solidFill>
                <a:latin typeface="Calibri" panose="020F0502020204030204"/>
              </a:rPr>
              <a:pPr defTabSz="471145">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471217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1145">
              <a:defRPr/>
            </a:pPr>
            <a:fld id="{11D0EFDA-7DF2-466E-B0D9-4D940B50AFC0}" type="slidenum">
              <a:rPr lang="en-US">
                <a:solidFill>
                  <a:prstClr val="black"/>
                </a:solidFill>
                <a:latin typeface="Calibri" panose="020F0502020204030204"/>
              </a:rPr>
              <a:pPr defTabSz="471145">
                <a:defRPr/>
              </a:pPr>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3114781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1145">
              <a:defRPr/>
            </a:pPr>
            <a:fld id="{11D0EFDA-7DF2-466E-B0D9-4D940B50AFC0}" type="slidenum">
              <a:rPr lang="en-US">
                <a:solidFill>
                  <a:prstClr val="black"/>
                </a:solidFill>
                <a:latin typeface="Calibri" panose="020F0502020204030204"/>
              </a:rPr>
              <a:pPr defTabSz="471145">
                <a:defRPr/>
              </a:pPr>
              <a:t>31</a:t>
            </a:fld>
            <a:endParaRPr lang="en-US">
              <a:solidFill>
                <a:prstClr val="black"/>
              </a:solidFill>
              <a:latin typeface="Calibri" panose="020F0502020204030204"/>
            </a:endParaRPr>
          </a:p>
        </p:txBody>
      </p:sp>
    </p:spTree>
    <p:extLst>
      <p:ext uri="{BB962C8B-B14F-4D97-AF65-F5344CB8AC3E}">
        <p14:creationId xmlns:p14="http://schemas.microsoft.com/office/powerpoint/2010/main" val="941891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1145">
              <a:defRPr/>
            </a:pPr>
            <a:fld id="{11D0EFDA-7DF2-466E-B0D9-4D940B50AFC0}" type="slidenum">
              <a:rPr lang="en-US">
                <a:solidFill>
                  <a:prstClr val="black"/>
                </a:solidFill>
                <a:latin typeface="Calibri" panose="020F0502020204030204"/>
              </a:rPr>
              <a:pPr defTabSz="471145">
                <a:defRPr/>
              </a:pPr>
              <a:t>32</a:t>
            </a:fld>
            <a:endParaRPr lang="en-US">
              <a:solidFill>
                <a:prstClr val="black"/>
              </a:solidFill>
              <a:latin typeface="Calibri" panose="020F0502020204030204"/>
            </a:endParaRPr>
          </a:p>
        </p:txBody>
      </p:sp>
    </p:spTree>
    <p:extLst>
      <p:ext uri="{BB962C8B-B14F-4D97-AF65-F5344CB8AC3E}">
        <p14:creationId xmlns:p14="http://schemas.microsoft.com/office/powerpoint/2010/main" val="87615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1145">
              <a:defRPr/>
            </a:pPr>
            <a:fld id="{11D0EFDA-7DF2-466E-B0D9-4D940B50AFC0}" type="slidenum">
              <a:rPr lang="en-US">
                <a:solidFill>
                  <a:prstClr val="black"/>
                </a:solidFill>
                <a:latin typeface="Calibri" panose="020F0502020204030204"/>
              </a:rPr>
              <a:pPr defTabSz="471145">
                <a:defRPr/>
              </a:pPr>
              <a:t>33</a:t>
            </a:fld>
            <a:endParaRPr lang="en-US">
              <a:solidFill>
                <a:prstClr val="black"/>
              </a:solidFill>
              <a:latin typeface="Calibri" panose="020F0502020204030204"/>
            </a:endParaRPr>
          </a:p>
        </p:txBody>
      </p:sp>
    </p:spTree>
    <p:extLst>
      <p:ext uri="{BB962C8B-B14F-4D97-AF65-F5344CB8AC3E}">
        <p14:creationId xmlns:p14="http://schemas.microsoft.com/office/powerpoint/2010/main" val="1430635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1145">
              <a:defRPr/>
            </a:pPr>
            <a:fld id="{11D0EFDA-7DF2-466E-B0D9-4D940B50AFC0}" type="slidenum">
              <a:rPr lang="en-US">
                <a:solidFill>
                  <a:prstClr val="black"/>
                </a:solidFill>
                <a:latin typeface="Calibri" panose="020F0502020204030204"/>
              </a:rPr>
              <a:pPr defTabSz="471145">
                <a:defRPr/>
              </a:pPr>
              <a:t>34</a:t>
            </a:fld>
            <a:endParaRPr lang="en-US">
              <a:solidFill>
                <a:prstClr val="black"/>
              </a:solidFill>
              <a:latin typeface="Calibri" panose="020F0502020204030204"/>
            </a:endParaRPr>
          </a:p>
        </p:txBody>
      </p:sp>
    </p:spTree>
    <p:extLst>
      <p:ext uri="{BB962C8B-B14F-4D97-AF65-F5344CB8AC3E}">
        <p14:creationId xmlns:p14="http://schemas.microsoft.com/office/powerpoint/2010/main" val="1542174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1145">
              <a:defRPr/>
            </a:pPr>
            <a:fld id="{11D0EFDA-7DF2-466E-B0D9-4D940B50AFC0}" type="slidenum">
              <a:rPr lang="en-US">
                <a:solidFill>
                  <a:prstClr val="black"/>
                </a:solidFill>
                <a:latin typeface="Calibri" panose="020F0502020204030204"/>
              </a:rPr>
              <a:pPr defTabSz="471145">
                <a:defRPr/>
              </a:pPr>
              <a:t>39</a:t>
            </a:fld>
            <a:endParaRPr lang="en-US">
              <a:solidFill>
                <a:prstClr val="black"/>
              </a:solidFill>
              <a:latin typeface="Calibri" panose="020F0502020204030204"/>
            </a:endParaRPr>
          </a:p>
        </p:txBody>
      </p:sp>
    </p:spTree>
    <p:extLst>
      <p:ext uri="{BB962C8B-B14F-4D97-AF65-F5344CB8AC3E}">
        <p14:creationId xmlns:p14="http://schemas.microsoft.com/office/powerpoint/2010/main" val="386841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9/10/2023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874741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9/10/2023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15501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9/10/2023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221925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9/10/2023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441551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9/10/2023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2784698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t>9/10/2023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117538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9/10/2023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889062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9/10/2023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133434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9/10/2023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872709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9/10/2023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3304081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9/10/2023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829671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68C2560D-EC28-3B41-86E8-18F1CE0113B4}" type="datetimeFigureOut">
              <a:rPr lang="en-US" smtClean="0"/>
              <a:t>9/10/2023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2369098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E1E1E"/>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reading a book&#10;&#10;Description automatically generated">
            <a:extLst>
              <a:ext uri="{FF2B5EF4-FFF2-40B4-BE49-F238E27FC236}">
                <a16:creationId xmlns:a16="http://schemas.microsoft.com/office/drawing/2014/main" id="{3731F445-EA91-7BA7-B84B-9EDB4A1F5238}"/>
              </a:ext>
            </a:extLst>
          </p:cNvPr>
          <p:cNvPicPr>
            <a:picLocks noChangeAspect="1"/>
          </p:cNvPicPr>
          <p:nvPr/>
        </p:nvPicPr>
        <p:blipFill rotWithShape="1">
          <a:blip r:embed="rId3">
            <a:extLst>
              <a:ext uri="{28A0092B-C50C-407E-A947-70E740481C1C}">
                <a14:useLocalDpi xmlns:a14="http://schemas.microsoft.com/office/drawing/2010/main" val="0"/>
              </a:ext>
            </a:extLst>
          </a:blip>
          <a:srcRect t="2905" b="8610"/>
          <a:stretch/>
        </p:blipFill>
        <p:spPr>
          <a:xfrm>
            <a:off x="17759" y="0"/>
            <a:ext cx="12192000" cy="6068290"/>
          </a:xfrm>
          <a:prstGeom prst="rect">
            <a:avLst/>
          </a:prstGeom>
        </p:spPr>
      </p:pic>
      <p:grpSp>
        <p:nvGrpSpPr>
          <p:cNvPr id="28" name="Group 22">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5029199"/>
            <a:ext cx="12228128" cy="1828800"/>
            <a:chOff x="-305" y="2987478"/>
            <a:chExt cx="12188952" cy="1828800"/>
          </a:xfrm>
        </p:grpSpPr>
        <p:sp>
          <p:nvSpPr>
            <p:cNvPr id="29" name="Freeform: Shape 23">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30" name="Freeform: Shape 24">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31" name="Freeform: Shape 25">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27" name="Freeform: Shape 26">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391915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rgbClr val="C00000"/>
                </a:solidFill>
                <a:latin typeface="Calibri"/>
                <a:cs typeface="Tahoma" panose="020B0604030504040204" pitchFamily="34" charset="0"/>
              </a:rPr>
              <a:t>But by the grace of God I am what I am,</a:t>
            </a:r>
            <a:r>
              <a:rPr lang="en-US" altLang="en-US" sz="4400" spc="-200" dirty="0">
                <a:latin typeface="Calibri"/>
                <a:cs typeface="Tahoma" panose="020B0604030504040204" pitchFamily="34" charset="0"/>
              </a:rPr>
              <a:t> and his grace to me was not without effect. No, </a:t>
            </a:r>
            <a:r>
              <a:rPr lang="en-US" altLang="en-US" sz="4400" spc="-200" dirty="0">
                <a:solidFill>
                  <a:srgbClr val="C00000"/>
                </a:solidFill>
                <a:latin typeface="Calibri"/>
                <a:cs typeface="Tahoma" panose="020B0604030504040204" pitchFamily="34" charset="0"/>
              </a:rPr>
              <a:t>I worked harder than all of them—yet not I, </a:t>
            </a:r>
            <a:r>
              <a:rPr lang="en-US" altLang="en-US" sz="4400" spc="-200" dirty="0">
                <a:latin typeface="Calibri"/>
                <a:cs typeface="Tahoma" panose="020B0604030504040204" pitchFamily="34" charset="0"/>
              </a:rPr>
              <a:t>but the grace of God that was with me.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1 Corinthians 15:10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3891327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“For God knows that when you eat from it your eyes will be opened, and </a:t>
            </a:r>
            <a:r>
              <a:rPr lang="en-US" altLang="en-US" sz="4400" spc="-200" dirty="0">
                <a:solidFill>
                  <a:srgbClr val="C00000"/>
                </a:solidFill>
                <a:latin typeface="Calibri"/>
                <a:cs typeface="Tahoma" panose="020B0604030504040204" pitchFamily="34" charset="0"/>
              </a:rPr>
              <a:t>you will be like God,</a:t>
            </a:r>
            <a:r>
              <a:rPr lang="en-US" altLang="en-US" sz="4400" spc="-200" dirty="0">
                <a:latin typeface="Calibri"/>
                <a:cs typeface="Tahoma" panose="020B0604030504040204" pitchFamily="34" charset="0"/>
              </a:rPr>
              <a:t> knowing good and evil.”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Genesis 3:5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3923892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though I myself have reasons for such confidence… But whatever were gains to me I now consider loss for the sake of Christ. What is more, I consider everything a loss because of the surpassing worth of knowing Christ Jesus my Lord, for whose sake I have lost all things.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Philippians 3:4–9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2328874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rgbClr val="C00000"/>
                </a:solidFill>
                <a:latin typeface="Calibri"/>
                <a:cs typeface="Tahoma" panose="020B0604030504040204" pitchFamily="34" charset="0"/>
              </a:rPr>
              <a:t>I consider them garbage, that I may gain Christ and be found in him</a:t>
            </a:r>
            <a:r>
              <a:rPr lang="en-US" altLang="en-US" sz="4400" spc="-200" dirty="0">
                <a:latin typeface="Calibri"/>
                <a:cs typeface="Tahoma" panose="020B0604030504040204" pitchFamily="34" charset="0"/>
              </a:rPr>
              <a:t>, not having a righteousness of my own that comes from the law, but that which is through faith in Christ—the righteousness that comes from God on the basis of faith.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Philippians 3:4–9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3677641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Every good and perfect gift is from above, coming down from the Father of the heavenly lights, who does not change like shifting shadows.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James 1:17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1353591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How you have fallen from heaven, morning star, son of the dawn! You have been cast down to the earth, you who once laid low the nations! You said in your heart, “</a:t>
            </a:r>
            <a:r>
              <a:rPr lang="en-US" altLang="en-US" sz="5400" spc="-200" dirty="0">
                <a:solidFill>
                  <a:srgbClr val="C00000"/>
                </a:solidFill>
                <a:latin typeface="Calibri"/>
                <a:cs typeface="Tahoma" panose="020B0604030504040204" pitchFamily="34" charset="0"/>
              </a:rPr>
              <a:t>I</a:t>
            </a:r>
            <a:r>
              <a:rPr lang="en-US" altLang="en-US" sz="5400" spc="-200" dirty="0">
                <a:latin typeface="Calibri"/>
                <a:cs typeface="Tahoma" panose="020B0604030504040204" pitchFamily="34" charset="0"/>
              </a:rPr>
              <a:t> </a:t>
            </a:r>
            <a:r>
              <a:rPr lang="en-US" altLang="en-US" sz="4400" spc="-200" dirty="0">
                <a:latin typeface="Calibri"/>
                <a:cs typeface="Tahoma" panose="020B0604030504040204" pitchFamily="34" charset="0"/>
              </a:rPr>
              <a:t>will ascend to the heavens; </a:t>
            </a:r>
            <a:r>
              <a:rPr lang="en-US" altLang="en-US" sz="5400" spc="-200" dirty="0">
                <a:solidFill>
                  <a:srgbClr val="C00000"/>
                </a:solidFill>
                <a:latin typeface="Calibri"/>
                <a:cs typeface="Tahoma" panose="020B0604030504040204" pitchFamily="34" charset="0"/>
              </a:rPr>
              <a:t>I</a:t>
            </a:r>
            <a:r>
              <a:rPr lang="en-US" altLang="en-US" sz="4400" spc="-200" dirty="0">
                <a:latin typeface="Calibri"/>
                <a:cs typeface="Tahoma" panose="020B0604030504040204" pitchFamily="34" charset="0"/>
              </a:rPr>
              <a:t> will raise my throne above the stars of God;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Isaiah 14:12–14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1831335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5400" spc="-200" dirty="0">
                <a:solidFill>
                  <a:srgbClr val="C00000"/>
                </a:solidFill>
                <a:latin typeface="Calibri"/>
                <a:cs typeface="Tahoma" panose="020B0604030504040204" pitchFamily="34" charset="0"/>
              </a:rPr>
              <a:t>I</a:t>
            </a:r>
            <a:r>
              <a:rPr lang="en-US" altLang="en-US" sz="4400" spc="-200" dirty="0">
                <a:latin typeface="Calibri"/>
                <a:cs typeface="Tahoma" panose="020B0604030504040204" pitchFamily="34" charset="0"/>
              </a:rPr>
              <a:t> will sit enthroned on the mount of assembly, on the utmost heights of Mount </a:t>
            </a:r>
            <a:r>
              <a:rPr lang="en-US" altLang="en-US" sz="4400" spc="-200" dirty="0" err="1">
                <a:latin typeface="Calibri"/>
                <a:cs typeface="Tahoma" panose="020B0604030504040204" pitchFamily="34" charset="0"/>
              </a:rPr>
              <a:t>Zaphon</a:t>
            </a:r>
            <a:r>
              <a:rPr lang="en-US" altLang="en-US" sz="4400" spc="-200" dirty="0">
                <a:latin typeface="Calibri"/>
                <a:cs typeface="Tahoma" panose="020B0604030504040204" pitchFamily="34" charset="0"/>
              </a:rPr>
              <a:t>.  </a:t>
            </a:r>
            <a:r>
              <a:rPr lang="en-US" altLang="en-US" sz="5400" spc="-200" dirty="0">
                <a:solidFill>
                  <a:srgbClr val="C00000"/>
                </a:solidFill>
                <a:latin typeface="Calibri"/>
                <a:cs typeface="Tahoma" panose="020B0604030504040204" pitchFamily="34" charset="0"/>
              </a:rPr>
              <a:t>I</a:t>
            </a:r>
            <a:r>
              <a:rPr lang="en-US" altLang="en-US" sz="4400" spc="-200" dirty="0">
                <a:latin typeface="Calibri"/>
                <a:cs typeface="Tahoma" panose="020B0604030504040204" pitchFamily="34" charset="0"/>
              </a:rPr>
              <a:t> will ascend above the tops of the clouds; </a:t>
            </a:r>
          </a:p>
          <a:p>
            <a:pPr algn="ctr" defTabSz="609585">
              <a:lnSpc>
                <a:spcPct val="100000"/>
              </a:lnSpc>
              <a:spcBef>
                <a:spcPct val="0"/>
              </a:spcBef>
              <a:buNone/>
              <a:defRPr/>
            </a:pPr>
            <a:endParaRPr lang="en-US" altLang="en-US" sz="4400" spc="-200" dirty="0">
              <a:solidFill>
                <a:srgbClr val="C00000"/>
              </a:solidFill>
              <a:latin typeface="Calibri"/>
              <a:cs typeface="Tahoma" panose="020B0604030504040204" pitchFamily="34" charset="0"/>
            </a:endParaRPr>
          </a:p>
          <a:p>
            <a:pPr algn="ctr" defTabSz="609585">
              <a:lnSpc>
                <a:spcPct val="100000"/>
              </a:lnSpc>
              <a:spcBef>
                <a:spcPct val="0"/>
              </a:spcBef>
              <a:buNone/>
              <a:defRPr/>
            </a:pPr>
            <a:r>
              <a:rPr lang="en-US" altLang="en-US" sz="5400" spc="-200" dirty="0">
                <a:solidFill>
                  <a:srgbClr val="C00000"/>
                </a:solidFill>
                <a:latin typeface="Calibri"/>
                <a:cs typeface="Tahoma" panose="020B0604030504040204" pitchFamily="34" charset="0"/>
              </a:rPr>
              <a:t>I</a:t>
            </a:r>
            <a:r>
              <a:rPr lang="en-US" altLang="en-US" sz="4400" spc="-200" dirty="0">
                <a:latin typeface="Calibri"/>
                <a:cs typeface="Tahoma" panose="020B0604030504040204" pitchFamily="34" charset="0"/>
              </a:rPr>
              <a:t> </a:t>
            </a:r>
            <a:r>
              <a:rPr lang="en-US" altLang="en-US" sz="4400" spc="-200" dirty="0">
                <a:solidFill>
                  <a:srgbClr val="C00000"/>
                </a:solidFill>
                <a:latin typeface="Calibri"/>
                <a:cs typeface="Tahoma" panose="020B0604030504040204" pitchFamily="34" charset="0"/>
              </a:rPr>
              <a:t>will make myself like the Most High.”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Isaiah 14:12–14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2912402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everyone who is called by my name, </a:t>
            </a:r>
          </a:p>
          <a:p>
            <a:pPr algn="ctr" defTabSz="609585">
              <a:lnSpc>
                <a:spcPct val="100000"/>
              </a:lnSpc>
              <a:spcBef>
                <a:spcPct val="0"/>
              </a:spcBef>
              <a:buNone/>
              <a:defRPr/>
            </a:pPr>
            <a:endParaRPr lang="en-US" altLang="en-US" sz="4400" spc="-200" dirty="0">
              <a:solidFill>
                <a:srgbClr val="C00000"/>
              </a:solidFill>
              <a:latin typeface="Calibri"/>
              <a:cs typeface="Tahoma" panose="020B0604030504040204" pitchFamily="34" charset="0"/>
            </a:endParaRPr>
          </a:p>
          <a:p>
            <a:pPr algn="ctr" defTabSz="609585">
              <a:lnSpc>
                <a:spcPct val="100000"/>
              </a:lnSpc>
              <a:spcBef>
                <a:spcPct val="0"/>
              </a:spcBef>
              <a:buNone/>
              <a:defRPr/>
            </a:pPr>
            <a:r>
              <a:rPr lang="en-US" altLang="en-US" sz="4400" spc="-200" dirty="0">
                <a:solidFill>
                  <a:srgbClr val="C00000"/>
                </a:solidFill>
                <a:latin typeface="Calibri"/>
                <a:cs typeface="Tahoma" panose="020B0604030504040204" pitchFamily="34" charset="0"/>
              </a:rPr>
              <a:t>whom I created for my glory,</a:t>
            </a:r>
            <a:r>
              <a:rPr lang="en-US" altLang="en-US" sz="4400" spc="-200" dirty="0">
                <a:latin typeface="Calibri"/>
                <a:cs typeface="Tahoma" panose="020B0604030504040204" pitchFamily="34" charset="0"/>
              </a:rPr>
              <a:t> </a:t>
            </a:r>
          </a:p>
          <a:p>
            <a:pPr algn="ctr" defTabSz="609585">
              <a:lnSpc>
                <a:spcPct val="100000"/>
              </a:lnSpc>
              <a:spcBef>
                <a:spcPct val="0"/>
              </a:spcBef>
              <a:buNone/>
              <a:defRPr/>
            </a:pPr>
            <a:endParaRPr lang="en-US" altLang="en-US" sz="4400" spc="-200" dirty="0">
              <a:latin typeface="Calibri"/>
              <a:cs typeface="Tahoma" panose="020B0604030504040204" pitchFamily="34" charset="0"/>
            </a:endParaRPr>
          </a:p>
          <a:p>
            <a:pPr algn="ctr" defTabSz="609585">
              <a:lnSpc>
                <a:spcPct val="100000"/>
              </a:lnSpc>
              <a:spcBef>
                <a:spcPct val="0"/>
              </a:spcBef>
              <a:buNone/>
              <a:defRPr/>
            </a:pPr>
            <a:r>
              <a:rPr lang="en-US" altLang="en-US" sz="4400" spc="-200" dirty="0">
                <a:latin typeface="Calibri"/>
                <a:cs typeface="Tahoma" panose="020B0604030504040204" pitchFamily="34" charset="0"/>
              </a:rPr>
              <a:t>whom I formed and made.” </a:t>
            </a:r>
            <a:endParaRPr lang="en-US" altLang="en-US" sz="3600" spc="-200" dirty="0">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Isaiah 43:7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2420375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026" name="Picture 2" descr="Mountain rock face texture">
            <a:extLst>
              <a:ext uri="{FF2B5EF4-FFF2-40B4-BE49-F238E27FC236}">
                <a16:creationId xmlns:a16="http://schemas.microsoft.com/office/drawing/2014/main" id="{F31CF106-2869-A371-3872-85F1EADBEAE9}"/>
              </a:ext>
            </a:extLst>
          </p:cNvPr>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colorTemperature colorTemp="11500"/>
                    </a14:imgEffect>
                    <a14:imgEffect>
                      <a14:saturation sat="0"/>
                    </a14:imgEffect>
                    <a14:imgEffect>
                      <a14:brightnessContrast bright="-63000" contrast="24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D6CBCC51-EAC2-4564-A9D7-F64FE001AE06}"/>
              </a:ext>
            </a:extLst>
          </p:cNvPr>
          <p:cNvSpPr txBox="1"/>
          <p:nvPr/>
        </p:nvSpPr>
        <p:spPr>
          <a:xfrm>
            <a:off x="0" y="5123388"/>
            <a:ext cx="12192000" cy="769441"/>
          </a:xfrm>
          <a:prstGeom prst="rect">
            <a:avLst/>
          </a:prstGeom>
          <a:solidFill>
            <a:srgbClr val="030303"/>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400" dirty="0">
                <a:solidFill>
                  <a:srgbClr val="FFFFFF"/>
                </a:solidFill>
                <a:effectLst>
                  <a:outerShdw blurRad="38100" dist="38100" dir="2700000" algn="tl">
                    <a:srgbClr val="000000">
                      <a:alpha val="43137"/>
                    </a:srgbClr>
                  </a:outerShdw>
                </a:effectLst>
                <a:latin typeface="Abadi" panose="020B0604020104020204" pitchFamily="34" charset="0"/>
              </a:rPr>
              <a:t>God actively opposes pride</a:t>
            </a:r>
          </a:p>
        </p:txBody>
      </p:sp>
      <p:pic>
        <p:nvPicPr>
          <p:cNvPr id="3" name="Picture 2">
            <a:extLst>
              <a:ext uri="{FF2B5EF4-FFF2-40B4-BE49-F238E27FC236}">
                <a16:creationId xmlns:a16="http://schemas.microsoft.com/office/drawing/2014/main" id="{9AB6F8F7-4317-81D5-42F9-7C91C45F78C7}"/>
              </a:ext>
            </a:extLst>
          </p:cNvPr>
          <p:cNvPicPr>
            <a:picLocks noChangeAspect="1"/>
          </p:cNvPicPr>
          <p:nvPr/>
        </p:nvPicPr>
        <p:blipFill>
          <a:blip r:embed="rId5"/>
          <a:stretch>
            <a:fillRect/>
          </a:stretch>
        </p:blipFill>
        <p:spPr>
          <a:xfrm>
            <a:off x="-157316" y="-123709"/>
            <a:ext cx="4680673" cy="2596812"/>
          </a:xfrm>
          <a:prstGeom prst="rect">
            <a:avLst/>
          </a:prstGeom>
          <a:effectLst>
            <a:softEdge rad="215900"/>
          </a:effectLst>
        </p:spPr>
      </p:pic>
      <p:pic>
        <p:nvPicPr>
          <p:cNvPr id="2" name="Picture 1">
            <a:extLst>
              <a:ext uri="{FF2B5EF4-FFF2-40B4-BE49-F238E27FC236}">
                <a16:creationId xmlns:a16="http://schemas.microsoft.com/office/drawing/2014/main" id="{E4359316-0146-23A6-3711-B07694E357E9}"/>
              </a:ext>
            </a:extLst>
          </p:cNvPr>
          <p:cNvPicPr>
            <a:picLocks noChangeAspect="1"/>
          </p:cNvPicPr>
          <p:nvPr/>
        </p:nvPicPr>
        <p:blipFill>
          <a:blip r:embed="rId5"/>
          <a:stretch>
            <a:fillRect/>
          </a:stretch>
        </p:blipFill>
        <p:spPr>
          <a:xfrm>
            <a:off x="-127590" y="-85505"/>
            <a:ext cx="4983666" cy="2764910"/>
          </a:xfrm>
          <a:prstGeom prst="rect">
            <a:avLst/>
          </a:prstGeom>
          <a:effectLst>
            <a:softEdge rad="457200"/>
          </a:effectLst>
        </p:spPr>
      </p:pic>
    </p:spTree>
    <p:extLst>
      <p:ext uri="{BB962C8B-B14F-4D97-AF65-F5344CB8AC3E}">
        <p14:creationId xmlns:p14="http://schemas.microsoft.com/office/powerpoint/2010/main" val="2689525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 All of you, clothe yourselves with humility toward one another, because, </a:t>
            </a:r>
          </a:p>
          <a:p>
            <a:pPr algn="ctr" defTabSz="609585">
              <a:lnSpc>
                <a:spcPct val="100000"/>
              </a:lnSpc>
              <a:spcBef>
                <a:spcPct val="0"/>
              </a:spcBef>
              <a:buNone/>
              <a:defRPr/>
            </a:pPr>
            <a:endParaRPr lang="en-US" altLang="en-US" sz="4400" spc="-200" dirty="0">
              <a:latin typeface="Calibri"/>
              <a:cs typeface="Tahoma" panose="020B0604030504040204" pitchFamily="34" charset="0"/>
            </a:endParaRPr>
          </a:p>
          <a:p>
            <a:pPr algn="ctr" defTabSz="609585">
              <a:lnSpc>
                <a:spcPct val="100000"/>
              </a:lnSpc>
              <a:spcBef>
                <a:spcPct val="0"/>
              </a:spcBef>
              <a:buNone/>
              <a:defRPr/>
            </a:pPr>
            <a:r>
              <a:rPr lang="en-US" altLang="en-US" sz="4400" spc="-200" dirty="0">
                <a:solidFill>
                  <a:srgbClr val="C00000"/>
                </a:solidFill>
                <a:latin typeface="Calibri"/>
                <a:cs typeface="Tahoma" panose="020B0604030504040204" pitchFamily="34" charset="0"/>
              </a:rPr>
              <a:t>“God opposes the proud but shows favor to the humble.” </a:t>
            </a:r>
            <a:endParaRPr lang="en-US" altLang="en-US" sz="36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1 Peter 5:5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871639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68023" y="1903229"/>
            <a:ext cx="11655954" cy="471211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Pride is the ground in which all the other sins grow, and the parent from which all the other sins come. </a:t>
            </a:r>
          </a:p>
        </p:txBody>
      </p:sp>
      <p:pic>
        <p:nvPicPr>
          <p:cNvPr id="3" name="Picture 2">
            <a:extLst>
              <a:ext uri="{FF2B5EF4-FFF2-40B4-BE49-F238E27FC236}">
                <a16:creationId xmlns:a16="http://schemas.microsoft.com/office/drawing/2014/main" id="{3099D379-D02C-D242-7C0C-EADE7D8BB455}"/>
              </a:ext>
            </a:extLst>
          </p:cNvPr>
          <p:cNvPicPr>
            <a:picLocks noChangeAspect="1"/>
          </p:cNvPicPr>
          <p:nvPr/>
        </p:nvPicPr>
        <p:blipFill>
          <a:blip r:embed="rId3"/>
          <a:stretch>
            <a:fillRect/>
          </a:stretch>
        </p:blipFill>
        <p:spPr>
          <a:xfrm>
            <a:off x="-30480" y="-72736"/>
            <a:ext cx="12313921" cy="1818166"/>
          </a:xfrm>
          <a:prstGeom prst="rect">
            <a:avLst/>
          </a:prstGeom>
          <a:effectLst>
            <a:softEdge rad="38100"/>
          </a:effectLst>
        </p:spPr>
      </p:pic>
    </p:spTree>
    <p:extLst>
      <p:ext uri="{BB962C8B-B14F-4D97-AF65-F5344CB8AC3E}">
        <p14:creationId xmlns:p14="http://schemas.microsoft.com/office/powerpoint/2010/main" val="2705488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rgbClr val="C00000"/>
                </a:solidFill>
                <a:latin typeface="Calibri"/>
                <a:cs typeface="Tahoma" panose="020B0604030504040204" pitchFamily="34" charset="0"/>
              </a:rPr>
              <a:t>The Lord tears down the house of the proud, </a:t>
            </a:r>
            <a:r>
              <a:rPr lang="en-US" altLang="en-US" sz="4400" spc="-200" dirty="0">
                <a:latin typeface="Calibri"/>
                <a:cs typeface="Tahoma" panose="020B0604030504040204" pitchFamily="34" charset="0"/>
              </a:rPr>
              <a:t>but he sets the widow’s boundary stones in place. </a:t>
            </a:r>
            <a:endParaRPr lang="en-US" altLang="en-US" sz="36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Proverbs 15:25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256440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The Lord detests all the proud of heart. </a:t>
            </a:r>
          </a:p>
          <a:p>
            <a:pPr algn="ctr" defTabSz="609585">
              <a:lnSpc>
                <a:spcPct val="100000"/>
              </a:lnSpc>
              <a:spcBef>
                <a:spcPct val="0"/>
              </a:spcBef>
              <a:buNone/>
              <a:defRPr/>
            </a:pPr>
            <a:endParaRPr lang="en-US" altLang="en-US" sz="4400" spc="-200" dirty="0">
              <a:solidFill>
                <a:srgbClr val="C00000"/>
              </a:solidFill>
              <a:latin typeface="Calibri"/>
              <a:cs typeface="Tahoma" panose="020B0604030504040204" pitchFamily="34" charset="0"/>
            </a:endParaRPr>
          </a:p>
          <a:p>
            <a:pPr algn="ctr" defTabSz="609585">
              <a:lnSpc>
                <a:spcPct val="100000"/>
              </a:lnSpc>
              <a:spcBef>
                <a:spcPct val="0"/>
              </a:spcBef>
              <a:buNone/>
              <a:defRPr/>
            </a:pPr>
            <a:r>
              <a:rPr lang="en-US" altLang="en-US" sz="4400" spc="-200" dirty="0">
                <a:solidFill>
                  <a:srgbClr val="C00000"/>
                </a:solidFill>
                <a:latin typeface="Calibri"/>
                <a:cs typeface="Tahoma" panose="020B0604030504040204" pitchFamily="34" charset="0"/>
              </a:rPr>
              <a:t>Be sure of this: They will not go unpunished. </a:t>
            </a:r>
            <a:endParaRPr lang="en-US" altLang="en-US" sz="36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Proverbs 16:5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2193456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There are six things the Lord hates, seven that are detestable to him: </a:t>
            </a:r>
            <a:r>
              <a:rPr lang="en-US" altLang="en-US" sz="4400" spc="-200" dirty="0">
                <a:solidFill>
                  <a:srgbClr val="C00000"/>
                </a:solidFill>
                <a:latin typeface="Calibri"/>
                <a:cs typeface="Tahoma" panose="020B0604030504040204" pitchFamily="34" charset="0"/>
              </a:rPr>
              <a:t>haughty eyes, </a:t>
            </a:r>
            <a:r>
              <a:rPr lang="en-US" altLang="en-US" sz="4400" spc="-200" dirty="0">
                <a:latin typeface="Calibri"/>
                <a:cs typeface="Tahoma" panose="020B0604030504040204" pitchFamily="34" charset="0"/>
              </a:rPr>
              <a:t>a lying tongue, hands that shed innocent blood, a heart that devises wicked schemes, feet that are quick to rush into evil, a false witness who pours out lies and a person who stirs up conflict in the community. </a:t>
            </a:r>
            <a:endParaRPr lang="en-US" altLang="en-US" sz="36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Proverbs 6:16–19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1296729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those whose eyes are ever so haughty, whose glances are so disdainful; </a:t>
            </a:r>
            <a:endParaRPr lang="en-US" altLang="en-US" sz="36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Proverbs 30:13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1980900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“I, wisdom, dwell together with prudence; I possess knowledge and discretion. To fear the Lord is to hate evil; </a:t>
            </a:r>
            <a:r>
              <a:rPr lang="en-US" altLang="en-US" sz="4400" spc="-200" dirty="0">
                <a:solidFill>
                  <a:srgbClr val="C00000"/>
                </a:solidFill>
                <a:latin typeface="Calibri"/>
                <a:cs typeface="Tahoma" panose="020B0604030504040204" pitchFamily="34" charset="0"/>
              </a:rPr>
              <a:t>I hate pride and arrogance</a:t>
            </a:r>
            <a:r>
              <a:rPr lang="en-US" altLang="en-US" sz="4400" spc="-200" dirty="0">
                <a:latin typeface="Calibri"/>
                <a:cs typeface="Tahoma" panose="020B0604030504040204" pitchFamily="34" charset="0"/>
              </a:rPr>
              <a:t>, evil behavior and perverse speech. </a:t>
            </a:r>
            <a:endParaRPr lang="en-US" altLang="en-US" sz="36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Proverbs 8:12–13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3577204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Do not love the world or anything in the world. If anyone loves the world, love for the Father is not in them. For everything in the world—the lust of the flesh, the lust of the eyes, and </a:t>
            </a:r>
            <a:r>
              <a:rPr lang="en-US" altLang="en-US" sz="4400" spc="-200" dirty="0">
                <a:solidFill>
                  <a:srgbClr val="C00000"/>
                </a:solidFill>
                <a:latin typeface="Calibri"/>
                <a:cs typeface="Tahoma" panose="020B0604030504040204" pitchFamily="34" charset="0"/>
              </a:rPr>
              <a:t>the pride of life</a:t>
            </a:r>
            <a:r>
              <a:rPr lang="en-US" altLang="en-US" sz="4400" spc="-200" dirty="0">
                <a:latin typeface="Calibri"/>
                <a:cs typeface="Tahoma" panose="020B0604030504040204" pitchFamily="34" charset="0"/>
              </a:rPr>
              <a:t>—comes not from the Father but from the world. </a:t>
            </a:r>
            <a:endParaRPr lang="en-US" altLang="en-US" sz="36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1 John 2:15–16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3549277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Let us not become conceited, provoking and envying each other. </a:t>
            </a:r>
            <a:endParaRPr lang="en-US" altLang="en-US" sz="36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Galatians 5:22–26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33321931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Love is patient, love is kind. It does not envy, it does not boast, </a:t>
            </a:r>
            <a:r>
              <a:rPr lang="en-US" altLang="en-US" sz="4400" spc="-200" dirty="0">
                <a:solidFill>
                  <a:srgbClr val="C00000"/>
                </a:solidFill>
                <a:latin typeface="Calibri"/>
                <a:cs typeface="Tahoma" panose="020B0604030504040204" pitchFamily="34" charset="0"/>
              </a:rPr>
              <a:t>it is not proud. </a:t>
            </a:r>
            <a:endParaRPr lang="en-US" altLang="en-US" sz="36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1 Corinthians 13:4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65852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When pride comes, then comes disgrace, but with humility comes wisdom. </a:t>
            </a:r>
            <a:endParaRPr lang="en-US" altLang="en-US" sz="36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Proverbs 11:2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36074899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Pride goes before destruction, a haughty spirit before a fall. </a:t>
            </a:r>
            <a:endParaRPr lang="en-US" altLang="en-US" sz="36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Proverbs 16:18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2083034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 ‘This is what the Sovereign Lord says: “ </a:t>
            </a:r>
            <a:r>
              <a:rPr lang="en-US" altLang="en-US" sz="4400" spc="-200" dirty="0">
                <a:solidFill>
                  <a:srgbClr val="C00000"/>
                </a:solidFill>
                <a:latin typeface="Calibri"/>
                <a:cs typeface="Tahoma" panose="020B0604030504040204" pitchFamily="34" charset="0"/>
              </a:rPr>
              <a:t>‘You were the seal of perfection, full of wisdom and perfect in beauty.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Ezekiel 28:11–17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31648037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Better to be lowly in spirit along with the oppressed than to share plunder with the proud. </a:t>
            </a:r>
            <a:endParaRPr lang="en-US" altLang="en-US" sz="36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Proverbs 16:19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12992610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2020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C1C0AF-BA11-AE1E-A05B-803808C356C6}"/>
              </a:ext>
            </a:extLst>
          </p:cNvPr>
          <p:cNvPicPr>
            <a:picLocks noChangeAspect="1"/>
          </p:cNvPicPr>
          <p:nvPr/>
        </p:nvPicPr>
        <p:blipFill>
          <a:blip r:embed="rId3"/>
          <a:stretch>
            <a:fillRect/>
          </a:stretch>
        </p:blipFill>
        <p:spPr>
          <a:xfrm>
            <a:off x="1" y="10237"/>
            <a:ext cx="12192000" cy="6847763"/>
          </a:xfrm>
          <a:prstGeom prst="rect">
            <a:avLst/>
          </a:prstGeom>
        </p:spPr>
      </p:pic>
      <p:sp>
        <p:nvSpPr>
          <p:cNvPr id="9" name="TextBox 8">
            <a:extLst>
              <a:ext uri="{FF2B5EF4-FFF2-40B4-BE49-F238E27FC236}">
                <a16:creationId xmlns:a16="http://schemas.microsoft.com/office/drawing/2014/main" id="{6481EDB2-1161-47B2-A840-2E8D44969A41}"/>
              </a:ext>
            </a:extLst>
          </p:cNvPr>
          <p:cNvSpPr txBox="1"/>
          <p:nvPr/>
        </p:nvSpPr>
        <p:spPr>
          <a:xfrm>
            <a:off x="4780722" y="164952"/>
            <a:ext cx="7198167" cy="584775"/>
          </a:xfrm>
          <a:prstGeom prst="rect">
            <a:avLst/>
          </a:prstGeom>
          <a:noFill/>
        </p:spPr>
        <p:txBody>
          <a:bodyPr wrap="square">
            <a:spAutoFit/>
          </a:bodyPr>
          <a:lstStyle/>
          <a:p>
            <a:pPr marL="571500" marR="0" lvl="0" indent="-57150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prstClr val="white"/>
                </a:solidFill>
                <a:effectLst/>
                <a:uLnTx/>
                <a:uFillTx/>
                <a:latin typeface="Abadi" panose="020B0604020104020204" pitchFamily="34" charset="0"/>
                <a:ea typeface="+mn-ea"/>
                <a:cs typeface="+mn-cs"/>
              </a:rPr>
              <a:t>God actively opposes pride</a:t>
            </a:r>
            <a:endParaRPr kumimoji="0" lang="en-US" altLang="en-US" sz="3733" b="0" i="0" u="none" strike="noStrike" kern="1200" cap="none" spc="0" normalizeH="0" baseline="0" noProof="0" dirty="0">
              <a:ln>
                <a:noFill/>
              </a:ln>
              <a:solidFill>
                <a:prstClr val="white"/>
              </a:solidFill>
              <a:effectLst/>
              <a:uLnTx/>
              <a:uFillTx/>
              <a:latin typeface="Abadi" panose="020B0604020104020204" pitchFamily="34" charset="0"/>
              <a:ea typeface="+mn-ea"/>
              <a:cs typeface="+mn-cs"/>
            </a:endParaRPr>
          </a:p>
        </p:txBody>
      </p:sp>
      <p:sp>
        <p:nvSpPr>
          <p:cNvPr id="8" name="TextBox 7">
            <a:extLst>
              <a:ext uri="{FF2B5EF4-FFF2-40B4-BE49-F238E27FC236}">
                <a16:creationId xmlns:a16="http://schemas.microsoft.com/office/drawing/2014/main" id="{DF2F12B5-8D9B-2162-01F1-1DEEFDDD6227}"/>
              </a:ext>
            </a:extLst>
          </p:cNvPr>
          <p:cNvSpPr txBox="1"/>
          <p:nvPr/>
        </p:nvSpPr>
        <p:spPr>
          <a:xfrm>
            <a:off x="0" y="5123388"/>
            <a:ext cx="12192000" cy="830997"/>
          </a:xfrm>
          <a:prstGeom prst="rect">
            <a:avLst/>
          </a:prstGeom>
          <a:solidFill>
            <a:srgbClr val="030303"/>
          </a:solidFill>
          <a:effectLst>
            <a:softEdge rad="88900"/>
          </a:effectLst>
        </p:spPr>
        <p:txBody>
          <a:bodyPr wrap="square">
            <a:spAutoFit/>
          </a:bodyPr>
          <a:lstStyle/>
          <a:p>
            <a:pPr marL="0" marR="0" lvl="0" indent="0" algn="l" defTabSz="609585"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badi" panose="020B0604020104020204" pitchFamily="34" charset="0"/>
                <a:ea typeface="+mn-ea"/>
                <a:cs typeface="+mn-cs"/>
              </a:rPr>
              <a:t>Pride robs you of experiencing God</a:t>
            </a:r>
          </a:p>
        </p:txBody>
      </p:sp>
      <p:pic>
        <p:nvPicPr>
          <p:cNvPr id="2" name="Picture 1">
            <a:extLst>
              <a:ext uri="{FF2B5EF4-FFF2-40B4-BE49-F238E27FC236}">
                <a16:creationId xmlns:a16="http://schemas.microsoft.com/office/drawing/2014/main" id="{520EDDAE-93FD-07A6-5C45-15E72B0E36BA}"/>
              </a:ext>
            </a:extLst>
          </p:cNvPr>
          <p:cNvPicPr>
            <a:picLocks noChangeAspect="1"/>
          </p:cNvPicPr>
          <p:nvPr/>
        </p:nvPicPr>
        <p:blipFill>
          <a:blip r:embed="rId4"/>
          <a:stretch>
            <a:fillRect/>
          </a:stretch>
        </p:blipFill>
        <p:spPr>
          <a:xfrm>
            <a:off x="-127590" y="-85505"/>
            <a:ext cx="4983666" cy="2764910"/>
          </a:xfrm>
          <a:prstGeom prst="rect">
            <a:avLst/>
          </a:prstGeom>
          <a:effectLst>
            <a:softEdge rad="457200"/>
          </a:effectLst>
        </p:spPr>
      </p:pic>
    </p:spTree>
    <p:extLst>
      <p:ext uri="{BB962C8B-B14F-4D97-AF65-F5344CB8AC3E}">
        <p14:creationId xmlns:p14="http://schemas.microsoft.com/office/powerpoint/2010/main" val="15298993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68023" y="1903229"/>
            <a:ext cx="11655954" cy="471211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The greatest barrier between some Christians and God’s omnipotent power is their own supposed strength.</a:t>
            </a:r>
          </a:p>
        </p:txBody>
      </p:sp>
      <p:pic>
        <p:nvPicPr>
          <p:cNvPr id="3" name="Picture 2">
            <a:extLst>
              <a:ext uri="{FF2B5EF4-FFF2-40B4-BE49-F238E27FC236}">
                <a16:creationId xmlns:a16="http://schemas.microsoft.com/office/drawing/2014/main" id="{3099D379-D02C-D242-7C0C-EADE7D8BB455}"/>
              </a:ext>
            </a:extLst>
          </p:cNvPr>
          <p:cNvPicPr>
            <a:picLocks noChangeAspect="1"/>
          </p:cNvPicPr>
          <p:nvPr/>
        </p:nvPicPr>
        <p:blipFill>
          <a:blip r:embed="rId3"/>
          <a:stretch>
            <a:fillRect/>
          </a:stretch>
        </p:blipFill>
        <p:spPr>
          <a:xfrm>
            <a:off x="-30480" y="-72736"/>
            <a:ext cx="12313921" cy="1818166"/>
          </a:xfrm>
          <a:prstGeom prst="rect">
            <a:avLst/>
          </a:prstGeom>
          <a:effectLst>
            <a:softEdge rad="38100"/>
          </a:effectLst>
        </p:spPr>
      </p:pic>
    </p:spTree>
    <p:extLst>
      <p:ext uri="{BB962C8B-B14F-4D97-AF65-F5344CB8AC3E}">
        <p14:creationId xmlns:p14="http://schemas.microsoft.com/office/powerpoint/2010/main" val="1520869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68023" y="1903229"/>
            <a:ext cx="11655954" cy="471211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A proud man is always looking down on things and people; and, of course, as long as you’re looking down, you can’t see something that’s above you. </a:t>
            </a:r>
          </a:p>
          <a:p>
            <a:pPr algn="r" defTabSz="609585">
              <a:lnSpc>
                <a:spcPct val="100000"/>
              </a:lnSpc>
              <a:spcBef>
                <a:spcPct val="0"/>
              </a:spcBef>
              <a:buNone/>
              <a:defRPr/>
            </a:pPr>
            <a:r>
              <a:rPr lang="en-US" altLang="en-US" sz="4400" spc="-200" dirty="0">
                <a:latin typeface="Calibri"/>
                <a:cs typeface="Tahoma" panose="020B0604030504040204" pitchFamily="34" charset="0"/>
              </a:rPr>
              <a:t>C.S. Lewis</a:t>
            </a:r>
          </a:p>
        </p:txBody>
      </p:sp>
      <p:pic>
        <p:nvPicPr>
          <p:cNvPr id="3" name="Picture 2">
            <a:extLst>
              <a:ext uri="{FF2B5EF4-FFF2-40B4-BE49-F238E27FC236}">
                <a16:creationId xmlns:a16="http://schemas.microsoft.com/office/drawing/2014/main" id="{3099D379-D02C-D242-7C0C-EADE7D8BB455}"/>
              </a:ext>
            </a:extLst>
          </p:cNvPr>
          <p:cNvPicPr>
            <a:picLocks noChangeAspect="1"/>
          </p:cNvPicPr>
          <p:nvPr/>
        </p:nvPicPr>
        <p:blipFill>
          <a:blip r:embed="rId3"/>
          <a:stretch>
            <a:fillRect/>
          </a:stretch>
        </p:blipFill>
        <p:spPr>
          <a:xfrm>
            <a:off x="-30480" y="-72736"/>
            <a:ext cx="12313921" cy="1818166"/>
          </a:xfrm>
          <a:prstGeom prst="rect">
            <a:avLst/>
          </a:prstGeom>
          <a:effectLst>
            <a:softEdge rad="38100"/>
          </a:effectLst>
        </p:spPr>
      </p:pic>
    </p:spTree>
    <p:extLst>
      <p:ext uri="{BB962C8B-B14F-4D97-AF65-F5344CB8AC3E}">
        <p14:creationId xmlns:p14="http://schemas.microsoft.com/office/powerpoint/2010/main" val="26970884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2020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C1C0AF-BA11-AE1E-A05B-803808C356C6}"/>
              </a:ext>
            </a:extLst>
          </p:cNvPr>
          <p:cNvPicPr>
            <a:picLocks noChangeAspect="1"/>
          </p:cNvPicPr>
          <p:nvPr/>
        </p:nvPicPr>
        <p:blipFill>
          <a:blip r:embed="rId3"/>
          <a:stretch>
            <a:fillRect/>
          </a:stretch>
        </p:blipFill>
        <p:spPr>
          <a:xfrm>
            <a:off x="1" y="10237"/>
            <a:ext cx="12192000" cy="6847763"/>
          </a:xfrm>
          <a:prstGeom prst="rect">
            <a:avLst/>
          </a:prstGeom>
        </p:spPr>
      </p:pic>
      <p:sp>
        <p:nvSpPr>
          <p:cNvPr id="9" name="TextBox 8">
            <a:extLst>
              <a:ext uri="{FF2B5EF4-FFF2-40B4-BE49-F238E27FC236}">
                <a16:creationId xmlns:a16="http://schemas.microsoft.com/office/drawing/2014/main" id="{6481EDB2-1161-47B2-A840-2E8D44969A41}"/>
              </a:ext>
            </a:extLst>
          </p:cNvPr>
          <p:cNvSpPr txBox="1"/>
          <p:nvPr/>
        </p:nvSpPr>
        <p:spPr>
          <a:xfrm>
            <a:off x="4780722" y="164952"/>
            <a:ext cx="7198167" cy="1569660"/>
          </a:xfrm>
          <a:prstGeom prst="rect">
            <a:avLst/>
          </a:prstGeom>
          <a:noFill/>
        </p:spPr>
        <p:txBody>
          <a:bodyPr wrap="square">
            <a:spAutoFit/>
          </a:bodyPr>
          <a:lstStyle/>
          <a:p>
            <a:pPr marL="571500" marR="0" lvl="0" indent="-57150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prstClr val="white"/>
                </a:solidFill>
                <a:effectLst/>
                <a:uLnTx/>
                <a:uFillTx/>
                <a:latin typeface="Abadi" panose="020B0604020104020204" pitchFamily="34" charset="0"/>
                <a:ea typeface="+mn-ea"/>
                <a:cs typeface="+mn-cs"/>
              </a:rPr>
              <a:t>God actively opposes pride</a:t>
            </a:r>
          </a:p>
          <a:p>
            <a:pPr marL="571500" marR="0" lvl="0" indent="-57150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3200" b="0" i="0" u="none" strike="noStrike" kern="1200" cap="none" spc="0" normalizeH="0" baseline="0" noProof="0" dirty="0">
              <a:ln>
                <a:noFill/>
              </a:ln>
              <a:solidFill>
                <a:prstClr val="white"/>
              </a:solidFill>
              <a:effectLst/>
              <a:uLnTx/>
              <a:uFillTx/>
              <a:latin typeface="Abadi" panose="020B0604020104020204" pitchFamily="34" charset="0"/>
              <a:ea typeface="+mn-ea"/>
              <a:cs typeface="+mn-cs"/>
            </a:endParaRPr>
          </a:p>
          <a:p>
            <a:pPr marL="571500" marR="0" lvl="0" indent="-57150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prstClr val="white"/>
                </a:solidFill>
                <a:effectLst/>
                <a:uLnTx/>
                <a:uFillTx/>
                <a:latin typeface="Abadi" panose="020B0604020104020204" pitchFamily="34" charset="0"/>
                <a:ea typeface="+mn-ea"/>
                <a:cs typeface="+mn-cs"/>
              </a:rPr>
              <a:t>Pride robs you of experiencing God</a:t>
            </a:r>
          </a:p>
        </p:txBody>
      </p:sp>
      <p:sp>
        <p:nvSpPr>
          <p:cNvPr id="8" name="TextBox 7">
            <a:extLst>
              <a:ext uri="{FF2B5EF4-FFF2-40B4-BE49-F238E27FC236}">
                <a16:creationId xmlns:a16="http://schemas.microsoft.com/office/drawing/2014/main" id="{DF2F12B5-8D9B-2162-01F1-1DEEFDDD6227}"/>
              </a:ext>
            </a:extLst>
          </p:cNvPr>
          <p:cNvSpPr txBox="1"/>
          <p:nvPr/>
        </p:nvSpPr>
        <p:spPr>
          <a:xfrm>
            <a:off x="0" y="5123388"/>
            <a:ext cx="12192000" cy="830997"/>
          </a:xfrm>
          <a:prstGeom prst="rect">
            <a:avLst/>
          </a:prstGeom>
          <a:solidFill>
            <a:srgbClr val="030303"/>
          </a:solidFill>
          <a:effectLst>
            <a:softEdge rad="88900"/>
          </a:effectLst>
        </p:spPr>
        <p:txBody>
          <a:bodyPr wrap="square">
            <a:spAutoFit/>
          </a:bodyPr>
          <a:lstStyle/>
          <a:p>
            <a:pPr marL="0" marR="0" lvl="0" indent="0" algn="l" defTabSz="609585"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badi" panose="020B0604020104020204" pitchFamily="34" charset="0"/>
                <a:ea typeface="+mn-ea"/>
                <a:cs typeface="+mn-cs"/>
              </a:rPr>
              <a:t>God rewards humility </a:t>
            </a:r>
          </a:p>
        </p:txBody>
      </p:sp>
      <p:pic>
        <p:nvPicPr>
          <p:cNvPr id="2" name="Picture 1">
            <a:extLst>
              <a:ext uri="{FF2B5EF4-FFF2-40B4-BE49-F238E27FC236}">
                <a16:creationId xmlns:a16="http://schemas.microsoft.com/office/drawing/2014/main" id="{520EDDAE-93FD-07A6-5C45-15E72B0E36BA}"/>
              </a:ext>
            </a:extLst>
          </p:cNvPr>
          <p:cNvPicPr>
            <a:picLocks noChangeAspect="1"/>
          </p:cNvPicPr>
          <p:nvPr/>
        </p:nvPicPr>
        <p:blipFill>
          <a:blip r:embed="rId4"/>
          <a:stretch>
            <a:fillRect/>
          </a:stretch>
        </p:blipFill>
        <p:spPr>
          <a:xfrm>
            <a:off x="-127590" y="-85505"/>
            <a:ext cx="4983666" cy="2764910"/>
          </a:xfrm>
          <a:prstGeom prst="rect">
            <a:avLst/>
          </a:prstGeom>
          <a:effectLst>
            <a:softEdge rad="457200"/>
          </a:effectLst>
        </p:spPr>
      </p:pic>
    </p:spTree>
    <p:extLst>
      <p:ext uri="{BB962C8B-B14F-4D97-AF65-F5344CB8AC3E}">
        <p14:creationId xmlns:p14="http://schemas.microsoft.com/office/powerpoint/2010/main" val="51528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Pride brings a person low, but the lowly in spirit gain honor. </a:t>
            </a:r>
            <a:endParaRPr lang="en-US" altLang="en-US" sz="36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Proverbs 29:23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26052858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Humble yourselves before the Lord, and he will lift you up. </a:t>
            </a:r>
            <a:endParaRPr lang="en-US" altLang="en-US" sz="36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James 4:10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15711614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Humble yourselves, therefore, under God’s mighty hand, that he may lift you up in due time. </a:t>
            </a:r>
            <a:endParaRPr lang="en-US" altLang="en-US" sz="36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1 Peter 5:6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12276717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 God chose the weak things of the world to shame the strong. God chose the lowly things of this world and the despised things—and the things that are not—to nullify the things that are, so that no one may boast before him. </a:t>
            </a:r>
            <a:endParaRPr lang="en-US" altLang="en-US" sz="36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1 Corinthians 1:26–29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16704446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2020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C1C0AF-BA11-AE1E-A05B-803808C356C6}"/>
              </a:ext>
            </a:extLst>
          </p:cNvPr>
          <p:cNvPicPr>
            <a:picLocks noChangeAspect="1"/>
          </p:cNvPicPr>
          <p:nvPr/>
        </p:nvPicPr>
        <p:blipFill>
          <a:blip r:embed="rId3"/>
          <a:stretch>
            <a:fillRect/>
          </a:stretch>
        </p:blipFill>
        <p:spPr>
          <a:xfrm>
            <a:off x="1" y="10237"/>
            <a:ext cx="12192000" cy="6847763"/>
          </a:xfrm>
          <a:prstGeom prst="rect">
            <a:avLst/>
          </a:prstGeom>
        </p:spPr>
      </p:pic>
      <p:sp>
        <p:nvSpPr>
          <p:cNvPr id="9" name="TextBox 8">
            <a:extLst>
              <a:ext uri="{FF2B5EF4-FFF2-40B4-BE49-F238E27FC236}">
                <a16:creationId xmlns:a16="http://schemas.microsoft.com/office/drawing/2014/main" id="{6481EDB2-1161-47B2-A840-2E8D44969A41}"/>
              </a:ext>
            </a:extLst>
          </p:cNvPr>
          <p:cNvSpPr txBox="1"/>
          <p:nvPr/>
        </p:nvSpPr>
        <p:spPr>
          <a:xfrm>
            <a:off x="4780722" y="164952"/>
            <a:ext cx="7198167" cy="2554545"/>
          </a:xfrm>
          <a:prstGeom prst="rect">
            <a:avLst/>
          </a:prstGeom>
          <a:noFill/>
        </p:spPr>
        <p:txBody>
          <a:bodyPr wrap="square">
            <a:spAutoFit/>
          </a:bodyPr>
          <a:lstStyle/>
          <a:p>
            <a:pPr marL="571500" marR="0" lvl="0" indent="-57150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prstClr val="white"/>
                </a:solidFill>
                <a:effectLst/>
                <a:uLnTx/>
                <a:uFillTx/>
                <a:latin typeface="Abadi" panose="020B0604020104020204" pitchFamily="34" charset="0"/>
                <a:ea typeface="+mn-ea"/>
                <a:cs typeface="+mn-cs"/>
              </a:rPr>
              <a:t>God actively opposes pride</a:t>
            </a:r>
          </a:p>
          <a:p>
            <a:pPr marL="571500" marR="0" lvl="0" indent="-57150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3200" b="0" i="0" u="none" strike="noStrike" kern="1200" cap="none" spc="0" normalizeH="0" baseline="0" noProof="0" dirty="0">
              <a:ln>
                <a:noFill/>
              </a:ln>
              <a:solidFill>
                <a:prstClr val="white"/>
              </a:solidFill>
              <a:effectLst/>
              <a:uLnTx/>
              <a:uFillTx/>
              <a:latin typeface="Abadi" panose="020B0604020104020204" pitchFamily="34" charset="0"/>
              <a:ea typeface="+mn-ea"/>
              <a:cs typeface="+mn-cs"/>
            </a:endParaRPr>
          </a:p>
          <a:p>
            <a:pPr marL="571500" marR="0" lvl="0" indent="-57150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prstClr val="white"/>
                </a:solidFill>
                <a:effectLst/>
                <a:uLnTx/>
                <a:uFillTx/>
                <a:latin typeface="Abadi" panose="020B0604020104020204" pitchFamily="34" charset="0"/>
                <a:ea typeface="+mn-ea"/>
                <a:cs typeface="+mn-cs"/>
              </a:rPr>
              <a:t>Pride robs you of experiencing God</a:t>
            </a:r>
          </a:p>
          <a:p>
            <a:pPr marL="571500" marR="0" lvl="0" indent="-57150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3200" b="0" i="0" u="none" strike="noStrike" kern="1200" cap="none" spc="0" normalizeH="0" baseline="0" noProof="0" dirty="0">
              <a:ln>
                <a:noFill/>
              </a:ln>
              <a:solidFill>
                <a:prstClr val="white"/>
              </a:solidFill>
              <a:effectLst/>
              <a:uLnTx/>
              <a:uFillTx/>
              <a:latin typeface="Abadi" panose="020B0604020104020204" pitchFamily="34" charset="0"/>
              <a:ea typeface="+mn-ea"/>
              <a:cs typeface="+mn-cs"/>
            </a:endParaRPr>
          </a:p>
          <a:p>
            <a:pPr marL="571500" marR="0" lvl="0" indent="-57150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prstClr val="white"/>
                </a:solidFill>
                <a:effectLst/>
                <a:uLnTx/>
                <a:uFillTx/>
                <a:latin typeface="Abadi" panose="020B0604020104020204" pitchFamily="34" charset="0"/>
                <a:ea typeface="+mn-ea"/>
                <a:cs typeface="+mn-cs"/>
              </a:rPr>
              <a:t>God rewards humility</a:t>
            </a:r>
          </a:p>
        </p:txBody>
      </p:sp>
      <p:sp>
        <p:nvSpPr>
          <p:cNvPr id="8" name="TextBox 7">
            <a:extLst>
              <a:ext uri="{FF2B5EF4-FFF2-40B4-BE49-F238E27FC236}">
                <a16:creationId xmlns:a16="http://schemas.microsoft.com/office/drawing/2014/main" id="{DF2F12B5-8D9B-2162-01F1-1DEEFDDD6227}"/>
              </a:ext>
            </a:extLst>
          </p:cNvPr>
          <p:cNvSpPr txBox="1"/>
          <p:nvPr/>
        </p:nvSpPr>
        <p:spPr>
          <a:xfrm>
            <a:off x="0" y="5123388"/>
            <a:ext cx="12192000" cy="830997"/>
          </a:xfrm>
          <a:prstGeom prst="rect">
            <a:avLst/>
          </a:prstGeom>
          <a:solidFill>
            <a:srgbClr val="030303"/>
          </a:solidFill>
          <a:effectLst>
            <a:softEdge rad="88900"/>
          </a:effectLst>
        </p:spPr>
        <p:txBody>
          <a:bodyPr wrap="square">
            <a:spAutoFit/>
          </a:bodyPr>
          <a:lstStyle/>
          <a:p>
            <a:pPr marL="0" marR="0" lvl="0" indent="0" algn="l" defTabSz="609585"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badi" panose="020B0604020104020204" pitchFamily="34" charset="0"/>
                <a:ea typeface="+mn-ea"/>
                <a:cs typeface="+mn-cs"/>
              </a:rPr>
              <a:t>Jesus showed us what humility looks like</a:t>
            </a:r>
          </a:p>
        </p:txBody>
      </p:sp>
      <p:pic>
        <p:nvPicPr>
          <p:cNvPr id="2" name="Picture 1">
            <a:extLst>
              <a:ext uri="{FF2B5EF4-FFF2-40B4-BE49-F238E27FC236}">
                <a16:creationId xmlns:a16="http://schemas.microsoft.com/office/drawing/2014/main" id="{520EDDAE-93FD-07A6-5C45-15E72B0E36BA}"/>
              </a:ext>
            </a:extLst>
          </p:cNvPr>
          <p:cNvPicPr>
            <a:picLocks noChangeAspect="1"/>
          </p:cNvPicPr>
          <p:nvPr/>
        </p:nvPicPr>
        <p:blipFill>
          <a:blip r:embed="rId4"/>
          <a:stretch>
            <a:fillRect/>
          </a:stretch>
        </p:blipFill>
        <p:spPr>
          <a:xfrm>
            <a:off x="-127590" y="-85505"/>
            <a:ext cx="4983666" cy="2764910"/>
          </a:xfrm>
          <a:prstGeom prst="rect">
            <a:avLst/>
          </a:prstGeom>
          <a:effectLst>
            <a:softEdge rad="457200"/>
          </a:effectLst>
        </p:spPr>
      </p:pic>
    </p:spTree>
    <p:extLst>
      <p:ext uri="{BB962C8B-B14F-4D97-AF65-F5344CB8AC3E}">
        <p14:creationId xmlns:p14="http://schemas.microsoft.com/office/powerpoint/2010/main" val="2526452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You were in Eden, the garden of God; every precious stone adorned you… Your settings and mountings were made of gold; on the day you were created they were prepared.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Ezekiel 28:11–17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26344610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Therefore if you have any encouragement from being united with Christ, if any comfort from his love, if any common sharing in the Spirit, if any tenderness and compassion, then make my joy complete by being like-minded, having the same love, being one in spirit and of one mind.</a:t>
            </a:r>
            <a:endParaRPr lang="en-US" altLang="en-US" sz="36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Philippians 2:1–11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38450498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Do nothing out of selfish ambition or vain conceit. Rather, </a:t>
            </a:r>
            <a:r>
              <a:rPr lang="en-US" altLang="en-US" sz="4400" spc="-200" dirty="0">
                <a:solidFill>
                  <a:srgbClr val="C00000"/>
                </a:solidFill>
                <a:latin typeface="Calibri"/>
                <a:cs typeface="Tahoma" panose="020B0604030504040204" pitchFamily="34" charset="0"/>
              </a:rPr>
              <a:t>in humility value others above yourselves, </a:t>
            </a:r>
            <a:endParaRPr lang="en-US" altLang="en-US" sz="36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Philippians 2:1–11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32286474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rgbClr val="C00000"/>
                </a:solidFill>
                <a:latin typeface="Calibri"/>
                <a:cs typeface="Tahoma" panose="020B0604030504040204" pitchFamily="34" charset="0"/>
              </a:rPr>
              <a:t>not looking to your own interests </a:t>
            </a:r>
            <a:r>
              <a:rPr lang="en-US" altLang="en-US" sz="4400" spc="-200" dirty="0">
                <a:latin typeface="Calibri"/>
                <a:cs typeface="Tahoma" panose="020B0604030504040204" pitchFamily="34" charset="0"/>
              </a:rPr>
              <a:t>but each of you to the interests of the others. </a:t>
            </a:r>
            <a:endParaRPr lang="en-US" altLang="en-US" sz="36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Philippians 2:1–11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34159844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In your relationships with one another, have the same mindset as Christ Jesus: Who, being in very nature God, did not consider equality with God something to be used to his own advantage; rather, </a:t>
            </a:r>
            <a:r>
              <a:rPr lang="en-US" altLang="en-US" sz="4400" spc="-200" dirty="0">
                <a:solidFill>
                  <a:srgbClr val="C00000"/>
                </a:solidFill>
                <a:latin typeface="Calibri"/>
                <a:cs typeface="Tahoma" panose="020B0604030504040204" pitchFamily="34" charset="0"/>
              </a:rPr>
              <a:t>he made himself nothing</a:t>
            </a:r>
            <a:r>
              <a:rPr lang="en-US" altLang="en-US" sz="4400" spc="-200" dirty="0">
                <a:latin typeface="Calibri"/>
                <a:cs typeface="Tahoma" panose="020B0604030504040204" pitchFamily="34" charset="0"/>
              </a:rPr>
              <a:t> by taking the very nature of </a:t>
            </a:r>
            <a:r>
              <a:rPr lang="en-US" altLang="en-US" sz="4400" spc="-200" dirty="0">
                <a:solidFill>
                  <a:srgbClr val="C00000"/>
                </a:solidFill>
                <a:latin typeface="Calibri"/>
                <a:cs typeface="Tahoma" panose="020B0604030504040204" pitchFamily="34" charset="0"/>
              </a:rPr>
              <a:t>a servant, </a:t>
            </a:r>
            <a:r>
              <a:rPr lang="en-US" altLang="en-US" sz="4400" spc="-200" dirty="0">
                <a:latin typeface="Calibri"/>
                <a:cs typeface="Tahoma" panose="020B0604030504040204" pitchFamily="34" charset="0"/>
              </a:rPr>
              <a:t>being made in human likeness. </a:t>
            </a:r>
            <a:endParaRPr lang="en-US" altLang="en-US" sz="3600" spc="-200" dirty="0">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Philippians 2:1–11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40080171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And being found in appearance as a man, </a:t>
            </a:r>
            <a:r>
              <a:rPr lang="en-US" altLang="en-US" sz="4400" spc="-200" dirty="0">
                <a:solidFill>
                  <a:srgbClr val="C00000"/>
                </a:solidFill>
                <a:latin typeface="Calibri"/>
                <a:cs typeface="Tahoma" panose="020B0604030504040204" pitchFamily="34" charset="0"/>
              </a:rPr>
              <a:t>he humbled himself </a:t>
            </a:r>
            <a:r>
              <a:rPr lang="en-US" altLang="en-US" sz="4400" spc="-200" dirty="0">
                <a:latin typeface="Calibri"/>
                <a:cs typeface="Tahoma" panose="020B0604030504040204" pitchFamily="34" charset="0"/>
              </a:rPr>
              <a:t>by becoming obedient to death— even death on a cross! </a:t>
            </a:r>
            <a:endParaRPr lang="en-US" altLang="en-US" sz="3600" spc="-200" dirty="0">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Philippians 2:1–11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9759413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In his pride the wicked man does not seek him; in all his thoughts there is no room for God. </a:t>
            </a:r>
            <a:endParaRPr lang="en-US" altLang="en-US" sz="3600" spc="-200" dirty="0">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Psalm 10:4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1498258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For it is not the one who commends himself who is approved, but the one whom the Lord commends. </a:t>
            </a:r>
            <a:endParaRPr lang="en-US" altLang="en-US" sz="3600" spc="-200" dirty="0">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2 Corinthians 10:18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19006410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The arrogance of man will be brought low and human pride humbled; the Lord alone will be exalted in that day, </a:t>
            </a:r>
            <a:endParaRPr lang="en-US" altLang="en-US" sz="3600" spc="-200" dirty="0">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Isaiah 2:17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17098837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Where, then, is boasting? It is excluded. Because of what law? The law that requires works? No, because of the law that requires faith. </a:t>
            </a:r>
            <a:endParaRPr lang="en-US" altLang="en-US" sz="3600" spc="-200" dirty="0">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Romans 3:27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34375802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428876" y="213157"/>
            <a:ext cx="9561028" cy="6431685"/>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571500" marR="0" lvl="0" indent="-57150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sz="4000" spc="-200" dirty="0">
                <a:solidFill>
                  <a:prstClr val="black">
                    <a:lumMod val="95000"/>
                    <a:lumOff val="5000"/>
                  </a:prstClr>
                </a:solidFill>
                <a:latin typeface="Calibri"/>
                <a:cs typeface="Tahoma" panose="020B0604030504040204" pitchFamily="34" charset="0"/>
              </a:rPr>
              <a:t>God actively opposes pride</a:t>
            </a:r>
          </a:p>
          <a:p>
            <a:pPr marL="571500" marR="0" lvl="0" indent="-57150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US" altLang="en-US" sz="4000" spc="-200" dirty="0">
              <a:solidFill>
                <a:prstClr val="black">
                  <a:lumMod val="95000"/>
                  <a:lumOff val="5000"/>
                </a:prstClr>
              </a:solidFill>
              <a:latin typeface="Calibri"/>
              <a:cs typeface="Tahoma" panose="020B0604030504040204" pitchFamily="34" charset="0"/>
            </a:endParaRPr>
          </a:p>
          <a:p>
            <a:pPr marL="571500" marR="0" lvl="0" indent="-57150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sz="4000" spc="-200" dirty="0">
                <a:solidFill>
                  <a:prstClr val="black">
                    <a:lumMod val="95000"/>
                    <a:lumOff val="5000"/>
                  </a:prstClr>
                </a:solidFill>
                <a:latin typeface="Calibri"/>
                <a:cs typeface="Tahoma" panose="020B0604030504040204" pitchFamily="34" charset="0"/>
              </a:rPr>
              <a:t>Pride robs you of experiencing God</a:t>
            </a:r>
          </a:p>
          <a:p>
            <a:pPr marL="571500" marR="0" lvl="0" indent="-57150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US" altLang="en-US" sz="4000" spc="-200" dirty="0">
              <a:solidFill>
                <a:prstClr val="black">
                  <a:lumMod val="95000"/>
                  <a:lumOff val="5000"/>
                </a:prstClr>
              </a:solidFill>
              <a:latin typeface="Calibri"/>
              <a:cs typeface="Tahoma" panose="020B0604030504040204" pitchFamily="34" charset="0"/>
            </a:endParaRPr>
          </a:p>
          <a:p>
            <a:pPr marL="571500" marR="0" lvl="0" indent="-57150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sz="4000" spc="-200" dirty="0">
                <a:solidFill>
                  <a:prstClr val="black">
                    <a:lumMod val="95000"/>
                    <a:lumOff val="5000"/>
                  </a:prstClr>
                </a:solidFill>
                <a:latin typeface="Calibri"/>
                <a:cs typeface="Tahoma" panose="020B0604030504040204" pitchFamily="34" charset="0"/>
              </a:rPr>
              <a:t>God rewards humility</a:t>
            </a:r>
          </a:p>
          <a:p>
            <a:pPr marL="571500" marR="0" lvl="0" indent="-57150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US" altLang="en-US" sz="4000" spc="-200" dirty="0">
              <a:solidFill>
                <a:prstClr val="black">
                  <a:lumMod val="95000"/>
                  <a:lumOff val="5000"/>
                </a:prstClr>
              </a:solidFill>
              <a:latin typeface="Calibri"/>
              <a:cs typeface="Tahoma" panose="020B0604030504040204" pitchFamily="34" charset="0"/>
            </a:endParaRPr>
          </a:p>
          <a:p>
            <a:pPr marL="571500" marR="0" lvl="0" indent="-57150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sz="4000" spc="-200" dirty="0">
                <a:solidFill>
                  <a:prstClr val="black">
                    <a:lumMod val="95000"/>
                    <a:lumOff val="5000"/>
                  </a:prstClr>
                </a:solidFill>
                <a:latin typeface="Calibri"/>
                <a:cs typeface="Tahoma" panose="020B0604030504040204" pitchFamily="34" charset="0"/>
              </a:rPr>
              <a:t>Jesus showed us what humility looks like</a:t>
            </a:r>
            <a:endParaRPr lang="en-US" altLang="en-US" sz="3200" spc="-200" dirty="0">
              <a:solidFill>
                <a:prstClr val="black">
                  <a:lumMod val="95000"/>
                  <a:lumOff val="5000"/>
                </a:prstClr>
              </a:solidFill>
              <a:latin typeface="Calibri"/>
              <a:cs typeface="Tahoma" panose="020B0604030504040204" pitchFamily="34" charset="0"/>
            </a:endParaRPr>
          </a:p>
        </p:txBody>
      </p:sp>
      <p:pic>
        <p:nvPicPr>
          <p:cNvPr id="2" name="Picture 1">
            <a:extLst>
              <a:ext uri="{FF2B5EF4-FFF2-40B4-BE49-F238E27FC236}">
                <a16:creationId xmlns:a16="http://schemas.microsoft.com/office/drawing/2014/main" id="{1173D0AB-7706-3EF7-8AF2-E765B57245CE}"/>
              </a:ext>
            </a:extLst>
          </p:cNvPr>
          <p:cNvPicPr>
            <a:picLocks noChangeAspect="1"/>
          </p:cNvPicPr>
          <p:nvPr/>
        </p:nvPicPr>
        <p:blipFill>
          <a:blip r:embed="rId3"/>
          <a:stretch>
            <a:fillRect/>
          </a:stretch>
        </p:blipFill>
        <p:spPr>
          <a:xfrm rot="16200000">
            <a:off x="-2525111" y="2291194"/>
            <a:ext cx="7091918" cy="2275612"/>
          </a:xfrm>
          <a:prstGeom prst="rect">
            <a:avLst/>
          </a:prstGeom>
          <a:effectLst>
            <a:softEdge rad="63500"/>
          </a:effectLst>
        </p:spPr>
      </p:pic>
    </p:spTree>
    <p:extLst>
      <p:ext uri="{BB962C8B-B14F-4D97-AF65-F5344CB8AC3E}">
        <p14:creationId xmlns:p14="http://schemas.microsoft.com/office/powerpoint/2010/main" val="1414847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You were anointed as a guardian cherub, for so I ordained you. You were on the holy mount of God; you walked among the fiery stones. You were blameless in your ways from the day you were created till wickedness was found in you.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Ezekiel 28:11–17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9038639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1E1E1E"/>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reading a book&#10;&#10;Description automatically generated">
            <a:extLst>
              <a:ext uri="{FF2B5EF4-FFF2-40B4-BE49-F238E27FC236}">
                <a16:creationId xmlns:a16="http://schemas.microsoft.com/office/drawing/2014/main" id="{3731F445-EA91-7BA7-B84B-9EDB4A1F5238}"/>
              </a:ext>
            </a:extLst>
          </p:cNvPr>
          <p:cNvPicPr>
            <a:picLocks noChangeAspect="1"/>
          </p:cNvPicPr>
          <p:nvPr/>
        </p:nvPicPr>
        <p:blipFill rotWithShape="1">
          <a:blip r:embed="rId3">
            <a:extLst>
              <a:ext uri="{28A0092B-C50C-407E-A947-70E740481C1C}">
                <a14:useLocalDpi xmlns:a14="http://schemas.microsoft.com/office/drawing/2010/main" val="0"/>
              </a:ext>
            </a:extLst>
          </a:blip>
          <a:srcRect t="2905" b="8610"/>
          <a:stretch/>
        </p:blipFill>
        <p:spPr>
          <a:xfrm>
            <a:off x="17759" y="0"/>
            <a:ext cx="12192000" cy="6068290"/>
          </a:xfrm>
          <a:prstGeom prst="rect">
            <a:avLst/>
          </a:prstGeom>
        </p:spPr>
      </p:pic>
      <p:grpSp>
        <p:nvGrpSpPr>
          <p:cNvPr id="28" name="Group 22">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5029199"/>
            <a:ext cx="12228128" cy="1828800"/>
            <a:chOff x="-305" y="2987478"/>
            <a:chExt cx="12188952" cy="1828800"/>
          </a:xfrm>
        </p:grpSpPr>
        <p:sp>
          <p:nvSpPr>
            <p:cNvPr id="29" name="Freeform: Shape 23">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30" name="Freeform: Shape 24">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31" name="Freeform: Shape 25">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27" name="Freeform: Shape 26">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8565373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1E1E1E"/>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reading a book&#10;&#10;Description automatically generated">
            <a:extLst>
              <a:ext uri="{FF2B5EF4-FFF2-40B4-BE49-F238E27FC236}">
                <a16:creationId xmlns:a16="http://schemas.microsoft.com/office/drawing/2014/main" id="{3731F445-EA91-7BA7-B84B-9EDB4A1F5238}"/>
              </a:ext>
            </a:extLst>
          </p:cNvPr>
          <p:cNvPicPr>
            <a:picLocks noChangeAspect="1"/>
          </p:cNvPicPr>
          <p:nvPr/>
        </p:nvPicPr>
        <p:blipFill rotWithShape="1">
          <a:blip r:embed="rId3">
            <a:extLst>
              <a:ext uri="{28A0092B-C50C-407E-A947-70E740481C1C}">
                <a14:useLocalDpi xmlns:a14="http://schemas.microsoft.com/office/drawing/2010/main" val="0"/>
              </a:ext>
            </a:extLst>
          </a:blip>
          <a:srcRect t="2905" b="8610"/>
          <a:stretch/>
        </p:blipFill>
        <p:spPr>
          <a:xfrm>
            <a:off x="17759" y="0"/>
            <a:ext cx="12192000" cy="6068290"/>
          </a:xfrm>
          <a:prstGeom prst="rect">
            <a:avLst/>
          </a:prstGeom>
        </p:spPr>
      </p:pic>
      <p:grpSp>
        <p:nvGrpSpPr>
          <p:cNvPr id="28" name="Group 22">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5029199"/>
            <a:ext cx="12228128" cy="1828800"/>
            <a:chOff x="-305" y="2987478"/>
            <a:chExt cx="12188952" cy="1828800"/>
          </a:xfrm>
        </p:grpSpPr>
        <p:sp>
          <p:nvSpPr>
            <p:cNvPr id="29" name="Freeform: Shape 23">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30" name="Freeform: Shape 24">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31" name="Freeform: Shape 25">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27" name="Freeform: Shape 26">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03993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Through your widespread trade you were filled with violence, and you sinned. So I drove you in disgrace from the mount of God, and I expelled you, guardian cherub, from among the fiery stones.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Ezekiel 28:11–17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2674451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rgbClr val="C00000"/>
                </a:solidFill>
                <a:latin typeface="Calibri"/>
                <a:cs typeface="Tahoma" panose="020B0604030504040204" pitchFamily="34" charset="0"/>
              </a:rPr>
              <a:t>Your heart became proud on account of your beauty, </a:t>
            </a:r>
            <a:r>
              <a:rPr lang="en-US" altLang="en-US" sz="4400" spc="-200" dirty="0">
                <a:latin typeface="Calibri"/>
                <a:cs typeface="Tahoma" panose="020B0604030504040204" pitchFamily="34" charset="0"/>
              </a:rPr>
              <a:t>and you corrupted your wisdom because of your splendor. So I threw you to the earth; I made a spectacle of you before kings.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Ezekiel 28:11–17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3876816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68023" y="1903229"/>
            <a:ext cx="11655954" cy="471211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Satan took gifts God had given him and said look at me instead of saying look at God.</a:t>
            </a:r>
          </a:p>
        </p:txBody>
      </p:sp>
      <p:pic>
        <p:nvPicPr>
          <p:cNvPr id="3" name="Picture 2">
            <a:extLst>
              <a:ext uri="{FF2B5EF4-FFF2-40B4-BE49-F238E27FC236}">
                <a16:creationId xmlns:a16="http://schemas.microsoft.com/office/drawing/2014/main" id="{3099D379-D02C-D242-7C0C-EADE7D8BB455}"/>
              </a:ext>
            </a:extLst>
          </p:cNvPr>
          <p:cNvPicPr>
            <a:picLocks noChangeAspect="1"/>
          </p:cNvPicPr>
          <p:nvPr/>
        </p:nvPicPr>
        <p:blipFill>
          <a:blip r:embed="rId3"/>
          <a:stretch>
            <a:fillRect/>
          </a:stretch>
        </p:blipFill>
        <p:spPr>
          <a:xfrm>
            <a:off x="-30480" y="-72736"/>
            <a:ext cx="12313921" cy="1818166"/>
          </a:xfrm>
          <a:prstGeom prst="rect">
            <a:avLst/>
          </a:prstGeom>
          <a:effectLst>
            <a:softEdge rad="38100"/>
          </a:effectLst>
        </p:spPr>
      </p:pic>
    </p:spTree>
    <p:extLst>
      <p:ext uri="{BB962C8B-B14F-4D97-AF65-F5344CB8AC3E}">
        <p14:creationId xmlns:p14="http://schemas.microsoft.com/office/powerpoint/2010/main" val="1558142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For who makes you different from anyone else? </a:t>
            </a:r>
          </a:p>
          <a:p>
            <a:pPr algn="ctr" defTabSz="609585">
              <a:lnSpc>
                <a:spcPct val="100000"/>
              </a:lnSpc>
              <a:spcBef>
                <a:spcPct val="0"/>
              </a:spcBef>
              <a:buNone/>
              <a:defRPr/>
            </a:pPr>
            <a:endParaRPr lang="en-US" altLang="en-US" sz="4400" spc="-200" dirty="0">
              <a:solidFill>
                <a:srgbClr val="C00000"/>
              </a:solidFill>
              <a:latin typeface="Calibri"/>
              <a:cs typeface="Tahoma" panose="020B0604030504040204" pitchFamily="34" charset="0"/>
            </a:endParaRPr>
          </a:p>
          <a:p>
            <a:pPr algn="ctr" defTabSz="609585">
              <a:lnSpc>
                <a:spcPct val="100000"/>
              </a:lnSpc>
              <a:spcBef>
                <a:spcPct val="0"/>
              </a:spcBef>
              <a:buNone/>
              <a:defRPr/>
            </a:pPr>
            <a:r>
              <a:rPr lang="en-US" altLang="en-US" sz="4400" spc="-200" dirty="0">
                <a:solidFill>
                  <a:srgbClr val="C00000"/>
                </a:solidFill>
                <a:latin typeface="Calibri"/>
                <a:cs typeface="Tahoma" panose="020B0604030504040204" pitchFamily="34" charset="0"/>
              </a:rPr>
              <a:t>What do you have that you did not receive?</a:t>
            </a:r>
            <a:r>
              <a:rPr lang="en-US" altLang="en-US" sz="4400" spc="-200" dirty="0">
                <a:latin typeface="Calibri"/>
                <a:cs typeface="Tahoma" panose="020B0604030504040204" pitchFamily="34" charset="0"/>
              </a:rPr>
              <a:t> </a:t>
            </a:r>
          </a:p>
          <a:p>
            <a:pPr algn="ctr" defTabSz="609585">
              <a:lnSpc>
                <a:spcPct val="100000"/>
              </a:lnSpc>
              <a:spcBef>
                <a:spcPct val="0"/>
              </a:spcBef>
              <a:buNone/>
              <a:defRPr/>
            </a:pPr>
            <a:endParaRPr lang="en-US" altLang="en-US" sz="4400" spc="-200" dirty="0">
              <a:latin typeface="Calibri"/>
              <a:cs typeface="Tahoma" panose="020B0604030504040204" pitchFamily="34" charset="0"/>
            </a:endParaRPr>
          </a:p>
          <a:p>
            <a:pPr algn="ctr" defTabSz="609585">
              <a:lnSpc>
                <a:spcPct val="100000"/>
              </a:lnSpc>
              <a:spcBef>
                <a:spcPct val="0"/>
              </a:spcBef>
              <a:buNone/>
              <a:defRPr/>
            </a:pPr>
            <a:r>
              <a:rPr lang="en-US" altLang="en-US" sz="4400" spc="-200" dirty="0">
                <a:latin typeface="Calibri"/>
                <a:cs typeface="Tahoma" panose="020B0604030504040204" pitchFamily="34" charset="0"/>
              </a:rPr>
              <a:t>And if you did receive it, why do you boast as though you did not?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1 Corinthians 4:7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396064892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9437</TotalTime>
  <Words>1611</Words>
  <Application>Microsoft Office PowerPoint</Application>
  <PresentationFormat>Widescreen</PresentationFormat>
  <Paragraphs>129</Paragraphs>
  <Slides>51</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Abadi</vt:lpstr>
      <vt:lpstr>Arial</vt:lpstr>
      <vt:lpstr>Calibri</vt:lpstr>
      <vt:lpstr>Rockwell</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 Wallin</dc:creator>
  <cp:lastModifiedBy>Doug Wallin</cp:lastModifiedBy>
  <cp:revision>305</cp:revision>
  <cp:lastPrinted>2023-09-03T13:45:56Z</cp:lastPrinted>
  <dcterms:created xsi:type="dcterms:W3CDTF">2022-06-01T02:28:00Z</dcterms:created>
  <dcterms:modified xsi:type="dcterms:W3CDTF">2023-09-10T13:31:53Z</dcterms:modified>
</cp:coreProperties>
</file>