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633" r:id="rId2"/>
    <p:sldId id="2632" r:id="rId3"/>
    <p:sldId id="2599" r:id="rId4"/>
    <p:sldId id="2696" r:id="rId5"/>
    <p:sldId id="2630" r:id="rId6"/>
    <p:sldId id="2697" r:id="rId7"/>
    <p:sldId id="2694" r:id="rId8"/>
    <p:sldId id="2698" r:id="rId9"/>
    <p:sldId id="2699" r:id="rId10"/>
    <p:sldId id="2700" r:id="rId11"/>
    <p:sldId id="2701" r:id="rId12"/>
    <p:sldId id="2702" r:id="rId13"/>
    <p:sldId id="2703" r:id="rId14"/>
    <p:sldId id="2704" r:id="rId15"/>
    <p:sldId id="2705" r:id="rId16"/>
    <p:sldId id="2706" r:id="rId17"/>
    <p:sldId id="2707" r:id="rId18"/>
    <p:sldId id="2708" r:id="rId19"/>
    <p:sldId id="2709" r:id="rId20"/>
    <p:sldId id="2710" r:id="rId21"/>
    <p:sldId id="2711" r:id="rId22"/>
    <p:sldId id="2712" r:id="rId23"/>
    <p:sldId id="2713" r:id="rId24"/>
    <p:sldId id="2714" r:id="rId25"/>
    <p:sldId id="2715" r:id="rId26"/>
    <p:sldId id="2718" r:id="rId27"/>
    <p:sldId id="2720" r:id="rId28"/>
    <p:sldId id="2721" r:id="rId29"/>
    <p:sldId id="2722" r:id="rId30"/>
    <p:sldId id="2723" r:id="rId31"/>
    <p:sldId id="2724" r:id="rId32"/>
    <p:sldId id="2725" r:id="rId33"/>
    <p:sldId id="2726" r:id="rId34"/>
    <p:sldId id="2727" r:id="rId35"/>
    <p:sldId id="2728" r:id="rId36"/>
    <p:sldId id="2732" r:id="rId37"/>
    <p:sldId id="2729" r:id="rId38"/>
    <p:sldId id="2730" r:id="rId39"/>
    <p:sldId id="2731" r:id="rId40"/>
    <p:sldId id="2719" r:id="rId41"/>
    <p:sldId id="269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8F04"/>
    <a:srgbClr val="FCD76B"/>
    <a:srgbClr val="171717"/>
    <a:srgbClr val="F9D861"/>
    <a:srgbClr val="1E1E1E"/>
    <a:srgbClr val="313131"/>
    <a:srgbClr val="1C1C1C"/>
    <a:srgbClr val="1B1B1B"/>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1" autoAdjust="0"/>
    <p:restoredTop sz="94660"/>
  </p:normalViewPr>
  <p:slideViewPr>
    <p:cSldViewPr snapToGrid="0">
      <p:cViewPr varScale="1">
        <p:scale>
          <a:sx n="101" d="100"/>
          <a:sy n="101" d="100"/>
        </p:scale>
        <p:origin x="570" y="10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9/3/2023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a:t>
            </a:fld>
            <a:endParaRPr lang="en-US"/>
          </a:p>
        </p:txBody>
      </p:sp>
    </p:spTree>
    <p:extLst>
      <p:ext uri="{BB962C8B-B14F-4D97-AF65-F5344CB8AC3E}">
        <p14:creationId xmlns:p14="http://schemas.microsoft.com/office/powerpoint/2010/main" val="1208188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4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0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41</a:t>
            </a:fld>
            <a:endParaRPr lang="en-US"/>
          </a:p>
        </p:txBody>
      </p:sp>
    </p:spTree>
    <p:extLst>
      <p:ext uri="{BB962C8B-B14F-4D97-AF65-F5344CB8AC3E}">
        <p14:creationId xmlns:p14="http://schemas.microsoft.com/office/powerpoint/2010/main" val="4174815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78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11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891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0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264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242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8094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52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9/3/2023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87474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55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2192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4155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78469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1753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9/3/2023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890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9/3/2023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3343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9/3/2023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727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30408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967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9/3/2023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23690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reading a book&#10;&#10;Description automatically generated">
            <a:extLst>
              <a:ext uri="{FF2B5EF4-FFF2-40B4-BE49-F238E27FC236}">
                <a16:creationId xmlns:a16="http://schemas.microsoft.com/office/drawing/2014/main" id="{3731F445-EA91-7BA7-B84B-9EDB4A1F5238}"/>
              </a:ext>
            </a:extLst>
          </p:cNvPr>
          <p:cNvPicPr>
            <a:picLocks noChangeAspect="1"/>
          </p:cNvPicPr>
          <p:nvPr/>
        </p:nvPicPr>
        <p:blipFill rotWithShape="1">
          <a:blip r:embed="rId3">
            <a:extLst>
              <a:ext uri="{28A0092B-C50C-407E-A947-70E740481C1C}">
                <a14:useLocalDpi xmlns:a14="http://schemas.microsoft.com/office/drawing/2010/main" val="0"/>
              </a:ext>
            </a:extLst>
          </a:blip>
          <a:srcRect t="2905" b="8610"/>
          <a:stretch/>
        </p:blipFill>
        <p:spPr>
          <a:xfrm>
            <a:off x="17759" y="0"/>
            <a:ext cx="12192000" cy="6068290"/>
          </a:xfrm>
          <a:prstGeom prst="rect">
            <a:avLst/>
          </a:prstGeom>
        </p:spPr>
      </p:pic>
      <p:grpSp>
        <p:nvGrpSpPr>
          <p:cNvPr id="28" name="Group 22">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29" name="Freeform: Shape 23">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0" name="Freeform: Shape 24">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31" name="Freeform: Shape 25">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7" name="Freeform: Shape 26">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391915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If your right eye causes you to stumble, gouge it out and throw it away. It is better for you to lose one part of your body than for your whole body to be thrown into hell. And if your right hand causes you to stumble, cut it off and throw it away. It is better for you to lose one part of your body than for your whole body to go into hell.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Matthew 5:27–30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452059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903229"/>
            <a:ext cx="11655954" cy="47121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You can’t keep a bird from flying over your head, but you can keep it from building a nest in your hair.  </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latin typeface="Calibri"/>
                <a:cs typeface="Tahoma" panose="020B0604030504040204" pitchFamily="34" charset="0"/>
              </a:rPr>
              <a:t>Control your thoughts!</a:t>
            </a:r>
          </a:p>
        </p:txBody>
      </p:sp>
      <p:pic>
        <p:nvPicPr>
          <p:cNvPr id="3" name="Picture 2">
            <a:extLst>
              <a:ext uri="{FF2B5EF4-FFF2-40B4-BE49-F238E27FC236}">
                <a16:creationId xmlns:a16="http://schemas.microsoft.com/office/drawing/2014/main" id="{3099D379-D02C-D242-7C0C-EADE7D8BB455}"/>
              </a:ext>
            </a:extLst>
          </p:cNvPr>
          <p:cNvPicPr>
            <a:picLocks noChangeAspect="1"/>
          </p:cNvPicPr>
          <p:nvPr/>
        </p:nvPicPr>
        <p:blipFill>
          <a:blip r:embed="rId3"/>
          <a:stretch>
            <a:fillRect/>
          </a:stretch>
        </p:blipFill>
        <p:spPr>
          <a:xfrm>
            <a:off x="-30480" y="-72736"/>
            <a:ext cx="12313921" cy="1818166"/>
          </a:xfrm>
          <a:prstGeom prst="rect">
            <a:avLst/>
          </a:prstGeom>
          <a:effectLst>
            <a:softEdge rad="38100"/>
          </a:effectLst>
        </p:spPr>
      </p:pic>
    </p:spTree>
    <p:extLst>
      <p:ext uri="{BB962C8B-B14F-4D97-AF65-F5344CB8AC3E}">
        <p14:creationId xmlns:p14="http://schemas.microsoft.com/office/powerpoint/2010/main" val="3577148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 we take captive every thought to make it obedient to Christ.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2 Corinthians 10:5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504135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C1C0AF-BA11-AE1E-A05B-803808C356C6}"/>
              </a:ext>
            </a:extLst>
          </p:cNvPr>
          <p:cNvPicPr>
            <a:picLocks noChangeAspect="1"/>
          </p:cNvPicPr>
          <p:nvPr/>
        </p:nvPicPr>
        <p:blipFill>
          <a:blip r:embed="rId3"/>
          <a:stretch>
            <a:fillRect/>
          </a:stretch>
        </p:blipFill>
        <p:spPr>
          <a:xfrm>
            <a:off x="1" y="10237"/>
            <a:ext cx="12192000" cy="6847763"/>
          </a:xfrm>
          <a:prstGeom prst="rect">
            <a:avLst/>
          </a:prstGeom>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1569660"/>
          </a:xfrm>
          <a:prstGeom prst="rect">
            <a:avLst/>
          </a:prstGeom>
          <a:noFill/>
        </p:spPr>
        <p:txBody>
          <a:bodyPr wrap="square">
            <a:spAutoFit/>
          </a:bodyPr>
          <a:lstStyle/>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Pay attention to God’s warnings</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Wrong behavior begins with wrong thoughts</a:t>
            </a:r>
          </a:p>
        </p:txBody>
      </p:sp>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Sin is fun… for a while</a:t>
            </a:r>
          </a:p>
        </p:txBody>
      </p:sp>
      <p:pic>
        <p:nvPicPr>
          <p:cNvPr id="2" name="Picture 1">
            <a:extLst>
              <a:ext uri="{FF2B5EF4-FFF2-40B4-BE49-F238E27FC236}">
                <a16:creationId xmlns:a16="http://schemas.microsoft.com/office/drawing/2014/main" id="{520EDDAE-93FD-07A6-5C45-15E72B0E36BA}"/>
              </a:ext>
            </a:extLst>
          </p:cNvPr>
          <p:cNvPicPr>
            <a:picLocks noChangeAspect="1"/>
          </p:cNvPicPr>
          <p:nvPr/>
        </p:nvPicPr>
        <p:blipFill>
          <a:blip r:embed="rId4"/>
          <a:stretch>
            <a:fillRect/>
          </a:stretch>
        </p:blipFill>
        <p:spPr>
          <a:xfrm>
            <a:off x="-127590" y="-85505"/>
            <a:ext cx="4983666" cy="2764910"/>
          </a:xfrm>
          <a:prstGeom prst="rect">
            <a:avLst/>
          </a:prstGeom>
          <a:effectLst>
            <a:softEdge rad="457200"/>
          </a:effectLst>
        </p:spPr>
      </p:pic>
    </p:spTree>
    <p:extLst>
      <p:ext uri="{BB962C8B-B14F-4D97-AF65-F5344CB8AC3E}">
        <p14:creationId xmlns:p14="http://schemas.microsoft.com/office/powerpoint/2010/main" val="2765367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By faith Moses, when he had grown up, refused to be known as the son of Pharaoh’s daughter. He chose to be mistreated along with the people of God rather than to enjoy </a:t>
            </a:r>
            <a:r>
              <a:rPr lang="en-US" altLang="en-US" sz="4400" spc="-200" dirty="0">
                <a:solidFill>
                  <a:srgbClr val="C00000"/>
                </a:solidFill>
                <a:latin typeface="Calibri"/>
                <a:cs typeface="Tahoma" panose="020B0604030504040204" pitchFamily="34" charset="0"/>
              </a:rPr>
              <a:t>the fleeting pleasures of sin.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Hebrews 11:24–25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823089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For the lips of the adulterous woman drip honey, and her speech is smoother than oil; </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latin typeface="Calibri"/>
                <a:cs typeface="Tahoma" panose="020B0604030504040204" pitchFamily="34" charset="0"/>
              </a:rPr>
              <a:t>but in the end she is bitter as gall, sharp as a double-edged sword. Her feet go down to death; her steps lead straight to the grave.</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5:3-4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867780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C1C0AF-BA11-AE1E-A05B-803808C356C6}"/>
              </a:ext>
            </a:extLst>
          </p:cNvPr>
          <p:cNvPicPr>
            <a:picLocks noChangeAspect="1"/>
          </p:cNvPicPr>
          <p:nvPr/>
        </p:nvPicPr>
        <p:blipFill>
          <a:blip r:embed="rId3"/>
          <a:stretch>
            <a:fillRect/>
          </a:stretch>
        </p:blipFill>
        <p:spPr>
          <a:xfrm>
            <a:off x="1" y="10237"/>
            <a:ext cx="12192000" cy="6847763"/>
          </a:xfrm>
          <a:prstGeom prst="rect">
            <a:avLst/>
          </a:prstGeom>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2062103"/>
          </a:xfrm>
          <a:prstGeom prst="rect">
            <a:avLst/>
          </a:prstGeom>
          <a:noFill/>
        </p:spPr>
        <p:txBody>
          <a:bodyPr wrap="square">
            <a:spAutoFit/>
          </a:bodyPr>
          <a:lstStyle/>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Pay attention to God’s warnings</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Wrong behavior begins with wrong thoughts</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Sin is fun… for a while</a:t>
            </a:r>
          </a:p>
        </p:txBody>
      </p:sp>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1569660"/>
          </a:xfrm>
          <a:prstGeom prst="rect">
            <a:avLst/>
          </a:prstGeom>
          <a:solidFill>
            <a:srgbClr val="030303"/>
          </a:solidFill>
          <a:effectLst>
            <a:softEdge rad="8890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Visualize today what the consequences will be tomorrow</a:t>
            </a:r>
          </a:p>
        </p:txBody>
      </p:sp>
      <p:pic>
        <p:nvPicPr>
          <p:cNvPr id="2" name="Picture 1">
            <a:extLst>
              <a:ext uri="{FF2B5EF4-FFF2-40B4-BE49-F238E27FC236}">
                <a16:creationId xmlns:a16="http://schemas.microsoft.com/office/drawing/2014/main" id="{520EDDAE-93FD-07A6-5C45-15E72B0E36BA}"/>
              </a:ext>
            </a:extLst>
          </p:cNvPr>
          <p:cNvPicPr>
            <a:picLocks noChangeAspect="1"/>
          </p:cNvPicPr>
          <p:nvPr/>
        </p:nvPicPr>
        <p:blipFill>
          <a:blip r:embed="rId4"/>
          <a:stretch>
            <a:fillRect/>
          </a:stretch>
        </p:blipFill>
        <p:spPr>
          <a:xfrm>
            <a:off x="-127590" y="-85505"/>
            <a:ext cx="4983666" cy="2764910"/>
          </a:xfrm>
          <a:prstGeom prst="rect">
            <a:avLst/>
          </a:prstGeom>
          <a:effectLst>
            <a:softEdge rad="457200"/>
          </a:effectLst>
        </p:spPr>
      </p:pic>
    </p:spTree>
    <p:extLst>
      <p:ext uri="{BB962C8B-B14F-4D97-AF65-F5344CB8AC3E}">
        <p14:creationId xmlns:p14="http://schemas.microsoft.com/office/powerpoint/2010/main" val="769084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lest you lose your honor to others and your dignity to one who is cruel, lest strangers feast on your wealth and your toil enrich the house of another. At the end of your life you will groan, when your flesh and body are spent.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5:9-13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846601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You will say, “How I hated discipline! How my heart spurned correction!  I would not obey my teachers or turn my ear to my instructors.  And I was soon in serious trouble in the assembly of God’s people.”</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5:9-13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723260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Why, my son, be intoxicated with another man’s wife? Why embrace the bosom of a wayward woman?  For your ways are in full view of the Lord, and he examines all your paths.  The evil deeds of the wicked ensnare them; the cords of their sins hold them fast.  For lack of discipline they will die, led astray by their own great folly.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5:20-23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07935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Mountain rock face texture">
            <a:extLst>
              <a:ext uri="{FF2B5EF4-FFF2-40B4-BE49-F238E27FC236}">
                <a16:creationId xmlns:a16="http://schemas.microsoft.com/office/drawing/2014/main" id="{F31CF106-2869-A371-3872-85F1EADBEAE9}"/>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6CBCC51-EAC2-4564-A9D7-F64FE001AE06}"/>
              </a:ext>
            </a:extLst>
          </p:cNvPr>
          <p:cNvSpPr txBox="1"/>
          <p:nvPr/>
        </p:nvSpPr>
        <p:spPr>
          <a:xfrm>
            <a:off x="0" y="5123388"/>
            <a:ext cx="12192000" cy="769441"/>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400" dirty="0">
                <a:solidFill>
                  <a:srgbClr val="FFFFFF"/>
                </a:solidFill>
                <a:effectLst>
                  <a:outerShdw blurRad="38100" dist="38100" dir="2700000" algn="tl">
                    <a:srgbClr val="000000">
                      <a:alpha val="43137"/>
                    </a:srgbClr>
                  </a:outerShdw>
                </a:effectLst>
                <a:latin typeface="Abadi" panose="020B0604020104020204" pitchFamily="34" charset="0"/>
              </a:rPr>
              <a:t>Pay attention to God’s warnings</a:t>
            </a:r>
          </a:p>
        </p:txBody>
      </p:sp>
      <p:pic>
        <p:nvPicPr>
          <p:cNvPr id="3" name="Picture 2">
            <a:extLst>
              <a:ext uri="{FF2B5EF4-FFF2-40B4-BE49-F238E27FC236}">
                <a16:creationId xmlns:a16="http://schemas.microsoft.com/office/drawing/2014/main" id="{9AB6F8F7-4317-81D5-42F9-7C91C45F78C7}"/>
              </a:ext>
            </a:extLst>
          </p:cNvPr>
          <p:cNvPicPr>
            <a:picLocks noChangeAspect="1"/>
          </p:cNvPicPr>
          <p:nvPr/>
        </p:nvPicPr>
        <p:blipFill>
          <a:blip r:embed="rId5"/>
          <a:stretch>
            <a:fillRect/>
          </a:stretch>
        </p:blipFill>
        <p:spPr>
          <a:xfrm>
            <a:off x="-157316" y="-123709"/>
            <a:ext cx="4680673" cy="2596812"/>
          </a:xfrm>
          <a:prstGeom prst="rect">
            <a:avLst/>
          </a:prstGeom>
          <a:effectLst>
            <a:softEdge rad="215900"/>
          </a:effectLst>
        </p:spPr>
      </p:pic>
      <p:pic>
        <p:nvPicPr>
          <p:cNvPr id="2" name="Picture 1">
            <a:extLst>
              <a:ext uri="{FF2B5EF4-FFF2-40B4-BE49-F238E27FC236}">
                <a16:creationId xmlns:a16="http://schemas.microsoft.com/office/drawing/2014/main" id="{E4359316-0146-23A6-3711-B07694E357E9}"/>
              </a:ext>
            </a:extLst>
          </p:cNvPr>
          <p:cNvPicPr>
            <a:picLocks noChangeAspect="1"/>
          </p:cNvPicPr>
          <p:nvPr/>
        </p:nvPicPr>
        <p:blipFill>
          <a:blip r:embed="rId5"/>
          <a:stretch>
            <a:fillRect/>
          </a:stretch>
        </p:blipFill>
        <p:spPr>
          <a:xfrm>
            <a:off x="-127590" y="-85505"/>
            <a:ext cx="4983666" cy="2764910"/>
          </a:xfrm>
          <a:prstGeom prst="rect">
            <a:avLst/>
          </a:prstGeom>
          <a:effectLst>
            <a:softEdge rad="457200"/>
          </a:effectLst>
        </p:spPr>
      </p:pic>
    </p:spTree>
    <p:extLst>
      <p:ext uri="{BB962C8B-B14F-4D97-AF65-F5344CB8AC3E}">
        <p14:creationId xmlns:p14="http://schemas.microsoft.com/office/powerpoint/2010/main" val="2689525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Can a man scoop fire into his lap without his clothes being burned?  Can a man walk on hot coals without his feet being scorched?  So is he who sleeps with another man’s wife; no one who touches her will go unpunished.</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6:20–35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91742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But a man who commits adultery </a:t>
            </a:r>
            <a:r>
              <a:rPr lang="en-US" altLang="en-US" sz="3600" i="1" spc="-200" dirty="0">
                <a:latin typeface="Calibri"/>
                <a:cs typeface="Tahoma" panose="020B0604030504040204" pitchFamily="34" charset="0"/>
              </a:rPr>
              <a:t>(Jesus also includes lust) </a:t>
            </a:r>
            <a:r>
              <a:rPr lang="en-US" altLang="en-US" sz="4400" spc="-200" dirty="0">
                <a:latin typeface="Calibri"/>
                <a:cs typeface="Tahoma" panose="020B0604030504040204" pitchFamily="34" charset="0"/>
              </a:rPr>
              <a:t>has no sense; </a:t>
            </a:r>
            <a:r>
              <a:rPr lang="en-US" altLang="en-US" sz="4400" spc="-200" dirty="0">
                <a:solidFill>
                  <a:srgbClr val="C00000"/>
                </a:solidFill>
                <a:latin typeface="Calibri"/>
                <a:cs typeface="Tahoma" panose="020B0604030504040204" pitchFamily="34" charset="0"/>
              </a:rPr>
              <a:t>whoever does so destroys himself.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6:32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878622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C1C0AF-BA11-AE1E-A05B-803808C356C6}"/>
              </a:ext>
            </a:extLst>
          </p:cNvPr>
          <p:cNvPicPr>
            <a:picLocks noChangeAspect="1"/>
          </p:cNvPicPr>
          <p:nvPr/>
        </p:nvPicPr>
        <p:blipFill>
          <a:blip r:embed="rId3"/>
          <a:stretch>
            <a:fillRect/>
          </a:stretch>
        </p:blipFill>
        <p:spPr>
          <a:xfrm>
            <a:off x="1" y="10237"/>
            <a:ext cx="12192000" cy="6847763"/>
          </a:xfrm>
          <a:prstGeom prst="rect">
            <a:avLst/>
          </a:prstGeom>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3539430"/>
          </a:xfrm>
          <a:prstGeom prst="rect">
            <a:avLst/>
          </a:prstGeom>
          <a:noFill/>
        </p:spPr>
        <p:txBody>
          <a:bodyPr wrap="square">
            <a:spAutoFit/>
          </a:bodyPr>
          <a:lstStyle/>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Pay attention to God’s warnings</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Wrong behavior begins with wrong thoughts</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Sin is fun… for a while</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Visualize today what the consequences will be tomorrow</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320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p:txBody>
      </p:sp>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Learn to appreciate what you have</a:t>
            </a:r>
          </a:p>
        </p:txBody>
      </p:sp>
      <p:pic>
        <p:nvPicPr>
          <p:cNvPr id="2" name="Picture 1">
            <a:extLst>
              <a:ext uri="{FF2B5EF4-FFF2-40B4-BE49-F238E27FC236}">
                <a16:creationId xmlns:a16="http://schemas.microsoft.com/office/drawing/2014/main" id="{520EDDAE-93FD-07A6-5C45-15E72B0E36BA}"/>
              </a:ext>
            </a:extLst>
          </p:cNvPr>
          <p:cNvPicPr>
            <a:picLocks noChangeAspect="1"/>
          </p:cNvPicPr>
          <p:nvPr/>
        </p:nvPicPr>
        <p:blipFill>
          <a:blip r:embed="rId4"/>
          <a:stretch>
            <a:fillRect/>
          </a:stretch>
        </p:blipFill>
        <p:spPr>
          <a:xfrm>
            <a:off x="-127590" y="-85505"/>
            <a:ext cx="4983666" cy="2764910"/>
          </a:xfrm>
          <a:prstGeom prst="rect">
            <a:avLst/>
          </a:prstGeom>
          <a:effectLst>
            <a:softEdge rad="457200"/>
          </a:effectLst>
        </p:spPr>
      </p:pic>
    </p:spTree>
    <p:extLst>
      <p:ext uri="{BB962C8B-B14F-4D97-AF65-F5344CB8AC3E}">
        <p14:creationId xmlns:p14="http://schemas.microsoft.com/office/powerpoint/2010/main" val="710713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Drink water from your own cistern, running water from your own well.  Should your springs overflow in the streets, your streams of water in the public squares?  Let them be yours alone, never to be shared with strangers.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5:15-19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454171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May your fountain be blessed, and </a:t>
            </a:r>
            <a:r>
              <a:rPr lang="en-US" altLang="en-US" sz="4400" spc="-200" dirty="0">
                <a:solidFill>
                  <a:srgbClr val="C00000"/>
                </a:solidFill>
                <a:latin typeface="Calibri"/>
                <a:cs typeface="Tahoma" panose="020B0604030504040204" pitchFamily="34" charset="0"/>
              </a:rPr>
              <a:t>may you rejoice in the wife of your youth</a:t>
            </a:r>
            <a:r>
              <a:rPr lang="en-US" altLang="en-US" sz="4400" spc="-200" dirty="0">
                <a:latin typeface="Calibri"/>
                <a:cs typeface="Tahoma" panose="020B0604030504040204" pitchFamily="34" charset="0"/>
              </a:rPr>
              <a:t>  A loving doe, a graceful deer— may her breasts satisfy you always, </a:t>
            </a:r>
            <a:r>
              <a:rPr lang="en-US" altLang="en-US" sz="4400" spc="-200" dirty="0">
                <a:solidFill>
                  <a:srgbClr val="C00000"/>
                </a:solidFill>
                <a:latin typeface="Calibri"/>
                <a:cs typeface="Tahoma" panose="020B0604030504040204" pitchFamily="34" charset="0"/>
              </a:rPr>
              <a:t>may you ever be intoxicated with her love.</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5:15-19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106132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903229"/>
            <a:ext cx="11655954" cy="47121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Marriage Prayer</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latin typeface="Calibri"/>
                <a:cs typeface="Tahoma" panose="020B0604030504040204" pitchFamily="34" charset="0"/>
              </a:rPr>
              <a:t> “Let me always see my wife as beautiful.”</a:t>
            </a:r>
          </a:p>
        </p:txBody>
      </p:sp>
      <p:pic>
        <p:nvPicPr>
          <p:cNvPr id="3" name="Picture 2">
            <a:extLst>
              <a:ext uri="{FF2B5EF4-FFF2-40B4-BE49-F238E27FC236}">
                <a16:creationId xmlns:a16="http://schemas.microsoft.com/office/drawing/2014/main" id="{3099D379-D02C-D242-7C0C-EADE7D8BB455}"/>
              </a:ext>
            </a:extLst>
          </p:cNvPr>
          <p:cNvPicPr>
            <a:picLocks noChangeAspect="1"/>
          </p:cNvPicPr>
          <p:nvPr/>
        </p:nvPicPr>
        <p:blipFill>
          <a:blip r:embed="rId3"/>
          <a:stretch>
            <a:fillRect/>
          </a:stretch>
        </p:blipFill>
        <p:spPr>
          <a:xfrm>
            <a:off x="-30480" y="-72736"/>
            <a:ext cx="12313921" cy="1818166"/>
          </a:xfrm>
          <a:prstGeom prst="rect">
            <a:avLst/>
          </a:prstGeom>
          <a:effectLst>
            <a:softEdge rad="38100"/>
          </a:effectLst>
        </p:spPr>
      </p:pic>
    </p:spTree>
    <p:extLst>
      <p:ext uri="{BB962C8B-B14F-4D97-AF65-F5344CB8AC3E}">
        <p14:creationId xmlns:p14="http://schemas.microsoft.com/office/powerpoint/2010/main" val="53004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At the window of my house I looked down through the lattice. I saw among </a:t>
            </a:r>
            <a:r>
              <a:rPr lang="en-US" altLang="en-US" sz="4400" spc="-200" dirty="0">
                <a:solidFill>
                  <a:srgbClr val="C00000"/>
                </a:solidFill>
                <a:latin typeface="Calibri"/>
                <a:cs typeface="Tahoma" panose="020B0604030504040204" pitchFamily="34" charset="0"/>
              </a:rPr>
              <a:t>the simple</a:t>
            </a:r>
            <a:r>
              <a:rPr lang="en-US" altLang="en-US" sz="4400" spc="-200" dirty="0">
                <a:latin typeface="Calibri"/>
                <a:cs typeface="Tahoma" panose="020B0604030504040204" pitchFamily="34" charset="0"/>
              </a:rPr>
              <a:t>, I noticed among the young men, </a:t>
            </a:r>
            <a:r>
              <a:rPr lang="en-US" altLang="en-US" sz="4400" spc="-200" dirty="0">
                <a:solidFill>
                  <a:srgbClr val="C00000"/>
                </a:solidFill>
                <a:latin typeface="Calibri"/>
                <a:cs typeface="Tahoma" panose="020B0604030504040204" pitchFamily="34" charset="0"/>
              </a:rPr>
              <a:t>a youth who had no sense.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7:6-7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922157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He was going down the street near her corner, walking along in the direction of her house at twilight, as the day was fading, as the dark of night set in.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7:8-9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67714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Now then, my sons, </a:t>
            </a:r>
            <a:r>
              <a:rPr lang="en-US" altLang="en-US" sz="4400" spc="-200" dirty="0">
                <a:solidFill>
                  <a:srgbClr val="C00000"/>
                </a:solidFill>
                <a:latin typeface="Calibri"/>
                <a:cs typeface="Tahoma" panose="020B0604030504040204" pitchFamily="34" charset="0"/>
              </a:rPr>
              <a:t>listen to me; </a:t>
            </a:r>
            <a:r>
              <a:rPr lang="en-US" altLang="en-US" sz="4400" spc="-200" dirty="0">
                <a:latin typeface="Calibri"/>
                <a:cs typeface="Tahoma" panose="020B0604030504040204" pitchFamily="34" charset="0"/>
              </a:rPr>
              <a:t>do not turn aside from what I say.  </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latin typeface="Calibri"/>
                <a:cs typeface="Tahoma" panose="020B0604030504040204" pitchFamily="34" charset="0"/>
              </a:rPr>
              <a:t>Keep to a path far from her, do not go near the door of her house,</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5:1-23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914987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Then out came a woman to meet him, </a:t>
            </a:r>
            <a:r>
              <a:rPr lang="en-US" altLang="en-US" sz="4400" spc="-200" dirty="0">
                <a:solidFill>
                  <a:srgbClr val="C00000"/>
                </a:solidFill>
                <a:latin typeface="Calibri"/>
                <a:cs typeface="Tahoma" panose="020B0604030504040204" pitchFamily="34" charset="0"/>
              </a:rPr>
              <a:t>dressed like a prostitute </a:t>
            </a:r>
            <a:r>
              <a:rPr lang="en-US" altLang="en-US" sz="4400" spc="-200" dirty="0">
                <a:latin typeface="Calibri"/>
                <a:cs typeface="Tahoma" panose="020B0604030504040204" pitchFamily="34" charset="0"/>
              </a:rPr>
              <a:t>and with crafty intent.  (She is unruly and defiant, her feet never stay at home;  now in the street, now in the squares, at every corner she lurks.)</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7:1-27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671170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My son, </a:t>
            </a:r>
            <a:r>
              <a:rPr lang="en-US" altLang="en-US" sz="4400" spc="-200" dirty="0">
                <a:solidFill>
                  <a:srgbClr val="C00000"/>
                </a:solidFill>
                <a:latin typeface="Calibri"/>
                <a:cs typeface="Tahoma" panose="020B0604030504040204" pitchFamily="34" charset="0"/>
              </a:rPr>
              <a:t>pay attention to my wisdom, </a:t>
            </a:r>
            <a:r>
              <a:rPr lang="en-US" altLang="en-US" sz="4400" spc="-200" dirty="0">
                <a:latin typeface="Calibri"/>
                <a:cs typeface="Tahoma" panose="020B0604030504040204" pitchFamily="34" charset="0"/>
              </a:rPr>
              <a:t>turn your ear to my words of insight,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5:1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164803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She took hold of him and kissed him and with a brazen face she said:  “Today I fulfilled my vows, and I have food from my fellowship offering at home.  So I came out to meet you; I looked for you and have found you!  I have covered my bed with colored linens from Egypt.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7:1-27 (NIV) </a:t>
            </a: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11956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 have perfumed my bed with myrrh, aloes and cinnamon.  Come, let’s drink deeply of love till morning; let’s enjoy ourselves with love!  My husband is not at home; he has gone on a long journey.  He took his purse filled with money and will not be home till full moon.” .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7:1-27 (NIV) </a:t>
            </a: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440392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With persuasive words she led him astray; she seduced him with her smooth talk.  </a:t>
            </a:r>
            <a:r>
              <a:rPr lang="en-US" altLang="en-US" sz="4400" spc="-200" dirty="0">
                <a:solidFill>
                  <a:srgbClr val="C00000"/>
                </a:solidFill>
                <a:latin typeface="Calibri"/>
                <a:cs typeface="Tahoma" panose="020B0604030504040204" pitchFamily="34" charset="0"/>
              </a:rPr>
              <a:t>All at once he followed her </a:t>
            </a:r>
            <a:r>
              <a:rPr lang="en-US" altLang="en-US" sz="4400" spc="-200" dirty="0">
                <a:latin typeface="Calibri"/>
                <a:cs typeface="Tahoma" panose="020B0604030504040204" pitchFamily="34" charset="0"/>
              </a:rPr>
              <a:t>like an ox going to the slaughter, like a deer stepping into a noose  till an arrow pierces his liver, like a bird darting into a snare, little knowing it will cost him his life.</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7:1-27 (NIV) </a:t>
            </a: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860009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Now then, my sons, listen to me; pay attention to what I say.  Do not let your heart turn to her ways or stray into her paths.  </a:t>
            </a:r>
            <a:r>
              <a:rPr lang="en-US" altLang="en-US" sz="4400" spc="-200" dirty="0">
                <a:solidFill>
                  <a:srgbClr val="C00000"/>
                </a:solidFill>
                <a:latin typeface="Calibri"/>
                <a:cs typeface="Tahoma" panose="020B0604030504040204" pitchFamily="34" charset="0"/>
              </a:rPr>
              <a:t>Many are the victims she has brought down;</a:t>
            </a:r>
            <a:r>
              <a:rPr lang="en-US" altLang="en-US" sz="4400" spc="-200" dirty="0">
                <a:latin typeface="Calibri"/>
                <a:cs typeface="Tahoma" panose="020B0604030504040204" pitchFamily="34" charset="0"/>
              </a:rPr>
              <a:t> her slain are a mighty throng.  Her house is a highway to the grave, leading down to the chambers of death.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7:1-27 (NIV) </a:t>
            </a: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731424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For she has cast down many wounded, And </a:t>
            </a:r>
            <a:r>
              <a:rPr lang="en-US" altLang="en-US" sz="4400" spc="-200" dirty="0">
                <a:solidFill>
                  <a:srgbClr val="C00000"/>
                </a:solidFill>
                <a:latin typeface="Calibri"/>
                <a:cs typeface="Tahoma" panose="020B0604030504040204" pitchFamily="34" charset="0"/>
              </a:rPr>
              <a:t>all who were slain by her were strong men.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7:26 (NKJV)  </a:t>
            </a: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617380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If you think you are standing strong, be careful not to fall. </a:t>
            </a:r>
            <a:r>
              <a:rPr lang="en-US" altLang="en-US" sz="4400" spc="-200" dirty="0">
                <a:latin typeface="Calibri"/>
                <a:cs typeface="Tahoma" panose="020B0604030504040204" pitchFamily="34" charset="0"/>
              </a:rPr>
              <a:t> The temptations in your life are no different from what others experience. And God is faithful. He will not allow the temptation to be more than you can stand. When you are tempted, he will show you a way out so that you can endure.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1 Corinthians 10:12–13 (NLT) </a:t>
            </a: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662319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457451" y="213157"/>
            <a:ext cx="9561028"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3600" spc="-200" dirty="0">
                <a:solidFill>
                  <a:prstClr val="black">
                    <a:lumMod val="95000"/>
                    <a:lumOff val="5000"/>
                  </a:prstClr>
                </a:solidFill>
                <a:latin typeface="Calibri"/>
                <a:cs typeface="Tahoma" panose="020B0604030504040204" pitchFamily="34" charset="0"/>
              </a:rPr>
              <a:t>Build a strong marriage.</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sz="3600" spc="-200" dirty="0">
              <a:solidFill>
                <a:prstClr val="black">
                  <a:lumMod val="95000"/>
                  <a:lumOff val="5000"/>
                </a:prstClr>
              </a:solidFill>
              <a:latin typeface="Calibri"/>
              <a:cs typeface="Tahoma" panose="020B0604030504040204" pitchFamily="34" charset="0"/>
            </a:endParaRP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600" b="0" i="0" u="none" strike="noStrike" kern="1200" cap="none" spc="-200" normalizeH="0" baseline="0" noProof="0" dirty="0">
                <a:ln>
                  <a:noFill/>
                </a:ln>
                <a:effectLst/>
                <a:uLnTx/>
                <a:uFillTx/>
                <a:latin typeface="Calibri"/>
                <a:ea typeface="+mn-ea"/>
                <a:cs typeface="Tahoma" panose="020B0604030504040204" pitchFamily="34" charset="0"/>
              </a:rPr>
              <a:t>Don’t be naïve. </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36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600" b="0" i="0" u="none" strike="noStrike" kern="1200" cap="none" spc="-200" normalizeH="0" baseline="0" noProof="0" dirty="0">
                <a:ln>
                  <a:noFill/>
                </a:ln>
                <a:effectLst/>
                <a:uLnTx/>
                <a:uFillTx/>
                <a:latin typeface="Calibri"/>
                <a:ea typeface="+mn-ea"/>
                <a:cs typeface="Tahoma" panose="020B0604030504040204" pitchFamily="34" charset="0"/>
              </a:rPr>
              <a:t>Avoid places where you will be tempted.</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3600" b="0" i="0" u="none" strike="noStrike" kern="1200" cap="none" spc="-200" normalizeH="0" baseline="0" noProof="0" dirty="0">
              <a:ln>
                <a:noFill/>
              </a:ln>
              <a:effectLst/>
              <a:uLnTx/>
              <a:uFillTx/>
              <a:latin typeface="Calibri"/>
              <a:ea typeface="+mn-ea"/>
              <a:cs typeface="Tahoma" panose="020B0604030504040204" pitchFamily="34" charset="0"/>
            </a:endParaRP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600" b="0" i="0" u="none" strike="noStrike" kern="1200" cap="none" spc="-200" normalizeH="0" baseline="0" noProof="0" dirty="0">
                <a:ln>
                  <a:noFill/>
                </a:ln>
                <a:effectLst/>
                <a:uLnTx/>
                <a:uFillTx/>
                <a:latin typeface="Calibri"/>
                <a:ea typeface="+mn-ea"/>
                <a:cs typeface="Tahoma" panose="020B0604030504040204" pitchFamily="34" charset="0"/>
              </a:rPr>
              <a:t>There will usually be clues.</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3600" b="0" i="0" u="none" strike="noStrike" kern="1200" cap="none" spc="-200" normalizeH="0" baseline="0" noProof="0" dirty="0">
              <a:ln>
                <a:noFill/>
              </a:ln>
              <a:effectLst/>
              <a:uLnTx/>
              <a:uFillTx/>
              <a:latin typeface="Calibri"/>
              <a:ea typeface="+mn-ea"/>
              <a:cs typeface="Tahoma" panose="020B0604030504040204" pitchFamily="34" charset="0"/>
            </a:endParaRP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3600" spc="-200" dirty="0">
                <a:latin typeface="Calibri"/>
                <a:cs typeface="Tahoma" panose="020B0604030504040204" pitchFamily="34" charset="0"/>
              </a:rPr>
              <a:t>Plan ahead how you will respond to temptation.</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sz="3600" spc="-200" dirty="0">
              <a:latin typeface="Calibri"/>
              <a:cs typeface="Tahoma" panose="020B0604030504040204" pitchFamily="34" charset="0"/>
            </a:endParaRP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600" b="0" i="0" u="none" strike="noStrike" kern="1200" cap="none" spc="-200" normalizeH="0" baseline="0" noProof="0" dirty="0">
                <a:ln>
                  <a:noFill/>
                </a:ln>
                <a:effectLst/>
                <a:uLnTx/>
                <a:uFillTx/>
                <a:latin typeface="Calibri"/>
                <a:ea typeface="+mn-ea"/>
                <a:cs typeface="Tahoma" panose="020B0604030504040204" pitchFamily="34" charset="0"/>
              </a:rPr>
              <a:t>Yes.  This applies to you.</a:t>
            </a:r>
          </a:p>
        </p:txBody>
      </p:sp>
      <p:pic>
        <p:nvPicPr>
          <p:cNvPr id="2" name="Picture 1">
            <a:extLst>
              <a:ext uri="{FF2B5EF4-FFF2-40B4-BE49-F238E27FC236}">
                <a16:creationId xmlns:a16="http://schemas.microsoft.com/office/drawing/2014/main" id="{1173D0AB-7706-3EF7-8AF2-E765B57245CE}"/>
              </a:ext>
            </a:extLst>
          </p:cNvPr>
          <p:cNvPicPr>
            <a:picLocks noChangeAspect="1"/>
          </p:cNvPicPr>
          <p:nvPr/>
        </p:nvPicPr>
        <p:blipFill>
          <a:blip r:embed="rId3"/>
          <a:stretch>
            <a:fillRect/>
          </a:stretch>
        </p:blipFill>
        <p:spPr>
          <a:xfrm rot="16200000">
            <a:off x="-2525111" y="2291194"/>
            <a:ext cx="7091918" cy="2275612"/>
          </a:xfrm>
          <a:prstGeom prst="rect">
            <a:avLst/>
          </a:prstGeom>
          <a:effectLst>
            <a:softEdge rad="63500"/>
          </a:effectLst>
        </p:spPr>
      </p:pic>
    </p:spTree>
    <p:extLst>
      <p:ext uri="{BB962C8B-B14F-4D97-AF65-F5344CB8AC3E}">
        <p14:creationId xmlns:p14="http://schemas.microsoft.com/office/powerpoint/2010/main" val="4063901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For your ways are in full view of the Lord, and he examines all your paths.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5:21 (NIV) </a:t>
            </a: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171591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Jesus straightened up and asked her, “Woman, where are they? Has no one condemned you?”  “No one, sir,” she said. </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“Then neither do I condemn you,” </a:t>
            </a:r>
            <a:r>
              <a:rPr lang="en-US" altLang="en-US" sz="4400" spc="-200" dirty="0">
                <a:latin typeface="Calibri"/>
                <a:cs typeface="Tahoma" panose="020B0604030504040204" pitchFamily="34" charset="0"/>
              </a:rPr>
              <a:t>Jesus declared. </a:t>
            </a:r>
          </a:p>
          <a:p>
            <a:pPr algn="ctr" defTabSz="609585">
              <a:lnSpc>
                <a:spcPct val="100000"/>
              </a:lnSpc>
              <a:spcBef>
                <a:spcPct val="0"/>
              </a:spcBef>
              <a:buNone/>
              <a:defRPr/>
            </a:pPr>
            <a:endParaRPr lang="en-US" altLang="en-US" sz="4400" spc="-200" dirty="0">
              <a:solidFill>
                <a:srgbClr val="C00000"/>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“Go now and leave your life of sin.”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John 8:10–11 (NIV) </a:t>
            </a: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87094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If we confess our sins, he is faithful and just and will </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forgive us</a:t>
            </a:r>
            <a:r>
              <a:rPr lang="en-US" altLang="en-US" sz="4400" spc="-200" dirty="0">
                <a:latin typeface="Calibri"/>
                <a:cs typeface="Tahoma" panose="020B0604030504040204" pitchFamily="34" charset="0"/>
              </a:rPr>
              <a:t> our sins and </a:t>
            </a:r>
            <a:r>
              <a:rPr lang="en-US" altLang="en-US" sz="4400" spc="-200" dirty="0">
                <a:solidFill>
                  <a:srgbClr val="C00000"/>
                </a:solidFill>
                <a:latin typeface="Calibri"/>
                <a:cs typeface="Tahoma" panose="020B0604030504040204" pitchFamily="34" charset="0"/>
              </a:rPr>
              <a:t>purify us </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latin typeface="Calibri"/>
                <a:cs typeface="Tahoma" panose="020B0604030504040204" pitchFamily="34" charset="0"/>
              </a:rPr>
              <a:t>from all unrighteousness.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1 John 1:9 (NIV) ) </a:t>
            </a: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52212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Now then, my sons, </a:t>
            </a:r>
            <a:r>
              <a:rPr lang="en-US" altLang="en-US" sz="4400" spc="-200" dirty="0">
                <a:solidFill>
                  <a:srgbClr val="C00000"/>
                </a:solidFill>
                <a:latin typeface="Calibri"/>
                <a:cs typeface="Tahoma" panose="020B0604030504040204" pitchFamily="34" charset="0"/>
              </a:rPr>
              <a:t>listen to me; pay attention to what I say.  </a:t>
            </a:r>
            <a:r>
              <a:rPr lang="en-US" altLang="en-US" sz="4400" spc="-200" dirty="0">
                <a:latin typeface="Calibri"/>
                <a:cs typeface="Tahoma" panose="020B0604030504040204" pitchFamily="34" charset="0"/>
              </a:rPr>
              <a:t>Do not let your heart turn to her ways or stray into her paths.  Many are the victims she has brought down; her slain are a mighty throng. Her house is a highway to the grave, leading down to the chambers of death.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7:24–27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219920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457451" y="213157"/>
            <a:ext cx="9561028"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3600" spc="-200" dirty="0">
                <a:solidFill>
                  <a:prstClr val="black">
                    <a:lumMod val="95000"/>
                    <a:lumOff val="5000"/>
                  </a:prstClr>
                </a:solidFill>
                <a:latin typeface="Calibri"/>
                <a:cs typeface="Tahoma" panose="020B0604030504040204" pitchFamily="34" charset="0"/>
              </a:rPr>
              <a:t>Pay attention to God’s warnings</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sz="3600" spc="-200" dirty="0">
              <a:solidFill>
                <a:prstClr val="black">
                  <a:lumMod val="95000"/>
                  <a:lumOff val="5000"/>
                </a:prstClr>
              </a:solidFill>
              <a:latin typeface="Calibri"/>
              <a:cs typeface="Tahoma" panose="020B0604030504040204" pitchFamily="34" charset="0"/>
            </a:endParaRP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3600" spc="-200" dirty="0">
                <a:solidFill>
                  <a:prstClr val="black">
                    <a:lumMod val="95000"/>
                    <a:lumOff val="5000"/>
                  </a:prstClr>
                </a:solidFill>
                <a:latin typeface="Calibri"/>
                <a:cs typeface="Tahoma" panose="020B0604030504040204" pitchFamily="34" charset="0"/>
              </a:rPr>
              <a:t>Wrong behavior begins with wrong thoughts</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sz="3600" spc="-200" dirty="0">
              <a:solidFill>
                <a:prstClr val="black">
                  <a:lumMod val="95000"/>
                  <a:lumOff val="5000"/>
                </a:prstClr>
              </a:solidFill>
              <a:latin typeface="Calibri"/>
              <a:cs typeface="Tahoma" panose="020B0604030504040204" pitchFamily="34" charset="0"/>
            </a:endParaRP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3600" spc="-200" dirty="0">
                <a:solidFill>
                  <a:prstClr val="black">
                    <a:lumMod val="95000"/>
                    <a:lumOff val="5000"/>
                  </a:prstClr>
                </a:solidFill>
                <a:latin typeface="Calibri"/>
                <a:cs typeface="Tahoma" panose="020B0604030504040204" pitchFamily="34" charset="0"/>
              </a:rPr>
              <a:t>Sin is fun… for a while</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sz="3600" spc="-200" dirty="0">
              <a:solidFill>
                <a:prstClr val="black">
                  <a:lumMod val="95000"/>
                  <a:lumOff val="5000"/>
                </a:prstClr>
              </a:solidFill>
              <a:latin typeface="Calibri"/>
              <a:cs typeface="Tahoma" panose="020B0604030504040204" pitchFamily="34" charset="0"/>
            </a:endParaRP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3600" spc="-200" dirty="0">
                <a:solidFill>
                  <a:prstClr val="black">
                    <a:lumMod val="95000"/>
                    <a:lumOff val="5000"/>
                  </a:prstClr>
                </a:solidFill>
                <a:latin typeface="Calibri"/>
                <a:cs typeface="Tahoma" panose="020B0604030504040204" pitchFamily="34" charset="0"/>
              </a:rPr>
              <a:t>Visualize today what the consequences will be tomorrow</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sz="3600" spc="-200" dirty="0">
              <a:solidFill>
                <a:prstClr val="black">
                  <a:lumMod val="95000"/>
                  <a:lumOff val="5000"/>
                </a:prstClr>
              </a:solidFill>
              <a:latin typeface="Calibri"/>
              <a:cs typeface="Tahoma" panose="020B0604030504040204" pitchFamily="34" charset="0"/>
            </a:endParaRP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3600" spc="-200" dirty="0">
                <a:solidFill>
                  <a:prstClr val="black">
                    <a:lumMod val="95000"/>
                    <a:lumOff val="5000"/>
                  </a:prstClr>
                </a:solidFill>
                <a:latin typeface="Calibri"/>
                <a:cs typeface="Tahoma" panose="020B0604030504040204" pitchFamily="34" charset="0"/>
              </a:rPr>
              <a:t>Learn to appreciate what you have</a:t>
            </a:r>
          </a:p>
        </p:txBody>
      </p:sp>
      <p:pic>
        <p:nvPicPr>
          <p:cNvPr id="2" name="Picture 1">
            <a:extLst>
              <a:ext uri="{FF2B5EF4-FFF2-40B4-BE49-F238E27FC236}">
                <a16:creationId xmlns:a16="http://schemas.microsoft.com/office/drawing/2014/main" id="{1173D0AB-7706-3EF7-8AF2-E765B57245CE}"/>
              </a:ext>
            </a:extLst>
          </p:cNvPr>
          <p:cNvPicPr>
            <a:picLocks noChangeAspect="1"/>
          </p:cNvPicPr>
          <p:nvPr/>
        </p:nvPicPr>
        <p:blipFill>
          <a:blip r:embed="rId3"/>
          <a:stretch>
            <a:fillRect/>
          </a:stretch>
        </p:blipFill>
        <p:spPr>
          <a:xfrm rot="16200000">
            <a:off x="-2525111" y="2291194"/>
            <a:ext cx="7091918" cy="2275612"/>
          </a:xfrm>
          <a:prstGeom prst="rect">
            <a:avLst/>
          </a:prstGeom>
          <a:effectLst>
            <a:softEdge rad="63500"/>
          </a:effectLst>
        </p:spPr>
      </p:pic>
    </p:spTree>
    <p:extLst>
      <p:ext uri="{BB962C8B-B14F-4D97-AF65-F5344CB8AC3E}">
        <p14:creationId xmlns:p14="http://schemas.microsoft.com/office/powerpoint/2010/main" val="1414847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reading a book&#10;&#10;Description automatically generated">
            <a:extLst>
              <a:ext uri="{FF2B5EF4-FFF2-40B4-BE49-F238E27FC236}">
                <a16:creationId xmlns:a16="http://schemas.microsoft.com/office/drawing/2014/main" id="{3731F445-EA91-7BA7-B84B-9EDB4A1F5238}"/>
              </a:ext>
            </a:extLst>
          </p:cNvPr>
          <p:cNvPicPr>
            <a:picLocks noChangeAspect="1"/>
          </p:cNvPicPr>
          <p:nvPr/>
        </p:nvPicPr>
        <p:blipFill rotWithShape="1">
          <a:blip r:embed="rId3">
            <a:extLst>
              <a:ext uri="{28A0092B-C50C-407E-A947-70E740481C1C}">
                <a14:useLocalDpi xmlns:a14="http://schemas.microsoft.com/office/drawing/2010/main" val="0"/>
              </a:ext>
            </a:extLst>
          </a:blip>
          <a:srcRect t="2905" b="8610"/>
          <a:stretch/>
        </p:blipFill>
        <p:spPr>
          <a:xfrm>
            <a:off x="17759" y="0"/>
            <a:ext cx="12192000" cy="6068290"/>
          </a:xfrm>
          <a:prstGeom prst="rect">
            <a:avLst/>
          </a:prstGeom>
        </p:spPr>
      </p:pic>
      <p:grpSp>
        <p:nvGrpSpPr>
          <p:cNvPr id="28" name="Group 22">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29" name="Freeform: Shape 23">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0" name="Freeform: Shape 24">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31" name="Freeform: Shape 25">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7" name="Freeform: Shape 26">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856537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903229"/>
            <a:ext cx="11655954" cy="47121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 One who created sexuality also has the right to set the boundaries for it and the Bible has made those boundaries clear.  </a:t>
            </a:r>
          </a:p>
        </p:txBody>
      </p:sp>
      <p:pic>
        <p:nvPicPr>
          <p:cNvPr id="3" name="Picture 2">
            <a:extLst>
              <a:ext uri="{FF2B5EF4-FFF2-40B4-BE49-F238E27FC236}">
                <a16:creationId xmlns:a16="http://schemas.microsoft.com/office/drawing/2014/main" id="{3099D379-D02C-D242-7C0C-EADE7D8BB455}"/>
              </a:ext>
            </a:extLst>
          </p:cNvPr>
          <p:cNvPicPr>
            <a:picLocks noChangeAspect="1"/>
          </p:cNvPicPr>
          <p:nvPr/>
        </p:nvPicPr>
        <p:blipFill>
          <a:blip r:embed="rId3"/>
          <a:stretch>
            <a:fillRect/>
          </a:stretch>
        </p:blipFill>
        <p:spPr>
          <a:xfrm>
            <a:off x="-30480" y="-72736"/>
            <a:ext cx="12313921" cy="1818166"/>
          </a:xfrm>
          <a:prstGeom prst="rect">
            <a:avLst/>
          </a:prstGeom>
          <a:effectLst>
            <a:softEdge rad="38100"/>
          </a:effectLst>
        </p:spPr>
      </p:pic>
    </p:spTree>
    <p:extLst>
      <p:ext uri="{BB962C8B-B14F-4D97-AF65-F5344CB8AC3E}">
        <p14:creationId xmlns:p14="http://schemas.microsoft.com/office/powerpoint/2010/main" val="270548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She gives no thought to the way of life; her paths wander aimlessly, but she does not know it.</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5:6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42141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C1C0AF-BA11-AE1E-A05B-803808C356C6}"/>
              </a:ext>
            </a:extLst>
          </p:cNvPr>
          <p:cNvPicPr>
            <a:picLocks noChangeAspect="1"/>
          </p:cNvPicPr>
          <p:nvPr/>
        </p:nvPicPr>
        <p:blipFill>
          <a:blip r:embed="rId3"/>
          <a:stretch>
            <a:fillRect/>
          </a:stretch>
        </p:blipFill>
        <p:spPr>
          <a:xfrm>
            <a:off x="1" y="10237"/>
            <a:ext cx="12192000" cy="6847763"/>
          </a:xfrm>
          <a:prstGeom prst="rect">
            <a:avLst/>
          </a:prstGeom>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584775"/>
          </a:xfrm>
          <a:prstGeom prst="rect">
            <a:avLst/>
          </a:prstGeom>
          <a:noFill/>
        </p:spPr>
        <p:txBody>
          <a:bodyPr wrap="square">
            <a:spAutoFit/>
          </a:bodyPr>
          <a:lstStyle/>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Pay attention to God’s warnings</a:t>
            </a:r>
            <a:endParaRPr kumimoji="0" lang="en-US" altLang="en-US" sz="3733"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p:txBody>
      </p:sp>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1569660"/>
          </a:xfrm>
          <a:prstGeom prst="rect">
            <a:avLst/>
          </a:prstGeom>
          <a:solidFill>
            <a:srgbClr val="030303"/>
          </a:solidFill>
          <a:effectLst>
            <a:softEdge rad="8890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Wrong behavior begins with wrong thoughts</a:t>
            </a:r>
          </a:p>
        </p:txBody>
      </p:sp>
      <p:pic>
        <p:nvPicPr>
          <p:cNvPr id="2" name="Picture 1">
            <a:extLst>
              <a:ext uri="{FF2B5EF4-FFF2-40B4-BE49-F238E27FC236}">
                <a16:creationId xmlns:a16="http://schemas.microsoft.com/office/drawing/2014/main" id="{520EDDAE-93FD-07A6-5C45-15E72B0E36BA}"/>
              </a:ext>
            </a:extLst>
          </p:cNvPr>
          <p:cNvPicPr>
            <a:picLocks noChangeAspect="1"/>
          </p:cNvPicPr>
          <p:nvPr/>
        </p:nvPicPr>
        <p:blipFill>
          <a:blip r:embed="rId4"/>
          <a:stretch>
            <a:fillRect/>
          </a:stretch>
        </p:blipFill>
        <p:spPr>
          <a:xfrm>
            <a:off x="-127590" y="-85505"/>
            <a:ext cx="4983666" cy="2764910"/>
          </a:xfrm>
          <a:prstGeom prst="rect">
            <a:avLst/>
          </a:prstGeom>
          <a:effectLst>
            <a:softEdge rad="457200"/>
          </a:effectLst>
        </p:spPr>
      </p:pic>
    </p:spTree>
    <p:extLst>
      <p:ext uri="{BB962C8B-B14F-4D97-AF65-F5344CB8AC3E}">
        <p14:creationId xmlns:p14="http://schemas.microsoft.com/office/powerpoint/2010/main" val="1529899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Do not lust in your heart after her beauty or let her captivate you with her eyes.</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6:25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778078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“You have heard that it was said, ‘You shall not commit adultery.’ But I tell you that </a:t>
            </a:r>
            <a:r>
              <a:rPr lang="en-US" altLang="en-US" sz="4400" spc="-200" dirty="0">
                <a:solidFill>
                  <a:srgbClr val="C00000"/>
                </a:solidFill>
                <a:latin typeface="Calibri"/>
                <a:cs typeface="Tahoma" panose="020B0604030504040204" pitchFamily="34" charset="0"/>
              </a:rPr>
              <a:t>anyone who looks at a woman lustfully has already committed adultery with her in his heart.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Matthew 5:27–30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47242148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9398</TotalTime>
  <Words>1628</Words>
  <Application>Microsoft Office PowerPoint</Application>
  <PresentationFormat>Widescreen</PresentationFormat>
  <Paragraphs>124</Paragraphs>
  <Slides>41</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Abadi</vt:lpstr>
      <vt:lpstr>Arial</vt:lpstr>
      <vt:lpstr>Calibri</vt:lpstr>
      <vt:lpstr>Rockwell</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303</cp:revision>
  <dcterms:created xsi:type="dcterms:W3CDTF">2022-06-01T02:28:00Z</dcterms:created>
  <dcterms:modified xsi:type="dcterms:W3CDTF">2023-09-03T13:45:00Z</dcterms:modified>
</cp:coreProperties>
</file>