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638" r:id="rId2"/>
    <p:sldId id="2630" r:id="rId3"/>
    <p:sldId id="2737" r:id="rId4"/>
    <p:sldId id="2738" r:id="rId5"/>
    <p:sldId id="2699" r:id="rId6"/>
    <p:sldId id="2740" r:id="rId7"/>
    <p:sldId id="2763" r:id="rId8"/>
    <p:sldId id="2739" r:id="rId9"/>
    <p:sldId id="2741" r:id="rId10"/>
    <p:sldId id="2742" r:id="rId11"/>
    <p:sldId id="2762" r:id="rId12"/>
    <p:sldId id="2744" r:id="rId13"/>
    <p:sldId id="2765" r:id="rId14"/>
    <p:sldId id="2746" r:id="rId15"/>
    <p:sldId id="2747" r:id="rId16"/>
    <p:sldId id="2766" r:id="rId17"/>
    <p:sldId id="2749" r:id="rId18"/>
    <p:sldId id="2750" r:id="rId19"/>
    <p:sldId id="2751" r:id="rId20"/>
    <p:sldId id="2767" r:id="rId21"/>
    <p:sldId id="2753" r:id="rId22"/>
    <p:sldId id="2768" r:id="rId23"/>
    <p:sldId id="2755" r:id="rId24"/>
    <p:sldId id="2757" r:id="rId25"/>
    <p:sldId id="2759" r:id="rId26"/>
    <p:sldId id="2769" r:id="rId27"/>
    <p:sldId id="2761" r:id="rId28"/>
    <p:sldId id="2764" r:id="rId29"/>
    <p:sldId id="2687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694C"/>
    <a:srgbClr val="5E432E"/>
    <a:srgbClr val="010101"/>
    <a:srgbClr val="000000"/>
    <a:srgbClr val="DBCAA1"/>
    <a:srgbClr val="DBCC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5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56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831E15-2D2E-43AB-B743-8EA62B45FA7D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D18DC-3AC1-432D-9D91-2B39070F7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913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D0EFDA-7DF2-466E-B0D9-4D940B50AFC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58861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D0EFDA-7DF2-466E-B0D9-4D940B50AFC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77670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D0EFDA-7DF2-466E-B0D9-4D940B50AFC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5701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D0EFDA-7DF2-466E-B0D9-4D940B50AFC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2977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D0EFDA-7DF2-466E-B0D9-4D940B50AFC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3182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D0EFDA-7DF2-466E-B0D9-4D940B50AFC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0342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D0EFDA-7DF2-466E-B0D9-4D940B50AFC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9895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D0EFDA-7DF2-466E-B0D9-4D940B50AFC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14102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D0EFDA-7DF2-466E-B0D9-4D940B50AFC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4150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D0EFDA-7DF2-466E-B0D9-4D940B50AFC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87405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D0EFDA-7DF2-466E-B0D9-4D940B50AFC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5017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9/23/2023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41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01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925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51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9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538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62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3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709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081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671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098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D72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F1ACA50F-4387-70C2-8B16-242ABA6F6C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45" y="13098"/>
            <a:ext cx="12016511" cy="6831804"/>
          </a:xfrm>
          <a:prstGeom prst="rect">
            <a:avLst/>
          </a:prstGeom>
          <a:effectLst>
            <a:softEdge rad="139700"/>
          </a:effectLst>
        </p:spPr>
      </p:pic>
    </p:spTree>
    <p:extLst>
      <p:ext uri="{BB962C8B-B14F-4D97-AF65-F5344CB8AC3E}">
        <p14:creationId xmlns:p14="http://schemas.microsoft.com/office/powerpoint/2010/main" val="2711211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BDC894E9-F9CA-D7F8-2245-CF960D6298A6}"/>
              </a:ext>
            </a:extLst>
          </p:cNvPr>
          <p:cNvSpPr/>
          <p:nvPr/>
        </p:nvSpPr>
        <p:spPr>
          <a:xfrm rot="10800000">
            <a:off x="867411" y="5425896"/>
            <a:ext cx="3256279" cy="1403747"/>
          </a:xfrm>
          <a:prstGeom prst="triangle">
            <a:avLst/>
          </a:prstGeom>
          <a:solidFill>
            <a:srgbClr val="2D251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BA26DE6-4C09-4E39-A23A-4C79AF15F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845" y="227694"/>
            <a:ext cx="11204310" cy="4990672"/>
          </a:xfrm>
          <a:prstGeom prst="rect">
            <a:avLst/>
          </a:prstGeom>
          <a:noFill/>
          <a:ln>
            <a:noFill/>
          </a:ln>
          <a:effectLst>
            <a:glow>
              <a:schemeClr val="accent1">
                <a:alpha val="41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6858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defTabSz="609585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4400" spc="-200" dirty="0">
                <a:latin typeface="Calibri"/>
                <a:cs typeface="Tahoma" panose="020B0604030504040204" pitchFamily="34" charset="0"/>
              </a:rPr>
              <a:t>Your love has given me great joy and encouragement, because you, brother, have refreshed the hearts of the Lord’s people. </a:t>
            </a:r>
            <a:endParaRPr lang="en-US" altLang="en-US" sz="4400" spc="-200" dirty="0">
              <a:solidFill>
                <a:srgbClr val="C00000"/>
              </a:solidFill>
              <a:latin typeface="Calibri"/>
              <a:cs typeface="Tahoma" panose="020B0604030504040204" pitchFamily="34" charset="0"/>
            </a:endParaRPr>
          </a:p>
        </p:txBody>
      </p:sp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292D2138-A40A-D150-0442-127A5BB806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425896"/>
            <a:ext cx="2495551" cy="1403747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F1E9BD91-E51E-6B94-6C01-0FDAB2418E3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20208" y="5891404"/>
            <a:ext cx="1408101" cy="651105"/>
          </a:xfrm>
          <a:prstGeom prst="rect">
            <a:avLst/>
          </a:prstGeom>
        </p:spPr>
      </p:pic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5B458F16-0C9F-419B-8F03-98280847A895}"/>
              </a:ext>
            </a:extLst>
          </p:cNvPr>
          <p:cNvSpPr txBox="1">
            <a:spLocks/>
          </p:cNvSpPr>
          <p:nvPr/>
        </p:nvSpPr>
        <p:spPr>
          <a:xfrm>
            <a:off x="2367722" y="5840957"/>
            <a:ext cx="9824279" cy="721159"/>
          </a:xfrm>
          <a:prstGeom prst="rect">
            <a:avLst/>
          </a:prstGeom>
          <a:solidFill>
            <a:srgbClr val="2D251A"/>
          </a:solidFill>
        </p:spPr>
        <p:txBody>
          <a:bodyPr wrap="square">
            <a:spAutoFit/>
          </a:bodyPr>
          <a:lstStyle>
            <a:lvl1pPr marL="0" indent="0" algn="ctr" rtl="0" eaLnBrk="0" fontAlgn="base" hangingPunct="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l" defTabSz="1219170" eaLnBrk="1" fontAlgn="auto" hangingPunct="1">
              <a:spcBef>
                <a:spcPts val="1333"/>
              </a:spcBef>
              <a:spcAft>
                <a:spcPts val="0"/>
              </a:spcAft>
              <a:buClr>
                <a:srgbClr val="FFCA08">
                  <a:lumMod val="75000"/>
                </a:srgbClr>
              </a:buClr>
              <a:defRPr/>
            </a:pPr>
            <a:r>
              <a:rPr lang="en-US" sz="3733" i="1" spc="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/>
              </a:rPr>
              <a:t>Philemon 4-7 (NIV) </a:t>
            </a:r>
          </a:p>
        </p:txBody>
      </p:sp>
    </p:spTree>
    <p:extLst>
      <p:ext uri="{BB962C8B-B14F-4D97-AF65-F5344CB8AC3E}">
        <p14:creationId xmlns:p14="http://schemas.microsoft.com/office/powerpoint/2010/main" val="2372733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5061D109-04F4-4466-81F5-244A4142D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717" y="213158"/>
            <a:ext cx="10423931" cy="6431685"/>
          </a:xfrm>
          <a:prstGeom prst="rect">
            <a:avLst/>
          </a:prstGeom>
          <a:noFill/>
          <a:ln>
            <a:noFill/>
          </a:ln>
          <a:effectLst>
            <a:glow>
              <a:schemeClr val="accent1">
                <a:alpha val="41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6858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defTabSz="609585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US" altLang="en-US" sz="3600" spc="-200" dirty="0">
                <a:solidFill>
                  <a:prstClr val="black">
                    <a:lumMod val="95000"/>
                    <a:lumOff val="5000"/>
                  </a:prstClr>
                </a:solidFill>
                <a:latin typeface="Calibri"/>
                <a:cs typeface="Tahoma" panose="020B0604030504040204" pitchFamily="34" charset="0"/>
              </a:rPr>
              <a:t>People need to know you care and believe in them</a:t>
            </a:r>
          </a:p>
          <a:p>
            <a:pPr defTabSz="609585">
              <a:lnSpc>
                <a:spcPct val="150000"/>
              </a:lnSpc>
              <a:spcBef>
                <a:spcPct val="0"/>
              </a:spcBef>
              <a:buNone/>
              <a:defRPr/>
            </a:pPr>
            <a:endParaRPr lang="en-US" altLang="en-US" sz="3600" spc="-200" dirty="0">
              <a:solidFill>
                <a:prstClr val="black">
                  <a:lumMod val="95000"/>
                  <a:lumOff val="5000"/>
                </a:prstClr>
              </a:solidFill>
              <a:latin typeface="Calibri"/>
              <a:cs typeface="Tahoma" panose="020B0604030504040204" pitchFamily="34" charset="0"/>
            </a:endParaRPr>
          </a:p>
          <a:p>
            <a:pPr defTabSz="609585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US" altLang="en-US" sz="4400" b="1" spc="-200" dirty="0">
                <a:solidFill>
                  <a:srgbClr val="77694C"/>
                </a:solidFill>
                <a:latin typeface="Calibri"/>
                <a:cs typeface="Tahoma" panose="020B0604030504040204" pitchFamily="34" charset="0"/>
              </a:rPr>
              <a:t>Sometimes asking is better than demanding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D982479-A30C-96E4-4E02-E2647339F8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5008" y="0"/>
            <a:ext cx="1256992" cy="6858000"/>
          </a:xfrm>
          <a:prstGeom prst="rect">
            <a:avLst/>
          </a:prstGeom>
        </p:spPr>
      </p:pic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CAB85CCA-D3AB-474F-5C1D-DEAB4C7B1401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935008" y="6019165"/>
            <a:ext cx="1256992" cy="83883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014134C-8A24-4E2E-CBD9-2A320241C487}"/>
              </a:ext>
            </a:extLst>
          </p:cNvPr>
          <p:cNvSpPr/>
          <p:nvPr/>
        </p:nvSpPr>
        <p:spPr>
          <a:xfrm>
            <a:off x="12139662" y="3429000"/>
            <a:ext cx="60959" cy="410571"/>
          </a:xfrm>
          <a:prstGeom prst="rect">
            <a:avLst/>
          </a:prstGeom>
          <a:solidFill>
            <a:srgbClr val="2B231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en-US" sz="240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86242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BDC894E9-F9CA-D7F8-2245-CF960D6298A6}"/>
              </a:ext>
            </a:extLst>
          </p:cNvPr>
          <p:cNvSpPr/>
          <p:nvPr/>
        </p:nvSpPr>
        <p:spPr>
          <a:xfrm rot="10800000">
            <a:off x="867411" y="5425896"/>
            <a:ext cx="3256279" cy="1403747"/>
          </a:xfrm>
          <a:prstGeom prst="triangle">
            <a:avLst/>
          </a:prstGeom>
          <a:solidFill>
            <a:srgbClr val="2D251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BA26DE6-4C09-4E39-A23A-4C79AF15F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845" y="227694"/>
            <a:ext cx="11204310" cy="4990672"/>
          </a:xfrm>
          <a:prstGeom prst="rect">
            <a:avLst/>
          </a:prstGeom>
          <a:noFill/>
          <a:ln>
            <a:noFill/>
          </a:ln>
          <a:effectLst>
            <a:glow>
              <a:schemeClr val="accent1">
                <a:alpha val="41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6858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defTabSz="609585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4400" spc="-200" dirty="0">
                <a:latin typeface="Calibri"/>
                <a:cs typeface="Tahoma" panose="020B0604030504040204" pitchFamily="34" charset="0"/>
              </a:rPr>
              <a:t>Therefore, although in Christ </a:t>
            </a:r>
            <a:r>
              <a:rPr lang="en-US" altLang="en-US" sz="4400" spc="-200" dirty="0">
                <a:solidFill>
                  <a:srgbClr val="C00000"/>
                </a:solidFill>
                <a:latin typeface="Calibri"/>
                <a:cs typeface="Tahoma" panose="020B0604030504040204" pitchFamily="34" charset="0"/>
              </a:rPr>
              <a:t>I could be bold and order you</a:t>
            </a:r>
            <a:r>
              <a:rPr lang="en-US" altLang="en-US" sz="4400" spc="-200" dirty="0">
                <a:latin typeface="Calibri"/>
                <a:cs typeface="Tahoma" panose="020B0604030504040204" pitchFamily="34" charset="0"/>
              </a:rPr>
              <a:t> to do what you ought to do, yet </a:t>
            </a:r>
            <a:r>
              <a:rPr lang="en-US" altLang="en-US" sz="4400" spc="-200" dirty="0">
                <a:solidFill>
                  <a:srgbClr val="C00000"/>
                </a:solidFill>
                <a:latin typeface="Calibri"/>
                <a:cs typeface="Tahoma" panose="020B0604030504040204" pitchFamily="34" charset="0"/>
              </a:rPr>
              <a:t>I prefer to appeal to you on the basis of love. </a:t>
            </a:r>
            <a:r>
              <a:rPr lang="en-US" altLang="en-US" sz="4400" spc="-200" dirty="0">
                <a:latin typeface="Calibri"/>
                <a:cs typeface="Tahoma" panose="020B0604030504040204" pitchFamily="34" charset="0"/>
              </a:rPr>
              <a:t>It is as none other than Paul—an old man and now also a prisoner of Christ Jesus— </a:t>
            </a:r>
            <a:endParaRPr lang="en-US" altLang="en-US" sz="4400" spc="-200" dirty="0">
              <a:solidFill>
                <a:srgbClr val="C00000"/>
              </a:solidFill>
              <a:latin typeface="Calibri"/>
              <a:cs typeface="Tahoma" panose="020B0604030504040204" pitchFamily="34" charset="0"/>
            </a:endParaRPr>
          </a:p>
        </p:txBody>
      </p:sp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292D2138-A40A-D150-0442-127A5BB806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425896"/>
            <a:ext cx="2495551" cy="1403747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F1E9BD91-E51E-6B94-6C01-0FDAB2418E3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20208" y="5891404"/>
            <a:ext cx="1408101" cy="651105"/>
          </a:xfrm>
          <a:prstGeom prst="rect">
            <a:avLst/>
          </a:prstGeom>
        </p:spPr>
      </p:pic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5B458F16-0C9F-419B-8F03-98280847A895}"/>
              </a:ext>
            </a:extLst>
          </p:cNvPr>
          <p:cNvSpPr txBox="1">
            <a:spLocks/>
          </p:cNvSpPr>
          <p:nvPr/>
        </p:nvSpPr>
        <p:spPr>
          <a:xfrm>
            <a:off x="2367722" y="5840957"/>
            <a:ext cx="9824279" cy="721159"/>
          </a:xfrm>
          <a:prstGeom prst="rect">
            <a:avLst/>
          </a:prstGeom>
          <a:solidFill>
            <a:srgbClr val="2D251A"/>
          </a:solidFill>
        </p:spPr>
        <p:txBody>
          <a:bodyPr wrap="square">
            <a:spAutoFit/>
          </a:bodyPr>
          <a:lstStyle>
            <a:lvl1pPr marL="0" indent="0" algn="ctr" rtl="0" eaLnBrk="0" fontAlgn="base" hangingPunct="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l" defTabSz="1219170" eaLnBrk="1" fontAlgn="auto" hangingPunct="1">
              <a:spcBef>
                <a:spcPts val="1333"/>
              </a:spcBef>
              <a:spcAft>
                <a:spcPts val="0"/>
              </a:spcAft>
              <a:buClr>
                <a:srgbClr val="FFCA08">
                  <a:lumMod val="75000"/>
                </a:srgbClr>
              </a:buClr>
              <a:defRPr/>
            </a:pPr>
            <a:r>
              <a:rPr lang="en-US" sz="3733" i="1" spc="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/>
              </a:rPr>
              <a:t>Philemon 8–9 (NIV) </a:t>
            </a:r>
          </a:p>
        </p:txBody>
      </p:sp>
    </p:spTree>
    <p:extLst>
      <p:ext uri="{BB962C8B-B14F-4D97-AF65-F5344CB8AC3E}">
        <p14:creationId xmlns:p14="http://schemas.microsoft.com/office/powerpoint/2010/main" val="1425877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5061D109-04F4-4466-81F5-244A4142D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717" y="213158"/>
            <a:ext cx="10423931" cy="6431685"/>
          </a:xfrm>
          <a:prstGeom prst="rect">
            <a:avLst/>
          </a:prstGeom>
          <a:noFill/>
          <a:ln>
            <a:noFill/>
          </a:ln>
          <a:effectLst>
            <a:glow>
              <a:schemeClr val="accent1">
                <a:alpha val="41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6858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defTabSz="609585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3600" spc="-200" dirty="0">
                <a:solidFill>
                  <a:prstClr val="black">
                    <a:lumMod val="95000"/>
                    <a:lumOff val="5000"/>
                  </a:prstClr>
                </a:solidFill>
                <a:latin typeface="Calibri"/>
                <a:cs typeface="Tahoma" panose="020B0604030504040204" pitchFamily="34" charset="0"/>
              </a:rPr>
              <a:t>People need to know you care and believe in them</a:t>
            </a:r>
          </a:p>
          <a:p>
            <a:pPr defTabSz="609585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3600" spc="-200" dirty="0">
                <a:latin typeface="Calibri"/>
                <a:cs typeface="Tahoma" panose="020B0604030504040204" pitchFamily="34" charset="0"/>
              </a:rPr>
              <a:t>Sometimes asking is better than demanding</a:t>
            </a:r>
          </a:p>
          <a:p>
            <a:pPr defTabSz="609585"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3600" spc="-200" dirty="0">
              <a:latin typeface="Calibri"/>
              <a:cs typeface="Tahoma" panose="020B0604030504040204" pitchFamily="34" charset="0"/>
            </a:endParaRPr>
          </a:p>
          <a:p>
            <a:pPr defTabSz="609585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US" altLang="en-US" sz="4400" b="1" spc="-200" dirty="0">
                <a:solidFill>
                  <a:srgbClr val="77694C"/>
                </a:solidFill>
                <a:latin typeface="Calibri"/>
                <a:cs typeface="Tahoma" panose="020B0604030504040204" pitchFamily="34" charset="0"/>
              </a:rPr>
              <a:t>Point out the benefits of doing the right thing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D982479-A30C-96E4-4E02-E2647339F8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5008" y="0"/>
            <a:ext cx="1256992" cy="6858000"/>
          </a:xfrm>
          <a:prstGeom prst="rect">
            <a:avLst/>
          </a:prstGeom>
        </p:spPr>
      </p:pic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CAB85CCA-D3AB-474F-5C1D-DEAB4C7B1401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935008" y="6019165"/>
            <a:ext cx="1256992" cy="83883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014134C-8A24-4E2E-CBD9-2A320241C487}"/>
              </a:ext>
            </a:extLst>
          </p:cNvPr>
          <p:cNvSpPr/>
          <p:nvPr/>
        </p:nvSpPr>
        <p:spPr>
          <a:xfrm>
            <a:off x="12139662" y="3429000"/>
            <a:ext cx="60959" cy="410571"/>
          </a:xfrm>
          <a:prstGeom prst="rect">
            <a:avLst/>
          </a:prstGeom>
          <a:solidFill>
            <a:srgbClr val="2B231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en-US" sz="240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4274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BDC894E9-F9CA-D7F8-2245-CF960D6298A6}"/>
              </a:ext>
            </a:extLst>
          </p:cNvPr>
          <p:cNvSpPr/>
          <p:nvPr/>
        </p:nvSpPr>
        <p:spPr>
          <a:xfrm rot="10800000">
            <a:off x="867411" y="5425896"/>
            <a:ext cx="3256279" cy="1403747"/>
          </a:xfrm>
          <a:prstGeom prst="triangle">
            <a:avLst/>
          </a:prstGeom>
          <a:solidFill>
            <a:srgbClr val="2D251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BA26DE6-4C09-4E39-A23A-4C79AF15F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845" y="227694"/>
            <a:ext cx="11204310" cy="4990672"/>
          </a:xfrm>
          <a:prstGeom prst="rect">
            <a:avLst/>
          </a:prstGeom>
          <a:noFill/>
          <a:ln>
            <a:noFill/>
          </a:ln>
          <a:effectLst>
            <a:glow>
              <a:schemeClr val="accent1">
                <a:alpha val="41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6858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defTabSz="609585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4400" spc="-200" dirty="0">
                <a:latin typeface="Calibri"/>
                <a:cs typeface="Tahoma" panose="020B0604030504040204" pitchFamily="34" charset="0"/>
              </a:rPr>
              <a:t>that I appeal to you for my son Onesimus, who became my son while I was in chains. </a:t>
            </a:r>
            <a:r>
              <a:rPr lang="en-US" altLang="en-US" sz="4400" spc="-200" dirty="0">
                <a:solidFill>
                  <a:srgbClr val="C00000"/>
                </a:solidFill>
                <a:latin typeface="Calibri"/>
                <a:cs typeface="Tahoma" panose="020B0604030504040204" pitchFamily="34" charset="0"/>
              </a:rPr>
              <a:t>Formerly he was useless to you, but now he has become useful both to you and to me. </a:t>
            </a:r>
          </a:p>
        </p:txBody>
      </p:sp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292D2138-A40A-D150-0442-127A5BB806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425896"/>
            <a:ext cx="2495551" cy="1403747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F1E9BD91-E51E-6B94-6C01-0FDAB2418E3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20208" y="5891404"/>
            <a:ext cx="1408101" cy="651105"/>
          </a:xfrm>
          <a:prstGeom prst="rect">
            <a:avLst/>
          </a:prstGeom>
        </p:spPr>
      </p:pic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5B458F16-0C9F-419B-8F03-98280847A895}"/>
              </a:ext>
            </a:extLst>
          </p:cNvPr>
          <p:cNvSpPr txBox="1">
            <a:spLocks/>
          </p:cNvSpPr>
          <p:nvPr/>
        </p:nvSpPr>
        <p:spPr>
          <a:xfrm>
            <a:off x="2367722" y="5840957"/>
            <a:ext cx="9824279" cy="721159"/>
          </a:xfrm>
          <a:prstGeom prst="rect">
            <a:avLst/>
          </a:prstGeom>
          <a:solidFill>
            <a:srgbClr val="2D251A"/>
          </a:solidFill>
        </p:spPr>
        <p:txBody>
          <a:bodyPr wrap="square">
            <a:spAutoFit/>
          </a:bodyPr>
          <a:lstStyle>
            <a:lvl1pPr marL="0" indent="0" algn="ctr" rtl="0" eaLnBrk="0" fontAlgn="base" hangingPunct="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l" defTabSz="1219170" eaLnBrk="1" fontAlgn="auto" hangingPunct="1">
              <a:spcBef>
                <a:spcPts val="1333"/>
              </a:spcBef>
              <a:spcAft>
                <a:spcPts val="0"/>
              </a:spcAft>
              <a:buClr>
                <a:srgbClr val="FFCA08">
                  <a:lumMod val="75000"/>
                </a:srgbClr>
              </a:buClr>
              <a:defRPr/>
            </a:pPr>
            <a:r>
              <a:rPr lang="en-US" sz="3733" i="1" spc="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/>
              </a:rPr>
              <a:t>Philemon 8–9 (NIV) </a:t>
            </a:r>
          </a:p>
        </p:txBody>
      </p:sp>
    </p:spTree>
    <p:extLst>
      <p:ext uri="{BB962C8B-B14F-4D97-AF65-F5344CB8AC3E}">
        <p14:creationId xmlns:p14="http://schemas.microsoft.com/office/powerpoint/2010/main" val="694528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BDC894E9-F9CA-D7F8-2245-CF960D6298A6}"/>
              </a:ext>
            </a:extLst>
          </p:cNvPr>
          <p:cNvSpPr/>
          <p:nvPr/>
        </p:nvSpPr>
        <p:spPr>
          <a:xfrm rot="10800000">
            <a:off x="867411" y="5425896"/>
            <a:ext cx="3256279" cy="1403747"/>
          </a:xfrm>
          <a:prstGeom prst="triangle">
            <a:avLst/>
          </a:prstGeom>
          <a:solidFill>
            <a:srgbClr val="2D251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BA26DE6-4C09-4E39-A23A-4C79AF15F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845" y="227694"/>
            <a:ext cx="11204310" cy="4990672"/>
          </a:xfrm>
          <a:prstGeom prst="rect">
            <a:avLst/>
          </a:prstGeom>
          <a:noFill/>
          <a:ln>
            <a:noFill/>
          </a:ln>
          <a:effectLst>
            <a:glow>
              <a:schemeClr val="accent1">
                <a:alpha val="41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6858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defTabSz="609585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4400" spc="-200" dirty="0">
                <a:latin typeface="Calibri"/>
                <a:cs typeface="Tahoma" panose="020B0604030504040204" pitchFamily="34" charset="0"/>
              </a:rPr>
              <a:t>Perhaps the reason he was separated from you for a little while was that you might have him back forever—no longer as a slave, but better than a slave, as a dear brother. He is very dear to me but even dearer to you, both as a fellow man and as a brother in the Lord. </a:t>
            </a:r>
            <a:endParaRPr lang="en-US" altLang="en-US" sz="4400" spc="-200" dirty="0">
              <a:solidFill>
                <a:srgbClr val="C00000"/>
              </a:solidFill>
              <a:latin typeface="Calibri"/>
              <a:cs typeface="Tahoma" panose="020B0604030504040204" pitchFamily="34" charset="0"/>
            </a:endParaRPr>
          </a:p>
        </p:txBody>
      </p:sp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292D2138-A40A-D150-0442-127A5BB806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425896"/>
            <a:ext cx="2495551" cy="1403747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F1E9BD91-E51E-6B94-6C01-0FDAB2418E3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20208" y="5891404"/>
            <a:ext cx="1408101" cy="651105"/>
          </a:xfrm>
          <a:prstGeom prst="rect">
            <a:avLst/>
          </a:prstGeom>
        </p:spPr>
      </p:pic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5B458F16-0C9F-419B-8F03-98280847A895}"/>
              </a:ext>
            </a:extLst>
          </p:cNvPr>
          <p:cNvSpPr txBox="1">
            <a:spLocks/>
          </p:cNvSpPr>
          <p:nvPr/>
        </p:nvSpPr>
        <p:spPr>
          <a:xfrm>
            <a:off x="2367722" y="5840957"/>
            <a:ext cx="9824279" cy="721159"/>
          </a:xfrm>
          <a:prstGeom prst="rect">
            <a:avLst/>
          </a:prstGeom>
          <a:solidFill>
            <a:srgbClr val="2D251A"/>
          </a:solidFill>
        </p:spPr>
        <p:txBody>
          <a:bodyPr wrap="square">
            <a:spAutoFit/>
          </a:bodyPr>
          <a:lstStyle>
            <a:lvl1pPr marL="0" indent="0" algn="ctr" rtl="0" eaLnBrk="0" fontAlgn="base" hangingPunct="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l" defTabSz="1219170" eaLnBrk="1" fontAlgn="auto" hangingPunct="1">
              <a:spcBef>
                <a:spcPts val="1333"/>
              </a:spcBef>
              <a:spcAft>
                <a:spcPts val="0"/>
              </a:spcAft>
              <a:buClr>
                <a:srgbClr val="FFCA08">
                  <a:lumMod val="75000"/>
                </a:srgbClr>
              </a:buClr>
              <a:defRPr/>
            </a:pPr>
            <a:r>
              <a:rPr lang="en-US" sz="3733" i="1" spc="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/>
              </a:rPr>
              <a:t>Philemon 15–16 (NIV) </a:t>
            </a:r>
          </a:p>
        </p:txBody>
      </p:sp>
    </p:spTree>
    <p:extLst>
      <p:ext uri="{BB962C8B-B14F-4D97-AF65-F5344CB8AC3E}">
        <p14:creationId xmlns:p14="http://schemas.microsoft.com/office/powerpoint/2010/main" val="3292408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5061D109-04F4-4466-81F5-244A4142D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717" y="213158"/>
            <a:ext cx="10423931" cy="6431685"/>
          </a:xfrm>
          <a:prstGeom prst="rect">
            <a:avLst/>
          </a:prstGeom>
          <a:noFill/>
          <a:ln>
            <a:noFill/>
          </a:ln>
          <a:effectLst>
            <a:glow>
              <a:schemeClr val="accent1">
                <a:alpha val="41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6858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defTabSz="609585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3600" spc="-200" dirty="0">
                <a:latin typeface="Calibri"/>
                <a:cs typeface="Tahoma" panose="020B0604030504040204" pitchFamily="34" charset="0"/>
              </a:rPr>
              <a:t>People need to know you care and believe in them</a:t>
            </a:r>
          </a:p>
          <a:p>
            <a:pPr defTabSz="609585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3600" spc="-200" dirty="0">
                <a:latin typeface="Calibri"/>
                <a:cs typeface="Tahoma" panose="020B0604030504040204" pitchFamily="34" charset="0"/>
              </a:rPr>
              <a:t>Sometimes asking is better than demanding</a:t>
            </a:r>
          </a:p>
          <a:p>
            <a:pPr defTabSz="609585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3600" spc="-200" dirty="0">
                <a:latin typeface="Calibri"/>
                <a:cs typeface="Tahoma" panose="020B0604030504040204" pitchFamily="34" charset="0"/>
              </a:rPr>
              <a:t>Point out the benefits of doing the right thing</a:t>
            </a:r>
          </a:p>
          <a:p>
            <a:pPr defTabSz="609585"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3600" spc="-200" dirty="0">
              <a:latin typeface="Calibri"/>
              <a:cs typeface="Tahoma" panose="020B0604030504040204" pitchFamily="34" charset="0"/>
            </a:endParaRPr>
          </a:p>
          <a:p>
            <a:pPr defTabSz="609585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US" altLang="en-US" sz="4400" b="1" spc="-200" dirty="0">
                <a:solidFill>
                  <a:srgbClr val="77694C"/>
                </a:solidFill>
                <a:latin typeface="Calibri"/>
                <a:cs typeface="Tahoma" panose="020B0604030504040204" pitchFamily="34" charset="0"/>
              </a:rPr>
              <a:t>Set a good example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D982479-A30C-96E4-4E02-E2647339F8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5008" y="0"/>
            <a:ext cx="1256992" cy="6858000"/>
          </a:xfrm>
          <a:prstGeom prst="rect">
            <a:avLst/>
          </a:prstGeom>
        </p:spPr>
      </p:pic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CAB85CCA-D3AB-474F-5C1D-DEAB4C7B1401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935008" y="6019165"/>
            <a:ext cx="1256992" cy="83883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014134C-8A24-4E2E-CBD9-2A320241C487}"/>
              </a:ext>
            </a:extLst>
          </p:cNvPr>
          <p:cNvSpPr/>
          <p:nvPr/>
        </p:nvSpPr>
        <p:spPr>
          <a:xfrm>
            <a:off x="12139662" y="3429000"/>
            <a:ext cx="60959" cy="410571"/>
          </a:xfrm>
          <a:prstGeom prst="rect">
            <a:avLst/>
          </a:prstGeom>
          <a:solidFill>
            <a:srgbClr val="2B231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en-US" sz="240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6298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5061D109-04F4-4466-81F5-244A4142D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717" y="213158"/>
            <a:ext cx="10423931" cy="6431685"/>
          </a:xfrm>
          <a:prstGeom prst="rect">
            <a:avLst/>
          </a:prstGeom>
          <a:noFill/>
          <a:ln>
            <a:noFill/>
          </a:ln>
          <a:effectLst>
            <a:glow>
              <a:schemeClr val="accent1">
                <a:alpha val="41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6858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defTabSz="609585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4400" spc="-200" dirty="0">
                <a:solidFill>
                  <a:prstClr val="black">
                    <a:lumMod val="95000"/>
                    <a:lumOff val="5000"/>
                  </a:prstClr>
                </a:solidFill>
                <a:latin typeface="Calibri"/>
                <a:cs typeface="Tahoma" panose="020B0604030504040204" pitchFamily="34" charset="0"/>
              </a:rPr>
              <a:t>I’m doing the right thing and I expect you to do the right thing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D982479-A30C-96E4-4E02-E2647339F8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5008" y="0"/>
            <a:ext cx="1256992" cy="6858000"/>
          </a:xfrm>
          <a:prstGeom prst="rect">
            <a:avLst/>
          </a:prstGeom>
        </p:spPr>
      </p:pic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CAB85CCA-D3AB-474F-5C1D-DEAB4C7B1401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935008" y="6019165"/>
            <a:ext cx="1256992" cy="83883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014134C-8A24-4E2E-CBD9-2A320241C487}"/>
              </a:ext>
            </a:extLst>
          </p:cNvPr>
          <p:cNvSpPr/>
          <p:nvPr/>
        </p:nvSpPr>
        <p:spPr>
          <a:xfrm>
            <a:off x="12139662" y="3429000"/>
            <a:ext cx="60959" cy="410571"/>
          </a:xfrm>
          <a:prstGeom prst="rect">
            <a:avLst/>
          </a:prstGeom>
          <a:solidFill>
            <a:srgbClr val="2B231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en-US" sz="240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32101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BDC894E9-F9CA-D7F8-2245-CF960D6298A6}"/>
              </a:ext>
            </a:extLst>
          </p:cNvPr>
          <p:cNvSpPr/>
          <p:nvPr/>
        </p:nvSpPr>
        <p:spPr>
          <a:xfrm rot="10800000">
            <a:off x="867411" y="5425896"/>
            <a:ext cx="3256279" cy="1403747"/>
          </a:xfrm>
          <a:prstGeom prst="triangle">
            <a:avLst/>
          </a:prstGeom>
          <a:solidFill>
            <a:srgbClr val="2D251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BA26DE6-4C09-4E39-A23A-4C79AF15F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845" y="227694"/>
            <a:ext cx="11204310" cy="4990672"/>
          </a:xfrm>
          <a:prstGeom prst="rect">
            <a:avLst/>
          </a:prstGeom>
          <a:noFill/>
          <a:ln>
            <a:noFill/>
          </a:ln>
          <a:effectLst>
            <a:glow>
              <a:schemeClr val="accent1">
                <a:alpha val="41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6858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defTabSz="609585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4400" spc="-200" dirty="0">
                <a:latin typeface="Calibri"/>
                <a:cs typeface="Tahoma" panose="020B0604030504040204" pitchFamily="34" charset="0"/>
              </a:rPr>
              <a:t>I am sending him—who is my very heart—back to you. </a:t>
            </a:r>
            <a:endParaRPr lang="en-US" altLang="en-US" sz="4400" spc="-200" dirty="0">
              <a:solidFill>
                <a:srgbClr val="C00000"/>
              </a:solidFill>
              <a:latin typeface="Calibri"/>
              <a:cs typeface="Tahoma" panose="020B0604030504040204" pitchFamily="34" charset="0"/>
            </a:endParaRPr>
          </a:p>
        </p:txBody>
      </p:sp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292D2138-A40A-D150-0442-127A5BB806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425896"/>
            <a:ext cx="2495551" cy="1403747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F1E9BD91-E51E-6B94-6C01-0FDAB2418E3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20208" y="5891404"/>
            <a:ext cx="1408101" cy="651105"/>
          </a:xfrm>
          <a:prstGeom prst="rect">
            <a:avLst/>
          </a:prstGeom>
        </p:spPr>
      </p:pic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5B458F16-0C9F-419B-8F03-98280847A895}"/>
              </a:ext>
            </a:extLst>
          </p:cNvPr>
          <p:cNvSpPr txBox="1">
            <a:spLocks/>
          </p:cNvSpPr>
          <p:nvPr/>
        </p:nvSpPr>
        <p:spPr>
          <a:xfrm>
            <a:off x="2367722" y="5840957"/>
            <a:ext cx="9824279" cy="721159"/>
          </a:xfrm>
          <a:prstGeom prst="rect">
            <a:avLst/>
          </a:prstGeom>
          <a:solidFill>
            <a:srgbClr val="2D251A"/>
          </a:solidFill>
        </p:spPr>
        <p:txBody>
          <a:bodyPr wrap="square">
            <a:spAutoFit/>
          </a:bodyPr>
          <a:lstStyle>
            <a:lvl1pPr marL="0" indent="0" algn="ctr" rtl="0" eaLnBrk="0" fontAlgn="base" hangingPunct="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l" defTabSz="1219170" eaLnBrk="1" fontAlgn="auto" hangingPunct="1">
              <a:spcBef>
                <a:spcPts val="1333"/>
              </a:spcBef>
              <a:spcAft>
                <a:spcPts val="0"/>
              </a:spcAft>
              <a:buClr>
                <a:srgbClr val="FFCA08">
                  <a:lumMod val="75000"/>
                </a:srgbClr>
              </a:buClr>
              <a:defRPr/>
            </a:pPr>
            <a:r>
              <a:rPr lang="en-US" sz="3733" i="1" spc="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/>
              </a:rPr>
              <a:t>Philemon 12–13 (NIV) </a:t>
            </a:r>
          </a:p>
        </p:txBody>
      </p:sp>
    </p:spTree>
    <p:extLst>
      <p:ext uri="{BB962C8B-B14F-4D97-AF65-F5344CB8AC3E}">
        <p14:creationId xmlns:p14="http://schemas.microsoft.com/office/powerpoint/2010/main" val="2951846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BDC894E9-F9CA-D7F8-2245-CF960D6298A6}"/>
              </a:ext>
            </a:extLst>
          </p:cNvPr>
          <p:cNvSpPr/>
          <p:nvPr/>
        </p:nvSpPr>
        <p:spPr>
          <a:xfrm rot="10800000">
            <a:off x="867411" y="5425896"/>
            <a:ext cx="3256279" cy="1403747"/>
          </a:xfrm>
          <a:prstGeom prst="triangle">
            <a:avLst/>
          </a:prstGeom>
          <a:solidFill>
            <a:srgbClr val="2D251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BA26DE6-4C09-4E39-A23A-4C79AF15F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845" y="227694"/>
            <a:ext cx="11204310" cy="4990672"/>
          </a:xfrm>
          <a:prstGeom prst="rect">
            <a:avLst/>
          </a:prstGeom>
          <a:noFill/>
          <a:ln>
            <a:noFill/>
          </a:ln>
          <a:effectLst>
            <a:glow>
              <a:schemeClr val="accent1">
                <a:alpha val="41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6858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defTabSz="609585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4400" spc="-200" dirty="0">
                <a:latin typeface="Calibri"/>
                <a:cs typeface="Tahoma" panose="020B0604030504040204" pitchFamily="34" charset="0"/>
              </a:rPr>
              <a:t>I would have liked to keep him with me </a:t>
            </a:r>
            <a:r>
              <a:rPr lang="en-US" altLang="en-US" sz="4400" spc="-200" dirty="0">
                <a:solidFill>
                  <a:srgbClr val="C00000"/>
                </a:solidFill>
                <a:latin typeface="Calibri"/>
                <a:cs typeface="Tahoma" panose="020B0604030504040204" pitchFamily="34" charset="0"/>
              </a:rPr>
              <a:t>so that he could take your place in helping me</a:t>
            </a:r>
            <a:r>
              <a:rPr lang="en-US" altLang="en-US" sz="4400" spc="-200" dirty="0">
                <a:latin typeface="Calibri"/>
                <a:cs typeface="Tahoma" panose="020B0604030504040204" pitchFamily="34" charset="0"/>
              </a:rPr>
              <a:t> while I am in chains for the gospel. </a:t>
            </a:r>
            <a:endParaRPr lang="en-US" altLang="en-US" sz="4400" spc="-200" dirty="0">
              <a:solidFill>
                <a:srgbClr val="C00000"/>
              </a:solidFill>
              <a:latin typeface="Calibri"/>
              <a:cs typeface="Tahoma" panose="020B0604030504040204" pitchFamily="34" charset="0"/>
            </a:endParaRPr>
          </a:p>
        </p:txBody>
      </p:sp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292D2138-A40A-D150-0442-127A5BB806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425896"/>
            <a:ext cx="2495551" cy="1403747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F1E9BD91-E51E-6B94-6C01-0FDAB2418E3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20208" y="5891404"/>
            <a:ext cx="1408101" cy="651105"/>
          </a:xfrm>
          <a:prstGeom prst="rect">
            <a:avLst/>
          </a:prstGeom>
        </p:spPr>
      </p:pic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5B458F16-0C9F-419B-8F03-98280847A895}"/>
              </a:ext>
            </a:extLst>
          </p:cNvPr>
          <p:cNvSpPr txBox="1">
            <a:spLocks/>
          </p:cNvSpPr>
          <p:nvPr/>
        </p:nvSpPr>
        <p:spPr>
          <a:xfrm>
            <a:off x="2367722" y="5840957"/>
            <a:ext cx="9824279" cy="721159"/>
          </a:xfrm>
          <a:prstGeom prst="rect">
            <a:avLst/>
          </a:prstGeom>
          <a:solidFill>
            <a:srgbClr val="2D251A"/>
          </a:solidFill>
        </p:spPr>
        <p:txBody>
          <a:bodyPr wrap="square">
            <a:spAutoFit/>
          </a:bodyPr>
          <a:lstStyle>
            <a:lvl1pPr marL="0" indent="0" algn="ctr" rtl="0" eaLnBrk="0" fontAlgn="base" hangingPunct="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l" defTabSz="1219170" eaLnBrk="1" fontAlgn="auto" hangingPunct="1">
              <a:spcBef>
                <a:spcPts val="1333"/>
              </a:spcBef>
              <a:spcAft>
                <a:spcPts val="0"/>
              </a:spcAft>
              <a:buClr>
                <a:srgbClr val="FFCA08">
                  <a:lumMod val="75000"/>
                </a:srgbClr>
              </a:buClr>
              <a:defRPr/>
            </a:pPr>
            <a:r>
              <a:rPr lang="en-US" sz="3733" i="1" spc="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/>
              </a:rPr>
              <a:t>Philemon 12–13 (NIV) </a:t>
            </a:r>
          </a:p>
        </p:txBody>
      </p:sp>
    </p:spTree>
    <p:extLst>
      <p:ext uri="{BB962C8B-B14F-4D97-AF65-F5344CB8AC3E}">
        <p14:creationId xmlns:p14="http://schemas.microsoft.com/office/powerpoint/2010/main" val="630258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BDC894E9-F9CA-D7F8-2245-CF960D6298A6}"/>
              </a:ext>
            </a:extLst>
          </p:cNvPr>
          <p:cNvSpPr/>
          <p:nvPr/>
        </p:nvSpPr>
        <p:spPr>
          <a:xfrm rot="10800000">
            <a:off x="867411" y="5425896"/>
            <a:ext cx="3256279" cy="1403747"/>
          </a:xfrm>
          <a:prstGeom prst="triangle">
            <a:avLst/>
          </a:prstGeom>
          <a:solidFill>
            <a:srgbClr val="2D251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BA26DE6-4C09-4E39-A23A-4C79AF15F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845" y="227694"/>
            <a:ext cx="11204310" cy="4990672"/>
          </a:xfrm>
          <a:prstGeom prst="rect">
            <a:avLst/>
          </a:prstGeom>
          <a:noFill/>
          <a:ln>
            <a:noFill/>
          </a:ln>
          <a:effectLst>
            <a:glow>
              <a:schemeClr val="accent1">
                <a:alpha val="41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6858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defTabSz="609585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4400" spc="-200" dirty="0">
                <a:latin typeface="Calibri"/>
                <a:cs typeface="Tahoma" panose="020B0604030504040204" pitchFamily="34" charset="0"/>
              </a:rPr>
              <a:t>Paul, a prisoner of Christ Jesus, and Timothy our brother, To Philemon our dear friend and fellow worker—also to </a:t>
            </a:r>
            <a:r>
              <a:rPr lang="en-US" altLang="en-US" sz="4400" spc="-200" dirty="0" err="1">
                <a:latin typeface="Calibri"/>
                <a:cs typeface="Tahoma" panose="020B0604030504040204" pitchFamily="34" charset="0"/>
              </a:rPr>
              <a:t>Apphia</a:t>
            </a:r>
            <a:r>
              <a:rPr lang="en-US" altLang="en-US" sz="4400" spc="-200" dirty="0">
                <a:latin typeface="Calibri"/>
                <a:cs typeface="Tahoma" panose="020B0604030504040204" pitchFamily="34" charset="0"/>
              </a:rPr>
              <a:t> our sister and Archippus our fellow soldier—and to the church that meets in your home: </a:t>
            </a:r>
          </a:p>
        </p:txBody>
      </p:sp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292D2138-A40A-D150-0442-127A5BB806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425896"/>
            <a:ext cx="2495551" cy="1403747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F1E9BD91-E51E-6B94-6C01-0FDAB2418E3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20208" y="5891404"/>
            <a:ext cx="1408101" cy="651105"/>
          </a:xfrm>
          <a:prstGeom prst="rect">
            <a:avLst/>
          </a:prstGeom>
        </p:spPr>
      </p:pic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5B458F16-0C9F-419B-8F03-98280847A895}"/>
              </a:ext>
            </a:extLst>
          </p:cNvPr>
          <p:cNvSpPr txBox="1">
            <a:spLocks/>
          </p:cNvSpPr>
          <p:nvPr/>
        </p:nvSpPr>
        <p:spPr>
          <a:xfrm>
            <a:off x="2367722" y="5840957"/>
            <a:ext cx="9824279" cy="721159"/>
          </a:xfrm>
          <a:prstGeom prst="rect">
            <a:avLst/>
          </a:prstGeom>
          <a:solidFill>
            <a:srgbClr val="2D251A"/>
          </a:solidFill>
        </p:spPr>
        <p:txBody>
          <a:bodyPr wrap="square">
            <a:spAutoFit/>
          </a:bodyPr>
          <a:lstStyle>
            <a:lvl1pPr marL="0" indent="0" algn="ctr" rtl="0" eaLnBrk="0" fontAlgn="base" hangingPunct="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l" defTabSz="1219170" eaLnBrk="1" fontAlgn="auto" hangingPunct="1">
              <a:spcBef>
                <a:spcPts val="1333"/>
              </a:spcBef>
              <a:spcAft>
                <a:spcPts val="0"/>
              </a:spcAft>
              <a:buClr>
                <a:srgbClr val="FFCA08">
                  <a:lumMod val="75000"/>
                </a:srgbClr>
              </a:buClr>
              <a:defRPr/>
            </a:pPr>
            <a:r>
              <a:rPr lang="en-US" sz="3733" i="1" spc="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/>
              </a:rPr>
              <a:t>Philemon 1–2 (NIV) </a:t>
            </a:r>
          </a:p>
        </p:txBody>
      </p:sp>
    </p:spTree>
    <p:extLst>
      <p:ext uri="{BB962C8B-B14F-4D97-AF65-F5344CB8AC3E}">
        <p14:creationId xmlns:p14="http://schemas.microsoft.com/office/powerpoint/2010/main" val="37019881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5061D109-04F4-4466-81F5-244A4142D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717" y="213158"/>
            <a:ext cx="10423931" cy="6431685"/>
          </a:xfrm>
          <a:prstGeom prst="rect">
            <a:avLst/>
          </a:prstGeom>
          <a:noFill/>
          <a:ln>
            <a:noFill/>
          </a:ln>
          <a:effectLst>
            <a:glow>
              <a:schemeClr val="accent1">
                <a:alpha val="41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6858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defTabSz="609585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3600" spc="-200" dirty="0">
                <a:latin typeface="Calibri"/>
                <a:cs typeface="Tahoma" panose="020B0604030504040204" pitchFamily="34" charset="0"/>
              </a:rPr>
              <a:t>People need to know you care and believe in them</a:t>
            </a:r>
          </a:p>
          <a:p>
            <a:pPr defTabSz="609585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3600" spc="-200" dirty="0">
                <a:latin typeface="Calibri"/>
                <a:cs typeface="Tahoma" panose="020B0604030504040204" pitchFamily="34" charset="0"/>
              </a:rPr>
              <a:t>Sometimes asking is better than demanding</a:t>
            </a:r>
          </a:p>
          <a:p>
            <a:pPr defTabSz="609585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3600" spc="-200" dirty="0">
                <a:latin typeface="Calibri"/>
                <a:cs typeface="Tahoma" panose="020B0604030504040204" pitchFamily="34" charset="0"/>
              </a:rPr>
              <a:t>Point out the benefits of doing the right thing</a:t>
            </a:r>
          </a:p>
          <a:p>
            <a:pPr defTabSz="609585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3600" spc="-200" dirty="0">
                <a:latin typeface="Calibri"/>
                <a:cs typeface="Tahoma" panose="020B0604030504040204" pitchFamily="34" charset="0"/>
              </a:rPr>
              <a:t>Set a good example</a:t>
            </a:r>
          </a:p>
          <a:p>
            <a:pPr defTabSz="609585"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3600" spc="-200" dirty="0">
              <a:latin typeface="Calibri"/>
              <a:cs typeface="Tahoma" panose="020B0604030504040204" pitchFamily="34" charset="0"/>
            </a:endParaRPr>
          </a:p>
          <a:p>
            <a:pPr defTabSz="609585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US" altLang="en-US" sz="4400" b="1" spc="-200" dirty="0">
                <a:solidFill>
                  <a:srgbClr val="77694C"/>
                </a:solidFill>
                <a:latin typeface="Calibri"/>
                <a:cs typeface="Tahoma" panose="020B0604030504040204" pitchFamily="34" charset="0"/>
              </a:rPr>
              <a:t>Don’t back people into a corner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D982479-A30C-96E4-4E02-E2647339F8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5008" y="0"/>
            <a:ext cx="1256992" cy="6858000"/>
          </a:xfrm>
          <a:prstGeom prst="rect">
            <a:avLst/>
          </a:prstGeom>
        </p:spPr>
      </p:pic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CAB85CCA-D3AB-474F-5C1D-DEAB4C7B1401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935008" y="6019165"/>
            <a:ext cx="1256992" cy="83883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014134C-8A24-4E2E-CBD9-2A320241C487}"/>
              </a:ext>
            </a:extLst>
          </p:cNvPr>
          <p:cNvSpPr/>
          <p:nvPr/>
        </p:nvSpPr>
        <p:spPr>
          <a:xfrm>
            <a:off x="12139662" y="3429000"/>
            <a:ext cx="60959" cy="410571"/>
          </a:xfrm>
          <a:prstGeom prst="rect">
            <a:avLst/>
          </a:prstGeom>
          <a:solidFill>
            <a:srgbClr val="2B231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en-US" sz="240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72618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BDC894E9-F9CA-D7F8-2245-CF960D6298A6}"/>
              </a:ext>
            </a:extLst>
          </p:cNvPr>
          <p:cNvSpPr/>
          <p:nvPr/>
        </p:nvSpPr>
        <p:spPr>
          <a:xfrm rot="10800000">
            <a:off x="867411" y="5425896"/>
            <a:ext cx="3256279" cy="1403747"/>
          </a:xfrm>
          <a:prstGeom prst="triangle">
            <a:avLst/>
          </a:prstGeom>
          <a:solidFill>
            <a:srgbClr val="2D251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BA26DE6-4C09-4E39-A23A-4C79AF15F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845" y="227694"/>
            <a:ext cx="11204310" cy="4990672"/>
          </a:xfrm>
          <a:prstGeom prst="rect">
            <a:avLst/>
          </a:prstGeom>
          <a:noFill/>
          <a:ln>
            <a:noFill/>
          </a:ln>
          <a:effectLst>
            <a:glow>
              <a:schemeClr val="accent1">
                <a:alpha val="41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6858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defTabSz="609585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4400" spc="-200" dirty="0">
                <a:latin typeface="Calibri"/>
                <a:cs typeface="Tahoma" panose="020B0604030504040204" pitchFamily="34" charset="0"/>
              </a:rPr>
              <a:t>But I did not want to do anything without your consent, so that any favor you do would not seem forced but would be voluntary. </a:t>
            </a:r>
            <a:endParaRPr lang="en-US" altLang="en-US" sz="4400" spc="-200" dirty="0">
              <a:solidFill>
                <a:srgbClr val="C00000"/>
              </a:solidFill>
              <a:latin typeface="Calibri"/>
              <a:cs typeface="Tahoma" panose="020B0604030504040204" pitchFamily="34" charset="0"/>
            </a:endParaRPr>
          </a:p>
        </p:txBody>
      </p:sp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292D2138-A40A-D150-0442-127A5BB806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425896"/>
            <a:ext cx="2495551" cy="1403747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F1E9BD91-E51E-6B94-6C01-0FDAB2418E3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20208" y="5891404"/>
            <a:ext cx="1408101" cy="651105"/>
          </a:xfrm>
          <a:prstGeom prst="rect">
            <a:avLst/>
          </a:prstGeom>
        </p:spPr>
      </p:pic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5B458F16-0C9F-419B-8F03-98280847A895}"/>
              </a:ext>
            </a:extLst>
          </p:cNvPr>
          <p:cNvSpPr txBox="1">
            <a:spLocks/>
          </p:cNvSpPr>
          <p:nvPr/>
        </p:nvSpPr>
        <p:spPr>
          <a:xfrm>
            <a:off x="2367722" y="5840957"/>
            <a:ext cx="9824279" cy="721159"/>
          </a:xfrm>
          <a:prstGeom prst="rect">
            <a:avLst/>
          </a:prstGeom>
          <a:solidFill>
            <a:srgbClr val="2D251A"/>
          </a:solidFill>
        </p:spPr>
        <p:txBody>
          <a:bodyPr wrap="square">
            <a:spAutoFit/>
          </a:bodyPr>
          <a:lstStyle>
            <a:lvl1pPr marL="0" indent="0" algn="ctr" rtl="0" eaLnBrk="0" fontAlgn="base" hangingPunct="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l" defTabSz="1219170" eaLnBrk="1" fontAlgn="auto" hangingPunct="1">
              <a:spcBef>
                <a:spcPts val="1333"/>
              </a:spcBef>
              <a:spcAft>
                <a:spcPts val="0"/>
              </a:spcAft>
              <a:buClr>
                <a:srgbClr val="FFCA08">
                  <a:lumMod val="75000"/>
                </a:srgbClr>
              </a:buClr>
              <a:defRPr/>
            </a:pPr>
            <a:r>
              <a:rPr lang="en-US" sz="3733" i="1" spc="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/>
              </a:rPr>
              <a:t>Philemon 14 (NIV) </a:t>
            </a:r>
          </a:p>
        </p:txBody>
      </p:sp>
    </p:spTree>
    <p:extLst>
      <p:ext uri="{BB962C8B-B14F-4D97-AF65-F5344CB8AC3E}">
        <p14:creationId xmlns:p14="http://schemas.microsoft.com/office/powerpoint/2010/main" val="176475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5061D109-04F4-4466-81F5-244A4142D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717" y="213158"/>
            <a:ext cx="10423931" cy="6431685"/>
          </a:xfrm>
          <a:prstGeom prst="rect">
            <a:avLst/>
          </a:prstGeom>
          <a:noFill/>
          <a:ln>
            <a:noFill/>
          </a:ln>
          <a:effectLst>
            <a:glow>
              <a:schemeClr val="accent1">
                <a:alpha val="41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6858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defTabSz="609585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3600" spc="-200" dirty="0">
                <a:latin typeface="Calibri"/>
                <a:cs typeface="Tahoma" panose="020B0604030504040204" pitchFamily="34" charset="0"/>
              </a:rPr>
              <a:t>People need to know you care and believe in them</a:t>
            </a:r>
          </a:p>
          <a:p>
            <a:pPr defTabSz="609585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3600" spc="-200" dirty="0">
                <a:latin typeface="Calibri"/>
                <a:cs typeface="Tahoma" panose="020B0604030504040204" pitchFamily="34" charset="0"/>
              </a:rPr>
              <a:t>Sometimes asking is better than demanding</a:t>
            </a:r>
          </a:p>
          <a:p>
            <a:pPr defTabSz="609585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3600" spc="-200" dirty="0">
                <a:latin typeface="Calibri"/>
                <a:cs typeface="Tahoma" panose="020B0604030504040204" pitchFamily="34" charset="0"/>
              </a:rPr>
              <a:t>Point out the benefits of doing the right thing</a:t>
            </a:r>
          </a:p>
          <a:p>
            <a:pPr defTabSz="609585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3600" spc="-200" dirty="0">
                <a:latin typeface="Calibri"/>
                <a:cs typeface="Tahoma" panose="020B0604030504040204" pitchFamily="34" charset="0"/>
              </a:rPr>
              <a:t>Set a good example</a:t>
            </a:r>
          </a:p>
          <a:p>
            <a:pPr defTabSz="609585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3600" spc="-200" dirty="0">
                <a:latin typeface="Calibri"/>
                <a:cs typeface="Tahoma" panose="020B0604030504040204" pitchFamily="34" charset="0"/>
              </a:rPr>
              <a:t>Don’t back people into a corner</a:t>
            </a:r>
          </a:p>
          <a:p>
            <a:pPr defTabSz="609585"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3600" spc="-200" dirty="0">
              <a:latin typeface="Calibri"/>
              <a:cs typeface="Tahoma" panose="020B0604030504040204" pitchFamily="34" charset="0"/>
            </a:endParaRPr>
          </a:p>
          <a:p>
            <a:pPr defTabSz="609585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4400" b="1" spc="-200" dirty="0">
                <a:solidFill>
                  <a:srgbClr val="77694C"/>
                </a:solidFill>
                <a:latin typeface="Calibri"/>
                <a:cs typeface="Tahoma" panose="020B0604030504040204" pitchFamily="34" charset="0"/>
              </a:rPr>
              <a:t>Ask in a way that encourages a right response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D982479-A30C-96E4-4E02-E2647339F8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5008" y="0"/>
            <a:ext cx="1256992" cy="6858000"/>
          </a:xfrm>
          <a:prstGeom prst="rect">
            <a:avLst/>
          </a:prstGeom>
        </p:spPr>
      </p:pic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CAB85CCA-D3AB-474F-5C1D-DEAB4C7B1401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935008" y="6019165"/>
            <a:ext cx="1256992" cy="83883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014134C-8A24-4E2E-CBD9-2A320241C487}"/>
              </a:ext>
            </a:extLst>
          </p:cNvPr>
          <p:cNvSpPr/>
          <p:nvPr/>
        </p:nvSpPr>
        <p:spPr>
          <a:xfrm>
            <a:off x="12139662" y="3429000"/>
            <a:ext cx="60959" cy="410571"/>
          </a:xfrm>
          <a:prstGeom prst="rect">
            <a:avLst/>
          </a:prstGeom>
          <a:solidFill>
            <a:srgbClr val="2B231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en-US" sz="240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35052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BDC894E9-F9CA-D7F8-2245-CF960D6298A6}"/>
              </a:ext>
            </a:extLst>
          </p:cNvPr>
          <p:cNvSpPr/>
          <p:nvPr/>
        </p:nvSpPr>
        <p:spPr>
          <a:xfrm rot="10800000">
            <a:off x="867411" y="5425896"/>
            <a:ext cx="3256279" cy="1403747"/>
          </a:xfrm>
          <a:prstGeom prst="triangle">
            <a:avLst/>
          </a:prstGeom>
          <a:solidFill>
            <a:srgbClr val="2D251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BA26DE6-4C09-4E39-A23A-4C79AF15F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845" y="227694"/>
            <a:ext cx="11204310" cy="4990672"/>
          </a:xfrm>
          <a:prstGeom prst="rect">
            <a:avLst/>
          </a:prstGeom>
          <a:noFill/>
          <a:ln>
            <a:noFill/>
          </a:ln>
          <a:effectLst>
            <a:glow>
              <a:schemeClr val="accent1">
                <a:alpha val="41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6858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defTabSz="609585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4400" spc="-200" dirty="0">
                <a:latin typeface="Calibri"/>
                <a:cs typeface="Tahoma" panose="020B0604030504040204" pitchFamily="34" charset="0"/>
              </a:rPr>
              <a:t>So if you consider me a partner, welcome him as you would welcome me. </a:t>
            </a:r>
            <a:endParaRPr lang="en-US" altLang="en-US" sz="4400" spc="-200" dirty="0">
              <a:solidFill>
                <a:srgbClr val="C00000"/>
              </a:solidFill>
              <a:latin typeface="Calibri"/>
              <a:cs typeface="Tahoma" panose="020B0604030504040204" pitchFamily="34" charset="0"/>
            </a:endParaRPr>
          </a:p>
        </p:txBody>
      </p:sp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292D2138-A40A-D150-0442-127A5BB806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425896"/>
            <a:ext cx="2495551" cy="1403747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F1E9BD91-E51E-6B94-6C01-0FDAB2418E3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20208" y="5891404"/>
            <a:ext cx="1408101" cy="651105"/>
          </a:xfrm>
          <a:prstGeom prst="rect">
            <a:avLst/>
          </a:prstGeom>
        </p:spPr>
      </p:pic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5B458F16-0C9F-419B-8F03-98280847A895}"/>
              </a:ext>
            </a:extLst>
          </p:cNvPr>
          <p:cNvSpPr txBox="1">
            <a:spLocks/>
          </p:cNvSpPr>
          <p:nvPr/>
        </p:nvSpPr>
        <p:spPr>
          <a:xfrm>
            <a:off x="2367722" y="5840957"/>
            <a:ext cx="9824279" cy="721159"/>
          </a:xfrm>
          <a:prstGeom prst="rect">
            <a:avLst/>
          </a:prstGeom>
          <a:solidFill>
            <a:srgbClr val="2D251A"/>
          </a:solidFill>
        </p:spPr>
        <p:txBody>
          <a:bodyPr wrap="square">
            <a:spAutoFit/>
          </a:bodyPr>
          <a:lstStyle>
            <a:lvl1pPr marL="0" indent="0" algn="ctr" rtl="0" eaLnBrk="0" fontAlgn="base" hangingPunct="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l" defTabSz="1219170" eaLnBrk="1" fontAlgn="auto" hangingPunct="1">
              <a:spcBef>
                <a:spcPts val="1333"/>
              </a:spcBef>
              <a:spcAft>
                <a:spcPts val="0"/>
              </a:spcAft>
              <a:buClr>
                <a:srgbClr val="FFCA08">
                  <a:lumMod val="75000"/>
                </a:srgbClr>
              </a:buClr>
              <a:defRPr/>
            </a:pPr>
            <a:r>
              <a:rPr lang="en-US" sz="3733" i="1" spc="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/>
              </a:rPr>
              <a:t>Philemon 17 (NIV) </a:t>
            </a:r>
          </a:p>
        </p:txBody>
      </p:sp>
    </p:spTree>
    <p:extLst>
      <p:ext uri="{BB962C8B-B14F-4D97-AF65-F5344CB8AC3E}">
        <p14:creationId xmlns:p14="http://schemas.microsoft.com/office/powerpoint/2010/main" val="40544179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BDC894E9-F9CA-D7F8-2245-CF960D6298A6}"/>
              </a:ext>
            </a:extLst>
          </p:cNvPr>
          <p:cNvSpPr/>
          <p:nvPr/>
        </p:nvSpPr>
        <p:spPr>
          <a:xfrm rot="10800000">
            <a:off x="867411" y="5425896"/>
            <a:ext cx="3256279" cy="1403747"/>
          </a:xfrm>
          <a:prstGeom prst="triangle">
            <a:avLst/>
          </a:prstGeom>
          <a:solidFill>
            <a:srgbClr val="2D251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BA26DE6-4C09-4E39-A23A-4C79AF15F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845" y="227694"/>
            <a:ext cx="11204310" cy="4990672"/>
          </a:xfrm>
          <a:prstGeom prst="rect">
            <a:avLst/>
          </a:prstGeom>
          <a:noFill/>
          <a:ln>
            <a:noFill/>
          </a:ln>
          <a:effectLst>
            <a:glow>
              <a:schemeClr val="accent1">
                <a:alpha val="41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6858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defTabSz="609585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4400" spc="-200" dirty="0">
                <a:latin typeface="Calibri"/>
                <a:cs typeface="Tahoma" panose="020B0604030504040204" pitchFamily="34" charset="0"/>
              </a:rPr>
              <a:t>If he has wronged you in any way or owes you anything, </a:t>
            </a:r>
            <a:r>
              <a:rPr lang="en-US" altLang="en-US" sz="4400" spc="-200" dirty="0">
                <a:solidFill>
                  <a:srgbClr val="C00000"/>
                </a:solidFill>
                <a:latin typeface="Calibri"/>
                <a:cs typeface="Tahoma" panose="020B0604030504040204" pitchFamily="34" charset="0"/>
              </a:rPr>
              <a:t>charge it to me. </a:t>
            </a:r>
            <a:r>
              <a:rPr lang="en-US" altLang="en-US" sz="4400" spc="-200" dirty="0">
                <a:latin typeface="Calibri"/>
                <a:cs typeface="Tahoma" panose="020B0604030504040204" pitchFamily="34" charset="0"/>
              </a:rPr>
              <a:t>I, Paul, write this with my own hand: </a:t>
            </a:r>
            <a:r>
              <a:rPr lang="en-US" altLang="en-US" sz="4400" spc="-200" dirty="0">
                <a:solidFill>
                  <a:srgbClr val="C00000"/>
                </a:solidFill>
                <a:latin typeface="Calibri"/>
                <a:cs typeface="Tahoma" panose="020B0604030504040204" pitchFamily="34" charset="0"/>
              </a:rPr>
              <a:t>I will repay it. </a:t>
            </a:r>
            <a:r>
              <a:rPr lang="en-US" altLang="en-US" sz="4400" spc="-200" dirty="0">
                <a:latin typeface="Calibri"/>
                <a:cs typeface="Tahoma" panose="020B0604030504040204" pitchFamily="34" charset="0"/>
              </a:rPr>
              <a:t>And </a:t>
            </a:r>
            <a:r>
              <a:rPr lang="en-US" altLang="en-US" sz="4400" spc="-200" dirty="0">
                <a:solidFill>
                  <a:srgbClr val="C00000"/>
                </a:solidFill>
                <a:latin typeface="Calibri"/>
                <a:cs typeface="Tahoma" panose="020B0604030504040204" pitchFamily="34" charset="0"/>
              </a:rPr>
              <a:t>I won’t mention that you owe me your very soul! </a:t>
            </a:r>
          </a:p>
        </p:txBody>
      </p:sp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292D2138-A40A-D150-0442-127A5BB806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425896"/>
            <a:ext cx="2495551" cy="1403747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F1E9BD91-E51E-6B94-6C01-0FDAB2418E3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20208" y="5891404"/>
            <a:ext cx="1408101" cy="651105"/>
          </a:xfrm>
          <a:prstGeom prst="rect">
            <a:avLst/>
          </a:prstGeom>
        </p:spPr>
      </p:pic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5B458F16-0C9F-419B-8F03-98280847A895}"/>
              </a:ext>
            </a:extLst>
          </p:cNvPr>
          <p:cNvSpPr txBox="1">
            <a:spLocks/>
          </p:cNvSpPr>
          <p:nvPr/>
        </p:nvSpPr>
        <p:spPr>
          <a:xfrm>
            <a:off x="2367722" y="5840957"/>
            <a:ext cx="9824279" cy="721159"/>
          </a:xfrm>
          <a:prstGeom prst="rect">
            <a:avLst/>
          </a:prstGeom>
          <a:solidFill>
            <a:srgbClr val="2D251A"/>
          </a:solidFill>
        </p:spPr>
        <p:txBody>
          <a:bodyPr wrap="square">
            <a:spAutoFit/>
          </a:bodyPr>
          <a:lstStyle>
            <a:lvl1pPr marL="0" indent="0" algn="ctr" rtl="0" eaLnBrk="0" fontAlgn="base" hangingPunct="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l" defTabSz="1219170" eaLnBrk="1" fontAlgn="auto" hangingPunct="1">
              <a:spcBef>
                <a:spcPts val="1333"/>
              </a:spcBef>
              <a:spcAft>
                <a:spcPts val="0"/>
              </a:spcAft>
              <a:buClr>
                <a:srgbClr val="FFCA08">
                  <a:lumMod val="75000"/>
                </a:srgbClr>
              </a:buClr>
              <a:defRPr/>
            </a:pPr>
            <a:r>
              <a:rPr lang="en-US" sz="3733" i="1" spc="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/>
              </a:rPr>
              <a:t>Philemon 18-19 (NIV) </a:t>
            </a:r>
          </a:p>
        </p:txBody>
      </p:sp>
    </p:spTree>
    <p:extLst>
      <p:ext uri="{BB962C8B-B14F-4D97-AF65-F5344CB8AC3E}">
        <p14:creationId xmlns:p14="http://schemas.microsoft.com/office/powerpoint/2010/main" val="26371938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BDC894E9-F9CA-D7F8-2245-CF960D6298A6}"/>
              </a:ext>
            </a:extLst>
          </p:cNvPr>
          <p:cNvSpPr/>
          <p:nvPr/>
        </p:nvSpPr>
        <p:spPr>
          <a:xfrm rot="10800000">
            <a:off x="867411" y="5425896"/>
            <a:ext cx="3256279" cy="1403747"/>
          </a:xfrm>
          <a:prstGeom prst="triangle">
            <a:avLst/>
          </a:prstGeom>
          <a:solidFill>
            <a:srgbClr val="2D251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BA26DE6-4C09-4E39-A23A-4C79AF15F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845" y="227694"/>
            <a:ext cx="11204310" cy="4990672"/>
          </a:xfrm>
          <a:prstGeom prst="rect">
            <a:avLst/>
          </a:prstGeom>
          <a:noFill/>
          <a:ln>
            <a:noFill/>
          </a:ln>
          <a:effectLst>
            <a:glow>
              <a:schemeClr val="accent1">
                <a:alpha val="41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6858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defTabSz="609585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4400" spc="-200" dirty="0">
                <a:latin typeface="Calibri"/>
                <a:cs typeface="Tahoma" panose="020B0604030504040204" pitchFamily="34" charset="0"/>
              </a:rPr>
              <a:t>I do wish, brother, that I may have some benefit from you in the Lord; refresh my heart in Christ. Confident of your obedience, </a:t>
            </a:r>
            <a:r>
              <a:rPr lang="en-US" altLang="en-US" sz="4400" spc="-200" dirty="0">
                <a:solidFill>
                  <a:srgbClr val="C00000"/>
                </a:solidFill>
                <a:latin typeface="Calibri"/>
                <a:cs typeface="Tahoma" panose="020B0604030504040204" pitchFamily="34" charset="0"/>
              </a:rPr>
              <a:t>I write to you, knowing that you will do even more than I ask. </a:t>
            </a:r>
          </a:p>
        </p:txBody>
      </p:sp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292D2138-A40A-D150-0442-127A5BB806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425896"/>
            <a:ext cx="2495551" cy="1403747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F1E9BD91-E51E-6B94-6C01-0FDAB2418E3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20208" y="5891404"/>
            <a:ext cx="1408101" cy="651105"/>
          </a:xfrm>
          <a:prstGeom prst="rect">
            <a:avLst/>
          </a:prstGeom>
        </p:spPr>
      </p:pic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5B458F16-0C9F-419B-8F03-98280847A895}"/>
              </a:ext>
            </a:extLst>
          </p:cNvPr>
          <p:cNvSpPr txBox="1">
            <a:spLocks/>
          </p:cNvSpPr>
          <p:nvPr/>
        </p:nvSpPr>
        <p:spPr>
          <a:xfrm>
            <a:off x="2367722" y="5840957"/>
            <a:ext cx="9824279" cy="721159"/>
          </a:xfrm>
          <a:prstGeom prst="rect">
            <a:avLst/>
          </a:prstGeom>
          <a:solidFill>
            <a:srgbClr val="2D251A"/>
          </a:solidFill>
        </p:spPr>
        <p:txBody>
          <a:bodyPr wrap="square">
            <a:spAutoFit/>
          </a:bodyPr>
          <a:lstStyle>
            <a:lvl1pPr marL="0" indent="0" algn="ctr" rtl="0" eaLnBrk="0" fontAlgn="base" hangingPunct="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l" defTabSz="1219170" eaLnBrk="1" fontAlgn="auto" hangingPunct="1">
              <a:spcBef>
                <a:spcPts val="1333"/>
              </a:spcBef>
              <a:spcAft>
                <a:spcPts val="0"/>
              </a:spcAft>
              <a:buClr>
                <a:srgbClr val="FFCA08">
                  <a:lumMod val="75000"/>
                </a:srgbClr>
              </a:buClr>
              <a:defRPr/>
            </a:pPr>
            <a:r>
              <a:rPr lang="en-US" sz="3733" i="1" spc="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/>
              </a:rPr>
              <a:t>Philemon 20-21 (NIV) </a:t>
            </a:r>
          </a:p>
        </p:txBody>
      </p:sp>
    </p:spTree>
    <p:extLst>
      <p:ext uri="{BB962C8B-B14F-4D97-AF65-F5344CB8AC3E}">
        <p14:creationId xmlns:p14="http://schemas.microsoft.com/office/powerpoint/2010/main" val="303795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5061D109-04F4-4466-81F5-244A4142D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717" y="213158"/>
            <a:ext cx="10423931" cy="6431685"/>
          </a:xfrm>
          <a:prstGeom prst="rect">
            <a:avLst/>
          </a:prstGeom>
          <a:noFill/>
          <a:ln>
            <a:noFill/>
          </a:ln>
          <a:effectLst>
            <a:glow>
              <a:schemeClr val="accent1">
                <a:alpha val="41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6858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defTabSz="609585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3600" spc="-200" dirty="0">
                <a:latin typeface="Calibri"/>
                <a:cs typeface="Tahoma" panose="020B0604030504040204" pitchFamily="34" charset="0"/>
              </a:rPr>
              <a:t>People need to know you care and believe in them</a:t>
            </a:r>
          </a:p>
          <a:p>
            <a:pPr defTabSz="609585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3600" spc="-200" dirty="0">
                <a:latin typeface="Calibri"/>
                <a:cs typeface="Tahoma" panose="020B0604030504040204" pitchFamily="34" charset="0"/>
              </a:rPr>
              <a:t>Sometimes asking is better than demanding</a:t>
            </a:r>
          </a:p>
          <a:p>
            <a:pPr defTabSz="609585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3600" spc="-200" dirty="0">
                <a:latin typeface="Calibri"/>
                <a:cs typeface="Tahoma" panose="020B0604030504040204" pitchFamily="34" charset="0"/>
              </a:rPr>
              <a:t>Point out the benefits of doing the right thing</a:t>
            </a:r>
          </a:p>
          <a:p>
            <a:pPr defTabSz="609585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3600" spc="-200" dirty="0">
                <a:latin typeface="Calibri"/>
                <a:cs typeface="Tahoma" panose="020B0604030504040204" pitchFamily="34" charset="0"/>
              </a:rPr>
              <a:t>Set a good example</a:t>
            </a:r>
          </a:p>
          <a:p>
            <a:pPr defTabSz="609585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3600" spc="-200" dirty="0">
                <a:latin typeface="Calibri"/>
                <a:cs typeface="Tahoma" panose="020B0604030504040204" pitchFamily="34" charset="0"/>
              </a:rPr>
              <a:t>Don’t back people into a corner</a:t>
            </a:r>
          </a:p>
          <a:p>
            <a:pPr defTabSz="609585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3600" spc="-200" dirty="0">
                <a:latin typeface="Calibri"/>
                <a:cs typeface="Tahoma" panose="020B0604030504040204" pitchFamily="34" charset="0"/>
              </a:rPr>
              <a:t>Ask in a way that encourages a right response</a:t>
            </a:r>
          </a:p>
          <a:p>
            <a:pPr defTabSz="609585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3600" spc="-200" dirty="0">
                <a:latin typeface="Calibri"/>
                <a:cs typeface="Tahoma" panose="020B0604030504040204" pitchFamily="34" charset="0"/>
              </a:rPr>
              <a:t>I believe you’ll do the right thing</a:t>
            </a:r>
          </a:p>
          <a:p>
            <a:pPr defTabSz="609585"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3600" spc="-200" dirty="0">
              <a:latin typeface="Calibri"/>
              <a:cs typeface="Tahoma" panose="020B0604030504040204" pitchFamily="34" charset="0"/>
            </a:endParaRPr>
          </a:p>
          <a:p>
            <a:pPr defTabSz="609585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4400" b="1" spc="-200" dirty="0">
                <a:solidFill>
                  <a:srgbClr val="77694C"/>
                </a:solidFill>
                <a:latin typeface="Calibri"/>
                <a:cs typeface="Tahoma" panose="020B0604030504040204" pitchFamily="34" charset="0"/>
              </a:rPr>
              <a:t>Provide accountability</a:t>
            </a:r>
            <a:endParaRPr lang="en-US" altLang="en-US" sz="5400" b="1" spc="-200" dirty="0">
              <a:solidFill>
                <a:srgbClr val="77694C"/>
              </a:solidFill>
              <a:latin typeface="Calibri"/>
              <a:cs typeface="Tahoma" panose="020B060403050404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D982479-A30C-96E4-4E02-E2647339F8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5008" y="0"/>
            <a:ext cx="1256992" cy="6858000"/>
          </a:xfrm>
          <a:prstGeom prst="rect">
            <a:avLst/>
          </a:prstGeom>
        </p:spPr>
      </p:pic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CAB85CCA-D3AB-474F-5C1D-DEAB4C7B1401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935008" y="6019165"/>
            <a:ext cx="1256992" cy="83883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014134C-8A24-4E2E-CBD9-2A320241C487}"/>
              </a:ext>
            </a:extLst>
          </p:cNvPr>
          <p:cNvSpPr/>
          <p:nvPr/>
        </p:nvSpPr>
        <p:spPr>
          <a:xfrm>
            <a:off x="12139662" y="3429000"/>
            <a:ext cx="60959" cy="410571"/>
          </a:xfrm>
          <a:prstGeom prst="rect">
            <a:avLst/>
          </a:prstGeom>
          <a:solidFill>
            <a:srgbClr val="2B231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en-US" sz="240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025448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BDC894E9-F9CA-D7F8-2245-CF960D6298A6}"/>
              </a:ext>
            </a:extLst>
          </p:cNvPr>
          <p:cNvSpPr/>
          <p:nvPr/>
        </p:nvSpPr>
        <p:spPr>
          <a:xfrm rot="10800000">
            <a:off x="867411" y="5425896"/>
            <a:ext cx="3256279" cy="1403747"/>
          </a:xfrm>
          <a:prstGeom prst="triangle">
            <a:avLst/>
          </a:prstGeom>
          <a:solidFill>
            <a:srgbClr val="2D251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BA26DE6-4C09-4E39-A23A-4C79AF15F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845" y="227694"/>
            <a:ext cx="11204310" cy="4990672"/>
          </a:xfrm>
          <a:prstGeom prst="rect">
            <a:avLst/>
          </a:prstGeom>
          <a:noFill/>
          <a:ln>
            <a:noFill/>
          </a:ln>
          <a:effectLst>
            <a:glow>
              <a:schemeClr val="accent1">
                <a:alpha val="41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6858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defTabSz="609585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4400" spc="-200" dirty="0">
                <a:latin typeface="Calibri"/>
                <a:cs typeface="Tahoma" panose="020B0604030504040204" pitchFamily="34" charset="0"/>
              </a:rPr>
              <a:t>And one thing more: Prepare a guest room for me, because I hope to be restored to you in answer to your prayers. </a:t>
            </a:r>
            <a:endParaRPr lang="en-US" altLang="en-US" sz="4400" spc="-200" dirty="0">
              <a:solidFill>
                <a:srgbClr val="C00000"/>
              </a:solidFill>
              <a:latin typeface="Calibri"/>
              <a:cs typeface="Tahoma" panose="020B0604030504040204" pitchFamily="34" charset="0"/>
            </a:endParaRPr>
          </a:p>
        </p:txBody>
      </p:sp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292D2138-A40A-D150-0442-127A5BB806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425896"/>
            <a:ext cx="2495551" cy="1403747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F1E9BD91-E51E-6B94-6C01-0FDAB2418E3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20208" y="5891404"/>
            <a:ext cx="1408101" cy="651105"/>
          </a:xfrm>
          <a:prstGeom prst="rect">
            <a:avLst/>
          </a:prstGeom>
        </p:spPr>
      </p:pic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5B458F16-0C9F-419B-8F03-98280847A895}"/>
              </a:ext>
            </a:extLst>
          </p:cNvPr>
          <p:cNvSpPr txBox="1">
            <a:spLocks/>
          </p:cNvSpPr>
          <p:nvPr/>
        </p:nvSpPr>
        <p:spPr>
          <a:xfrm>
            <a:off x="2367722" y="5840957"/>
            <a:ext cx="9824279" cy="721159"/>
          </a:xfrm>
          <a:prstGeom prst="rect">
            <a:avLst/>
          </a:prstGeom>
          <a:solidFill>
            <a:srgbClr val="2D251A"/>
          </a:solidFill>
        </p:spPr>
        <p:txBody>
          <a:bodyPr wrap="square">
            <a:spAutoFit/>
          </a:bodyPr>
          <a:lstStyle>
            <a:lvl1pPr marL="0" indent="0" algn="ctr" rtl="0" eaLnBrk="0" fontAlgn="base" hangingPunct="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l" defTabSz="1219170" eaLnBrk="1" fontAlgn="auto" hangingPunct="1">
              <a:spcBef>
                <a:spcPts val="1333"/>
              </a:spcBef>
              <a:spcAft>
                <a:spcPts val="0"/>
              </a:spcAft>
              <a:buClr>
                <a:srgbClr val="FFCA08">
                  <a:lumMod val="75000"/>
                </a:srgbClr>
              </a:buClr>
              <a:defRPr/>
            </a:pPr>
            <a:r>
              <a:rPr lang="en-US" sz="3733" i="1" spc="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/>
              </a:rPr>
              <a:t>Philemon 22 (NIV) </a:t>
            </a:r>
          </a:p>
        </p:txBody>
      </p:sp>
    </p:spTree>
    <p:extLst>
      <p:ext uri="{BB962C8B-B14F-4D97-AF65-F5344CB8AC3E}">
        <p14:creationId xmlns:p14="http://schemas.microsoft.com/office/powerpoint/2010/main" val="27149736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5061D109-04F4-4466-81F5-244A4142D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717" y="213158"/>
            <a:ext cx="10423931" cy="6431685"/>
          </a:xfrm>
          <a:prstGeom prst="rect">
            <a:avLst/>
          </a:prstGeom>
          <a:noFill/>
          <a:ln>
            <a:noFill/>
          </a:ln>
          <a:effectLst>
            <a:glow>
              <a:schemeClr val="accent1">
                <a:alpha val="41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6858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marL="571500" indent="-571500" defTabSz="609585">
              <a:lnSpc>
                <a:spcPct val="150000"/>
              </a:lnSpc>
              <a:spcBef>
                <a:spcPct val="0"/>
              </a:spcBef>
              <a:defRPr/>
            </a:pPr>
            <a:r>
              <a:rPr lang="en-US" altLang="en-US" sz="3600" spc="-200" dirty="0">
                <a:solidFill>
                  <a:prstClr val="black">
                    <a:lumMod val="95000"/>
                    <a:lumOff val="5000"/>
                  </a:prstClr>
                </a:solidFill>
                <a:latin typeface="Calibri"/>
                <a:cs typeface="Tahoma" panose="020B0604030504040204" pitchFamily="34" charset="0"/>
              </a:rPr>
              <a:t>People need to know you care and believe in them</a:t>
            </a:r>
          </a:p>
          <a:p>
            <a:pPr marL="571500" indent="-571500" defTabSz="609585">
              <a:lnSpc>
                <a:spcPct val="150000"/>
              </a:lnSpc>
              <a:spcBef>
                <a:spcPct val="0"/>
              </a:spcBef>
              <a:defRPr/>
            </a:pPr>
            <a:r>
              <a:rPr lang="en-US" altLang="en-US" sz="3600" spc="-200" dirty="0">
                <a:solidFill>
                  <a:srgbClr val="77694C"/>
                </a:solidFill>
                <a:latin typeface="Calibri"/>
                <a:cs typeface="Tahoma" panose="020B0604030504040204" pitchFamily="34" charset="0"/>
              </a:rPr>
              <a:t>Sometimes asking is better than demanding</a:t>
            </a:r>
          </a:p>
          <a:p>
            <a:pPr marL="571500" indent="-571500" defTabSz="609585">
              <a:lnSpc>
                <a:spcPct val="150000"/>
              </a:lnSpc>
              <a:spcBef>
                <a:spcPct val="0"/>
              </a:spcBef>
              <a:defRPr/>
            </a:pPr>
            <a:r>
              <a:rPr lang="en-US" altLang="en-US" sz="3600" spc="-200" dirty="0">
                <a:solidFill>
                  <a:prstClr val="black">
                    <a:lumMod val="95000"/>
                    <a:lumOff val="5000"/>
                  </a:prstClr>
                </a:solidFill>
                <a:latin typeface="Calibri"/>
                <a:cs typeface="Tahoma" panose="020B0604030504040204" pitchFamily="34" charset="0"/>
              </a:rPr>
              <a:t>Point out the benefits of doing the right thing</a:t>
            </a:r>
          </a:p>
          <a:p>
            <a:pPr marL="571500" indent="-571500" defTabSz="609585">
              <a:lnSpc>
                <a:spcPct val="150000"/>
              </a:lnSpc>
              <a:spcBef>
                <a:spcPct val="0"/>
              </a:spcBef>
              <a:defRPr/>
            </a:pPr>
            <a:r>
              <a:rPr lang="en-US" altLang="en-US" sz="3600" spc="-200" dirty="0">
                <a:solidFill>
                  <a:srgbClr val="77694C"/>
                </a:solidFill>
                <a:latin typeface="Calibri"/>
                <a:cs typeface="Tahoma" panose="020B0604030504040204" pitchFamily="34" charset="0"/>
              </a:rPr>
              <a:t>Set a good example</a:t>
            </a:r>
          </a:p>
          <a:p>
            <a:pPr marL="571500" indent="-571500" defTabSz="609585">
              <a:lnSpc>
                <a:spcPct val="150000"/>
              </a:lnSpc>
              <a:spcBef>
                <a:spcPct val="0"/>
              </a:spcBef>
              <a:defRPr/>
            </a:pPr>
            <a:r>
              <a:rPr lang="en-US" altLang="en-US" sz="3600" spc="-200" dirty="0">
                <a:solidFill>
                  <a:prstClr val="black">
                    <a:lumMod val="95000"/>
                    <a:lumOff val="5000"/>
                  </a:prstClr>
                </a:solidFill>
                <a:latin typeface="Calibri"/>
                <a:cs typeface="Tahoma" panose="020B0604030504040204" pitchFamily="34" charset="0"/>
              </a:rPr>
              <a:t>Don’t back people into a corner</a:t>
            </a:r>
          </a:p>
          <a:p>
            <a:pPr marL="571500" indent="-571500" defTabSz="609585">
              <a:lnSpc>
                <a:spcPct val="150000"/>
              </a:lnSpc>
              <a:spcBef>
                <a:spcPct val="0"/>
              </a:spcBef>
              <a:defRPr/>
            </a:pPr>
            <a:r>
              <a:rPr lang="en-US" altLang="en-US" sz="3600" spc="-200" dirty="0">
                <a:solidFill>
                  <a:srgbClr val="77694C"/>
                </a:solidFill>
                <a:latin typeface="Calibri"/>
                <a:cs typeface="Tahoma" panose="020B0604030504040204" pitchFamily="34" charset="0"/>
              </a:rPr>
              <a:t>Ask in a way that encourages a right response</a:t>
            </a:r>
          </a:p>
          <a:p>
            <a:pPr marL="571500" indent="-571500" defTabSz="609585">
              <a:lnSpc>
                <a:spcPct val="150000"/>
              </a:lnSpc>
              <a:spcBef>
                <a:spcPct val="0"/>
              </a:spcBef>
              <a:defRPr/>
            </a:pPr>
            <a:r>
              <a:rPr lang="en-US" altLang="en-US" sz="3600" spc="-200" dirty="0">
                <a:solidFill>
                  <a:srgbClr val="010101"/>
                </a:solidFill>
                <a:latin typeface="Calibri"/>
                <a:cs typeface="Tahoma" panose="020B0604030504040204" pitchFamily="34" charset="0"/>
              </a:rPr>
              <a:t>I believe you’ll do the right thing</a:t>
            </a:r>
          </a:p>
          <a:p>
            <a:pPr marL="571500" indent="-571500" defTabSz="609585">
              <a:lnSpc>
                <a:spcPct val="150000"/>
              </a:lnSpc>
              <a:spcBef>
                <a:spcPct val="0"/>
              </a:spcBef>
              <a:defRPr/>
            </a:pPr>
            <a:r>
              <a:rPr lang="en-US" altLang="en-US" sz="3600" spc="-200" dirty="0">
                <a:solidFill>
                  <a:srgbClr val="77694C"/>
                </a:solidFill>
                <a:latin typeface="Calibri"/>
                <a:cs typeface="Tahoma" panose="020B0604030504040204" pitchFamily="34" charset="0"/>
              </a:rPr>
              <a:t>Provide accountability</a:t>
            </a:r>
            <a:endParaRPr lang="en-US" altLang="en-US" sz="4400" spc="-200" dirty="0">
              <a:solidFill>
                <a:srgbClr val="77694C"/>
              </a:solidFill>
              <a:latin typeface="Calibri"/>
              <a:cs typeface="Tahoma" panose="020B060403050404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D982479-A30C-96E4-4E02-E2647339F8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5008" y="0"/>
            <a:ext cx="1256992" cy="6858000"/>
          </a:xfrm>
          <a:prstGeom prst="rect">
            <a:avLst/>
          </a:prstGeom>
        </p:spPr>
      </p:pic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CAB85CCA-D3AB-474F-5C1D-DEAB4C7B1401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935008" y="6019165"/>
            <a:ext cx="1256992" cy="83883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014134C-8A24-4E2E-CBD9-2A320241C487}"/>
              </a:ext>
            </a:extLst>
          </p:cNvPr>
          <p:cNvSpPr/>
          <p:nvPr/>
        </p:nvSpPr>
        <p:spPr>
          <a:xfrm>
            <a:off x="12139662" y="3429000"/>
            <a:ext cx="60959" cy="410571"/>
          </a:xfrm>
          <a:prstGeom prst="rect">
            <a:avLst/>
          </a:prstGeom>
          <a:solidFill>
            <a:srgbClr val="2B231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en-US" sz="240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509642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D72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F1ACA50F-4387-70C2-8B16-242ABA6F6C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45" y="13098"/>
            <a:ext cx="12016511" cy="6831804"/>
          </a:xfrm>
          <a:prstGeom prst="rect">
            <a:avLst/>
          </a:prstGeom>
          <a:effectLst>
            <a:softEdge rad="139700"/>
          </a:effectLst>
        </p:spPr>
      </p:pic>
    </p:spTree>
    <p:extLst>
      <p:ext uri="{BB962C8B-B14F-4D97-AF65-F5344CB8AC3E}">
        <p14:creationId xmlns:p14="http://schemas.microsoft.com/office/powerpoint/2010/main" val="2672585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BDC894E9-F9CA-D7F8-2245-CF960D6298A6}"/>
              </a:ext>
            </a:extLst>
          </p:cNvPr>
          <p:cNvSpPr/>
          <p:nvPr/>
        </p:nvSpPr>
        <p:spPr>
          <a:xfrm rot="10800000">
            <a:off x="867411" y="5425896"/>
            <a:ext cx="3256279" cy="1403747"/>
          </a:xfrm>
          <a:prstGeom prst="triangle">
            <a:avLst/>
          </a:prstGeom>
          <a:solidFill>
            <a:srgbClr val="2D251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BA26DE6-4C09-4E39-A23A-4C79AF15F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845" y="227694"/>
            <a:ext cx="11204310" cy="4990672"/>
          </a:xfrm>
          <a:prstGeom prst="rect">
            <a:avLst/>
          </a:prstGeom>
          <a:noFill/>
          <a:ln>
            <a:noFill/>
          </a:ln>
          <a:effectLst>
            <a:glow>
              <a:schemeClr val="accent1">
                <a:alpha val="41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6858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defTabSz="609585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4400" spc="-200" dirty="0">
                <a:latin typeface="Calibri"/>
                <a:cs typeface="Tahoma" panose="020B0604030504040204" pitchFamily="34" charset="0"/>
              </a:rPr>
              <a:t>Grace and peace to you from God our Father and the Lord Jesus Christ. </a:t>
            </a:r>
          </a:p>
        </p:txBody>
      </p:sp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292D2138-A40A-D150-0442-127A5BB806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425896"/>
            <a:ext cx="2495551" cy="1403747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F1E9BD91-E51E-6B94-6C01-0FDAB2418E3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20208" y="5891404"/>
            <a:ext cx="1408101" cy="651105"/>
          </a:xfrm>
          <a:prstGeom prst="rect">
            <a:avLst/>
          </a:prstGeom>
        </p:spPr>
      </p:pic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5B458F16-0C9F-419B-8F03-98280847A895}"/>
              </a:ext>
            </a:extLst>
          </p:cNvPr>
          <p:cNvSpPr txBox="1">
            <a:spLocks/>
          </p:cNvSpPr>
          <p:nvPr/>
        </p:nvSpPr>
        <p:spPr>
          <a:xfrm>
            <a:off x="2367722" y="5840957"/>
            <a:ext cx="9824279" cy="721159"/>
          </a:xfrm>
          <a:prstGeom prst="rect">
            <a:avLst/>
          </a:prstGeom>
          <a:solidFill>
            <a:srgbClr val="2D251A"/>
          </a:solidFill>
        </p:spPr>
        <p:txBody>
          <a:bodyPr wrap="square">
            <a:spAutoFit/>
          </a:bodyPr>
          <a:lstStyle>
            <a:lvl1pPr marL="0" indent="0" algn="ctr" rtl="0" eaLnBrk="0" fontAlgn="base" hangingPunct="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l" defTabSz="1219170" eaLnBrk="1" fontAlgn="auto" hangingPunct="1">
              <a:spcBef>
                <a:spcPts val="1333"/>
              </a:spcBef>
              <a:spcAft>
                <a:spcPts val="0"/>
              </a:spcAft>
              <a:buClr>
                <a:srgbClr val="FFCA08">
                  <a:lumMod val="75000"/>
                </a:srgbClr>
              </a:buClr>
              <a:defRPr/>
            </a:pPr>
            <a:r>
              <a:rPr lang="en-US" sz="3733" i="1" spc="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/>
              </a:rPr>
              <a:t>Philemon 1–2 (NIV) </a:t>
            </a:r>
          </a:p>
        </p:txBody>
      </p:sp>
    </p:spTree>
    <p:extLst>
      <p:ext uri="{BB962C8B-B14F-4D97-AF65-F5344CB8AC3E}">
        <p14:creationId xmlns:p14="http://schemas.microsoft.com/office/powerpoint/2010/main" val="530793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BDC894E9-F9CA-D7F8-2245-CF960D6298A6}"/>
              </a:ext>
            </a:extLst>
          </p:cNvPr>
          <p:cNvSpPr/>
          <p:nvPr/>
        </p:nvSpPr>
        <p:spPr>
          <a:xfrm rot="10800000">
            <a:off x="867411" y="5425896"/>
            <a:ext cx="3256279" cy="1403747"/>
          </a:xfrm>
          <a:prstGeom prst="triangle">
            <a:avLst/>
          </a:prstGeom>
          <a:solidFill>
            <a:srgbClr val="2D251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BA26DE6-4C09-4E39-A23A-4C79AF15F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845" y="227694"/>
            <a:ext cx="11204310" cy="4990672"/>
          </a:xfrm>
          <a:prstGeom prst="rect">
            <a:avLst/>
          </a:prstGeom>
          <a:noFill/>
          <a:ln>
            <a:noFill/>
          </a:ln>
          <a:effectLst>
            <a:glow>
              <a:schemeClr val="accent1">
                <a:alpha val="41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6858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defTabSz="609585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4400" spc="-200" dirty="0">
                <a:latin typeface="Calibri"/>
                <a:cs typeface="Tahoma" panose="020B0604030504040204" pitchFamily="34" charset="0"/>
              </a:rPr>
              <a:t>I am sending him—who is my very heart—back to you. </a:t>
            </a:r>
          </a:p>
        </p:txBody>
      </p:sp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292D2138-A40A-D150-0442-127A5BB806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425896"/>
            <a:ext cx="2495551" cy="1403747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F1E9BD91-E51E-6B94-6C01-0FDAB2418E3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20208" y="5891404"/>
            <a:ext cx="1408101" cy="651105"/>
          </a:xfrm>
          <a:prstGeom prst="rect">
            <a:avLst/>
          </a:prstGeom>
        </p:spPr>
      </p:pic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5B458F16-0C9F-419B-8F03-98280847A895}"/>
              </a:ext>
            </a:extLst>
          </p:cNvPr>
          <p:cNvSpPr txBox="1">
            <a:spLocks/>
          </p:cNvSpPr>
          <p:nvPr/>
        </p:nvSpPr>
        <p:spPr>
          <a:xfrm>
            <a:off x="2367722" y="5840957"/>
            <a:ext cx="9824279" cy="721159"/>
          </a:xfrm>
          <a:prstGeom prst="rect">
            <a:avLst/>
          </a:prstGeom>
          <a:solidFill>
            <a:srgbClr val="2D251A"/>
          </a:solidFill>
        </p:spPr>
        <p:txBody>
          <a:bodyPr wrap="square">
            <a:spAutoFit/>
          </a:bodyPr>
          <a:lstStyle>
            <a:lvl1pPr marL="0" indent="0" algn="ctr" rtl="0" eaLnBrk="0" fontAlgn="base" hangingPunct="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l" defTabSz="1219170" eaLnBrk="1" fontAlgn="auto" hangingPunct="1">
              <a:spcBef>
                <a:spcPts val="1333"/>
              </a:spcBef>
              <a:spcAft>
                <a:spcPts val="0"/>
              </a:spcAft>
              <a:buClr>
                <a:srgbClr val="FFCA08">
                  <a:lumMod val="75000"/>
                </a:srgbClr>
              </a:buClr>
              <a:defRPr/>
            </a:pPr>
            <a:r>
              <a:rPr lang="en-US" sz="3733" i="1" spc="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/>
              </a:rPr>
              <a:t>Philemon 12 (NIV) </a:t>
            </a:r>
          </a:p>
        </p:txBody>
      </p:sp>
    </p:spTree>
    <p:extLst>
      <p:ext uri="{BB962C8B-B14F-4D97-AF65-F5344CB8AC3E}">
        <p14:creationId xmlns:p14="http://schemas.microsoft.com/office/powerpoint/2010/main" val="2688840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5061D109-04F4-4466-81F5-244A4142D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717" y="213158"/>
            <a:ext cx="10423931" cy="6431685"/>
          </a:xfrm>
          <a:prstGeom prst="rect">
            <a:avLst/>
          </a:prstGeom>
          <a:noFill/>
          <a:ln>
            <a:noFill/>
          </a:ln>
          <a:effectLst>
            <a:glow>
              <a:schemeClr val="accent1">
                <a:alpha val="41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6858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defTabSz="609585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4400" spc="-200" dirty="0">
                <a:solidFill>
                  <a:prstClr val="black">
                    <a:lumMod val="95000"/>
                    <a:lumOff val="5000"/>
                  </a:prstClr>
                </a:solidFill>
                <a:latin typeface="Calibri"/>
                <a:cs typeface="Tahoma" panose="020B0604030504040204" pitchFamily="34" charset="0"/>
              </a:rPr>
              <a:t>We are to do what is right regardless of the cost.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D982479-A30C-96E4-4E02-E2647339F8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5008" y="0"/>
            <a:ext cx="1256992" cy="6858000"/>
          </a:xfrm>
          <a:prstGeom prst="rect">
            <a:avLst/>
          </a:prstGeom>
        </p:spPr>
      </p:pic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CAB85CCA-D3AB-474F-5C1D-DEAB4C7B1401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935008" y="6019165"/>
            <a:ext cx="1256992" cy="83883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014134C-8A24-4E2E-CBD9-2A320241C487}"/>
              </a:ext>
            </a:extLst>
          </p:cNvPr>
          <p:cNvSpPr/>
          <p:nvPr/>
        </p:nvSpPr>
        <p:spPr>
          <a:xfrm>
            <a:off x="12139662" y="3429000"/>
            <a:ext cx="60959" cy="410571"/>
          </a:xfrm>
          <a:prstGeom prst="rect">
            <a:avLst/>
          </a:prstGeom>
          <a:solidFill>
            <a:srgbClr val="2B231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en-US" sz="240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9989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5061D109-04F4-4466-81F5-244A4142D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717" y="213158"/>
            <a:ext cx="10423931" cy="6431685"/>
          </a:xfrm>
          <a:prstGeom prst="rect">
            <a:avLst/>
          </a:prstGeom>
          <a:noFill/>
          <a:ln>
            <a:noFill/>
          </a:ln>
          <a:effectLst>
            <a:glow>
              <a:schemeClr val="accent1">
                <a:alpha val="41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6858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defTabSz="609585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4400" spc="-200" dirty="0">
                <a:solidFill>
                  <a:prstClr val="black">
                    <a:lumMod val="95000"/>
                    <a:lumOff val="5000"/>
                  </a:prstClr>
                </a:solidFill>
                <a:latin typeface="Calibri"/>
                <a:cs typeface="Tahoma" panose="020B0604030504040204" pitchFamily="34" charset="0"/>
              </a:rPr>
              <a:t>Paul recognizes that we must deal with our past before we can move on with our future.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D982479-A30C-96E4-4E02-E2647339F8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5008" y="0"/>
            <a:ext cx="1256992" cy="6858000"/>
          </a:xfrm>
          <a:prstGeom prst="rect">
            <a:avLst/>
          </a:prstGeom>
        </p:spPr>
      </p:pic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CAB85CCA-D3AB-474F-5C1D-DEAB4C7B1401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935008" y="6019165"/>
            <a:ext cx="1256992" cy="83883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014134C-8A24-4E2E-CBD9-2A320241C487}"/>
              </a:ext>
            </a:extLst>
          </p:cNvPr>
          <p:cNvSpPr/>
          <p:nvPr/>
        </p:nvSpPr>
        <p:spPr>
          <a:xfrm>
            <a:off x="12139662" y="3429000"/>
            <a:ext cx="60959" cy="410571"/>
          </a:xfrm>
          <a:prstGeom prst="rect">
            <a:avLst/>
          </a:prstGeom>
          <a:solidFill>
            <a:srgbClr val="2B231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en-US" sz="240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6059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5061D109-04F4-4466-81F5-244A4142D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717" y="213157"/>
            <a:ext cx="10423931" cy="6431685"/>
          </a:xfrm>
          <a:prstGeom prst="rect">
            <a:avLst/>
          </a:prstGeom>
          <a:noFill/>
          <a:ln>
            <a:noFill/>
          </a:ln>
          <a:effectLst>
            <a:glow>
              <a:schemeClr val="accent1">
                <a:alpha val="41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6858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defTabSz="609585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4400" b="1" spc="-200" dirty="0">
                <a:solidFill>
                  <a:srgbClr val="77694C"/>
                </a:solidFill>
                <a:latin typeface="Calibri"/>
                <a:cs typeface="Tahoma" panose="020B0604030504040204" pitchFamily="34" charset="0"/>
              </a:rPr>
              <a:t>People need to know you care and believe in them</a:t>
            </a:r>
            <a:endParaRPr lang="en-US" altLang="en-US" sz="4800" spc="-200" dirty="0">
              <a:solidFill>
                <a:srgbClr val="77694C"/>
              </a:solidFill>
              <a:latin typeface="Calibri"/>
              <a:cs typeface="Tahoma" panose="020B060403050404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D982479-A30C-96E4-4E02-E2647339F8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5008" y="0"/>
            <a:ext cx="1256992" cy="6858000"/>
          </a:xfrm>
          <a:prstGeom prst="rect">
            <a:avLst/>
          </a:prstGeom>
        </p:spPr>
      </p:pic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CAB85CCA-D3AB-474F-5C1D-DEAB4C7B1401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935008" y="6019165"/>
            <a:ext cx="1256992" cy="83883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014134C-8A24-4E2E-CBD9-2A320241C487}"/>
              </a:ext>
            </a:extLst>
          </p:cNvPr>
          <p:cNvSpPr/>
          <p:nvPr/>
        </p:nvSpPr>
        <p:spPr>
          <a:xfrm>
            <a:off x="12139662" y="3429000"/>
            <a:ext cx="60959" cy="410571"/>
          </a:xfrm>
          <a:prstGeom prst="rect">
            <a:avLst/>
          </a:prstGeom>
          <a:solidFill>
            <a:srgbClr val="2B231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en-US" sz="240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79488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BDC894E9-F9CA-D7F8-2245-CF960D6298A6}"/>
              </a:ext>
            </a:extLst>
          </p:cNvPr>
          <p:cNvSpPr/>
          <p:nvPr/>
        </p:nvSpPr>
        <p:spPr>
          <a:xfrm rot="10800000">
            <a:off x="867411" y="5425896"/>
            <a:ext cx="3256279" cy="1403747"/>
          </a:xfrm>
          <a:prstGeom prst="triangle">
            <a:avLst/>
          </a:prstGeom>
          <a:solidFill>
            <a:srgbClr val="2D251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BA26DE6-4C09-4E39-A23A-4C79AF15F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845" y="227694"/>
            <a:ext cx="11204310" cy="4990672"/>
          </a:xfrm>
          <a:prstGeom prst="rect">
            <a:avLst/>
          </a:prstGeom>
          <a:noFill/>
          <a:ln>
            <a:noFill/>
          </a:ln>
          <a:effectLst>
            <a:glow>
              <a:schemeClr val="accent1">
                <a:alpha val="41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6858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defTabSz="609585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4400" spc="-200" dirty="0">
                <a:latin typeface="Calibri"/>
                <a:cs typeface="Tahoma" panose="020B0604030504040204" pitchFamily="34" charset="0"/>
              </a:rPr>
              <a:t>I always thank my God as </a:t>
            </a:r>
            <a:r>
              <a:rPr lang="en-US" altLang="en-US" sz="4400" spc="-200" dirty="0">
                <a:solidFill>
                  <a:srgbClr val="C00000"/>
                </a:solidFill>
                <a:latin typeface="Calibri"/>
                <a:cs typeface="Tahoma" panose="020B0604030504040204" pitchFamily="34" charset="0"/>
              </a:rPr>
              <a:t>I remember you in my prayers</a:t>
            </a:r>
            <a:r>
              <a:rPr lang="en-US" altLang="en-US" sz="4400" spc="-200" dirty="0">
                <a:latin typeface="Calibri"/>
                <a:cs typeface="Tahoma" panose="020B0604030504040204" pitchFamily="34" charset="0"/>
              </a:rPr>
              <a:t>, because </a:t>
            </a:r>
            <a:r>
              <a:rPr lang="en-US" altLang="en-US" sz="4400" spc="-200" dirty="0">
                <a:solidFill>
                  <a:srgbClr val="C00000"/>
                </a:solidFill>
                <a:latin typeface="Calibri"/>
                <a:cs typeface="Tahoma" panose="020B0604030504040204" pitchFamily="34" charset="0"/>
              </a:rPr>
              <a:t>I hear about your love for all his holy people and your faith in the Lord Jesus. </a:t>
            </a:r>
          </a:p>
        </p:txBody>
      </p:sp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292D2138-A40A-D150-0442-127A5BB806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425896"/>
            <a:ext cx="2495551" cy="1403747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F1E9BD91-E51E-6B94-6C01-0FDAB2418E3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20208" y="5891404"/>
            <a:ext cx="1408101" cy="651105"/>
          </a:xfrm>
          <a:prstGeom prst="rect">
            <a:avLst/>
          </a:prstGeom>
        </p:spPr>
      </p:pic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5B458F16-0C9F-419B-8F03-98280847A895}"/>
              </a:ext>
            </a:extLst>
          </p:cNvPr>
          <p:cNvSpPr txBox="1">
            <a:spLocks/>
          </p:cNvSpPr>
          <p:nvPr/>
        </p:nvSpPr>
        <p:spPr>
          <a:xfrm>
            <a:off x="2367722" y="5840957"/>
            <a:ext cx="9824279" cy="721159"/>
          </a:xfrm>
          <a:prstGeom prst="rect">
            <a:avLst/>
          </a:prstGeom>
          <a:solidFill>
            <a:srgbClr val="2D251A"/>
          </a:solidFill>
        </p:spPr>
        <p:txBody>
          <a:bodyPr wrap="square">
            <a:spAutoFit/>
          </a:bodyPr>
          <a:lstStyle>
            <a:lvl1pPr marL="0" indent="0" algn="ctr" rtl="0" eaLnBrk="0" fontAlgn="base" hangingPunct="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l" defTabSz="1219170" eaLnBrk="1" fontAlgn="auto" hangingPunct="1">
              <a:spcBef>
                <a:spcPts val="1333"/>
              </a:spcBef>
              <a:spcAft>
                <a:spcPts val="0"/>
              </a:spcAft>
              <a:buClr>
                <a:srgbClr val="FFCA08">
                  <a:lumMod val="75000"/>
                </a:srgbClr>
              </a:buClr>
              <a:defRPr/>
            </a:pPr>
            <a:r>
              <a:rPr lang="en-US" sz="3733" i="1" spc="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/>
              </a:rPr>
              <a:t>Philemon 4-7 (NIV) </a:t>
            </a:r>
          </a:p>
        </p:txBody>
      </p:sp>
    </p:spTree>
    <p:extLst>
      <p:ext uri="{BB962C8B-B14F-4D97-AF65-F5344CB8AC3E}">
        <p14:creationId xmlns:p14="http://schemas.microsoft.com/office/powerpoint/2010/main" val="3144281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BDC894E9-F9CA-D7F8-2245-CF960D6298A6}"/>
              </a:ext>
            </a:extLst>
          </p:cNvPr>
          <p:cNvSpPr/>
          <p:nvPr/>
        </p:nvSpPr>
        <p:spPr>
          <a:xfrm rot="10800000">
            <a:off x="867411" y="5425896"/>
            <a:ext cx="3256279" cy="1403747"/>
          </a:xfrm>
          <a:prstGeom prst="triangle">
            <a:avLst/>
          </a:prstGeom>
          <a:solidFill>
            <a:srgbClr val="2D251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BA26DE6-4C09-4E39-A23A-4C79AF15F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845" y="227694"/>
            <a:ext cx="11204310" cy="4990672"/>
          </a:xfrm>
          <a:prstGeom prst="rect">
            <a:avLst/>
          </a:prstGeom>
          <a:noFill/>
          <a:ln>
            <a:noFill/>
          </a:ln>
          <a:effectLst>
            <a:glow>
              <a:schemeClr val="accent1">
                <a:alpha val="41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6858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algn="ctr" defTabSz="609585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4400" spc="-200" dirty="0">
                <a:latin typeface="Calibri"/>
                <a:cs typeface="Tahoma" panose="020B0604030504040204" pitchFamily="34" charset="0"/>
              </a:rPr>
              <a:t>I pray that your </a:t>
            </a:r>
            <a:r>
              <a:rPr lang="en-US" altLang="en-US" sz="4400" spc="-200" dirty="0">
                <a:solidFill>
                  <a:srgbClr val="C00000"/>
                </a:solidFill>
                <a:latin typeface="Calibri"/>
                <a:cs typeface="Tahoma" panose="020B0604030504040204" pitchFamily="34" charset="0"/>
              </a:rPr>
              <a:t>partnership with us </a:t>
            </a:r>
            <a:r>
              <a:rPr lang="en-US" altLang="en-US" sz="4400" spc="-200" dirty="0">
                <a:latin typeface="Calibri"/>
                <a:cs typeface="Tahoma" panose="020B0604030504040204" pitchFamily="34" charset="0"/>
              </a:rPr>
              <a:t>in the faith may be effective in deepening your understanding of </a:t>
            </a:r>
            <a:r>
              <a:rPr lang="en-US" altLang="en-US" sz="4400" spc="-200" dirty="0">
                <a:solidFill>
                  <a:srgbClr val="C00000"/>
                </a:solidFill>
                <a:latin typeface="Calibri"/>
                <a:cs typeface="Tahoma" panose="020B0604030504040204" pitchFamily="34" charset="0"/>
              </a:rPr>
              <a:t>every good thing we share</a:t>
            </a:r>
            <a:r>
              <a:rPr lang="en-US" altLang="en-US" sz="4400" spc="-200" dirty="0">
                <a:latin typeface="Calibri"/>
                <a:cs typeface="Tahoma" panose="020B0604030504040204" pitchFamily="34" charset="0"/>
              </a:rPr>
              <a:t> for the sake of Christ. </a:t>
            </a:r>
            <a:endParaRPr lang="en-US" altLang="en-US" sz="4400" spc="-200" dirty="0">
              <a:solidFill>
                <a:srgbClr val="C00000"/>
              </a:solidFill>
              <a:latin typeface="Calibri"/>
              <a:cs typeface="Tahoma" panose="020B0604030504040204" pitchFamily="34" charset="0"/>
            </a:endParaRPr>
          </a:p>
        </p:txBody>
      </p:sp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292D2138-A40A-D150-0442-127A5BB806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425896"/>
            <a:ext cx="2495551" cy="1403747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F1E9BD91-E51E-6B94-6C01-0FDAB2418E3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20208" y="5891404"/>
            <a:ext cx="1408101" cy="651105"/>
          </a:xfrm>
          <a:prstGeom prst="rect">
            <a:avLst/>
          </a:prstGeom>
        </p:spPr>
      </p:pic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5B458F16-0C9F-419B-8F03-98280847A895}"/>
              </a:ext>
            </a:extLst>
          </p:cNvPr>
          <p:cNvSpPr txBox="1">
            <a:spLocks/>
          </p:cNvSpPr>
          <p:nvPr/>
        </p:nvSpPr>
        <p:spPr>
          <a:xfrm>
            <a:off x="2367722" y="5840957"/>
            <a:ext cx="9824279" cy="721159"/>
          </a:xfrm>
          <a:prstGeom prst="rect">
            <a:avLst/>
          </a:prstGeom>
          <a:solidFill>
            <a:srgbClr val="2D251A"/>
          </a:solidFill>
        </p:spPr>
        <p:txBody>
          <a:bodyPr wrap="square">
            <a:spAutoFit/>
          </a:bodyPr>
          <a:lstStyle>
            <a:lvl1pPr marL="0" indent="0" algn="ctr" rtl="0" eaLnBrk="0" fontAlgn="base" hangingPunct="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l" defTabSz="1219170" eaLnBrk="1" fontAlgn="auto" hangingPunct="1">
              <a:spcBef>
                <a:spcPts val="1333"/>
              </a:spcBef>
              <a:spcAft>
                <a:spcPts val="0"/>
              </a:spcAft>
              <a:buClr>
                <a:srgbClr val="FFCA08">
                  <a:lumMod val="75000"/>
                </a:srgbClr>
              </a:buClr>
              <a:defRPr/>
            </a:pPr>
            <a:r>
              <a:rPr lang="en-US" sz="3733" i="1" spc="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/>
              </a:rPr>
              <a:t>Philemon 4-7 (NIV) </a:t>
            </a:r>
          </a:p>
        </p:txBody>
      </p:sp>
    </p:spTree>
    <p:extLst>
      <p:ext uri="{BB962C8B-B14F-4D97-AF65-F5344CB8AC3E}">
        <p14:creationId xmlns:p14="http://schemas.microsoft.com/office/powerpoint/2010/main" val="279846261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5952</TotalTime>
  <Words>917</Words>
  <Application>Microsoft Office PowerPoint</Application>
  <PresentationFormat>Widescreen</PresentationFormat>
  <Paragraphs>89</Paragraphs>
  <Slides>29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Rockwell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 Wallin</dc:creator>
  <cp:lastModifiedBy>Doug Wallin</cp:lastModifiedBy>
  <cp:revision>209</cp:revision>
  <dcterms:created xsi:type="dcterms:W3CDTF">2022-06-01T02:28:00Z</dcterms:created>
  <dcterms:modified xsi:type="dcterms:W3CDTF">2023-09-24T13:27:16Z</dcterms:modified>
</cp:coreProperties>
</file>