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724" r:id="rId2"/>
    <p:sldId id="2630" r:id="rId3"/>
    <p:sldId id="2599" r:id="rId4"/>
    <p:sldId id="2784" r:id="rId5"/>
    <p:sldId id="2722" r:id="rId6"/>
    <p:sldId id="2783" r:id="rId7"/>
    <p:sldId id="2785" r:id="rId8"/>
    <p:sldId id="2786" r:id="rId9"/>
    <p:sldId id="2787" r:id="rId10"/>
    <p:sldId id="2788" r:id="rId11"/>
    <p:sldId id="2721" r:id="rId12"/>
    <p:sldId id="2789" r:id="rId13"/>
    <p:sldId id="2790" r:id="rId14"/>
    <p:sldId id="2791" r:id="rId15"/>
    <p:sldId id="2792" r:id="rId16"/>
    <p:sldId id="2793" r:id="rId17"/>
    <p:sldId id="2794" r:id="rId18"/>
    <p:sldId id="2795" r:id="rId19"/>
    <p:sldId id="2796" r:id="rId20"/>
    <p:sldId id="2797" r:id="rId21"/>
    <p:sldId id="2798" r:id="rId22"/>
    <p:sldId id="2799" r:id="rId23"/>
    <p:sldId id="2800" r:id="rId24"/>
    <p:sldId id="2801" r:id="rId25"/>
    <p:sldId id="2802" r:id="rId26"/>
    <p:sldId id="2803" r:id="rId27"/>
    <p:sldId id="2804" r:id="rId28"/>
    <p:sldId id="2805" r:id="rId29"/>
    <p:sldId id="2806" r:id="rId30"/>
    <p:sldId id="2807" r:id="rId31"/>
    <p:sldId id="2808" r:id="rId32"/>
    <p:sldId id="2809" r:id="rId33"/>
    <p:sldId id="2810" r:id="rId34"/>
    <p:sldId id="2811" r:id="rId35"/>
    <p:sldId id="2812" r:id="rId36"/>
    <p:sldId id="2813" r:id="rId37"/>
    <p:sldId id="2814" r:id="rId38"/>
    <p:sldId id="2815" r:id="rId39"/>
    <p:sldId id="2816" r:id="rId40"/>
    <p:sldId id="2780" r:id="rId41"/>
    <p:sldId id="2782"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8F28"/>
    <a:srgbClr val="2A2A2A"/>
    <a:srgbClr val="EEEEEE"/>
    <a:srgbClr val="212121"/>
    <a:srgbClr val="363636"/>
    <a:srgbClr val="A27B01"/>
    <a:srgbClr val="F0F0F0"/>
    <a:srgbClr val="C0A34A"/>
    <a:srgbClr val="C08F04"/>
    <a:srgbClr val="FCD7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4660"/>
  </p:normalViewPr>
  <p:slideViewPr>
    <p:cSldViewPr snapToGrid="0">
      <p:cViewPr varScale="1">
        <p:scale>
          <a:sx n="107" d="100"/>
          <a:sy n="107" d="100"/>
        </p:scale>
        <p:origin x="480" y="10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6831E15-2D2E-43AB-B743-8EA62B45FA7D}" type="datetimeFigureOut">
              <a:rPr lang="en-US" smtClean="0"/>
              <a:t>10/15/2023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86D18DC-3AC1-432D-9D91-2B39070F7CC9}" type="slidenum">
              <a:rPr lang="en-US" smtClean="0"/>
              <a:t>‹#›</a:t>
            </a:fld>
            <a:endParaRPr lang="en-US"/>
          </a:p>
        </p:txBody>
      </p:sp>
    </p:spTree>
    <p:extLst>
      <p:ext uri="{BB962C8B-B14F-4D97-AF65-F5344CB8AC3E}">
        <p14:creationId xmlns:p14="http://schemas.microsoft.com/office/powerpoint/2010/main" val="309791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D18DC-3AC1-432D-9D91-2B39070F7CC9}" type="slidenum">
              <a:rPr lang="en-US" smtClean="0"/>
              <a:t>1</a:t>
            </a:fld>
            <a:endParaRPr lang="en-US"/>
          </a:p>
        </p:txBody>
      </p:sp>
    </p:spTree>
    <p:extLst>
      <p:ext uri="{BB962C8B-B14F-4D97-AF65-F5344CB8AC3E}">
        <p14:creationId xmlns:p14="http://schemas.microsoft.com/office/powerpoint/2010/main" val="2297961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696785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9800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6D18DC-3AC1-432D-9D91-2B39070F7CC9}" type="slidenum">
              <a:rPr lang="en-US" smtClean="0"/>
              <a:t>41</a:t>
            </a:fld>
            <a:endParaRPr lang="en-US"/>
          </a:p>
        </p:txBody>
      </p:sp>
    </p:spTree>
    <p:extLst>
      <p:ext uri="{BB962C8B-B14F-4D97-AF65-F5344CB8AC3E}">
        <p14:creationId xmlns:p14="http://schemas.microsoft.com/office/powerpoint/2010/main" val="278172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2061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265102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96837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16152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776924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44631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78322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1145">
              <a:defRPr/>
            </a:pPr>
            <a:fld id="{11D0EFDA-7DF2-466E-B0D9-4D940B50AFC0}" type="slidenum">
              <a:rPr lang="en-US">
                <a:solidFill>
                  <a:prstClr val="black"/>
                </a:solidFill>
                <a:latin typeface="Calibri" panose="020F0502020204030204"/>
              </a:rPr>
              <a:pPr defTabSz="4711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75764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10/15/2023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874741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15501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2192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441551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10/15/2023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2784698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117538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10/15/2023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889062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10/15/2023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13343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10/15/2023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872709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3304081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10/15/2023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829671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8C2560D-EC28-3B41-86E8-18F1CE0113B4}" type="datetimeFigureOut">
              <a:rPr lang="en-US" smtClean="0"/>
              <a:t>10/15/2023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2369098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jp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2">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29" name="Freeform: Shape 23">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4">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25">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7" name="Freeform: Shape 26">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descr="A yellow and black logo with words&#10;&#10;Description automatically generated">
            <a:extLst>
              <a:ext uri="{FF2B5EF4-FFF2-40B4-BE49-F238E27FC236}">
                <a16:creationId xmlns:a16="http://schemas.microsoft.com/office/drawing/2014/main" id="{D94A414E-A365-54C0-850A-57E0F0E2E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2"/>
            <a:ext cx="12192004" cy="7193282"/>
          </a:xfrm>
          <a:prstGeom prst="rect">
            <a:avLst/>
          </a:prstGeom>
        </p:spPr>
      </p:pic>
      <p:sp>
        <p:nvSpPr>
          <p:cNvPr id="9" name="TextBox 8">
            <a:extLst>
              <a:ext uri="{FF2B5EF4-FFF2-40B4-BE49-F238E27FC236}">
                <a16:creationId xmlns:a16="http://schemas.microsoft.com/office/drawing/2014/main" id="{77D050A7-B92A-3BED-C47D-6D3420C2D815}"/>
              </a:ext>
            </a:extLst>
          </p:cNvPr>
          <p:cNvSpPr txBox="1"/>
          <p:nvPr/>
        </p:nvSpPr>
        <p:spPr>
          <a:xfrm>
            <a:off x="128864" y="2767280"/>
            <a:ext cx="2692400" cy="1077218"/>
          </a:xfrm>
          <a:prstGeom prst="rect">
            <a:avLst/>
          </a:prstGeom>
          <a:noFill/>
        </p:spPr>
        <p:txBody>
          <a:bodyPr wrap="square" rtlCol="0">
            <a:spAutoFit/>
          </a:bodyPr>
          <a:lstStyle/>
          <a:p>
            <a:r>
              <a:rPr lang="en-US" sz="3200" dirty="0">
                <a:solidFill>
                  <a:srgbClr val="2A2A2A"/>
                </a:solidFill>
                <a:latin typeface="ADLaM Display" panose="020F0502020204030204" pitchFamily="2" charset="0"/>
                <a:ea typeface="ADLaM Display" panose="020F0502020204030204" pitchFamily="2" charset="0"/>
                <a:cs typeface="ADLaM Display" panose="020F0502020204030204" pitchFamily="2" charset="0"/>
              </a:rPr>
              <a:t>Change Your Thinking.</a:t>
            </a:r>
          </a:p>
        </p:txBody>
      </p:sp>
      <p:sp>
        <p:nvSpPr>
          <p:cNvPr id="10" name="TextBox 9">
            <a:extLst>
              <a:ext uri="{FF2B5EF4-FFF2-40B4-BE49-F238E27FC236}">
                <a16:creationId xmlns:a16="http://schemas.microsoft.com/office/drawing/2014/main" id="{888ED681-4154-EA3B-BA5B-89C41DB04F81}"/>
              </a:ext>
            </a:extLst>
          </p:cNvPr>
          <p:cNvSpPr txBox="1"/>
          <p:nvPr/>
        </p:nvSpPr>
        <p:spPr>
          <a:xfrm>
            <a:off x="9370736" y="2767280"/>
            <a:ext cx="2692400" cy="1077218"/>
          </a:xfrm>
          <a:prstGeom prst="rect">
            <a:avLst/>
          </a:prstGeom>
          <a:noFill/>
        </p:spPr>
        <p:txBody>
          <a:bodyPr wrap="square" rtlCol="0">
            <a:spAutoFit/>
          </a:bodyPr>
          <a:lstStyle/>
          <a:p>
            <a:r>
              <a:rPr lang="en-US" sz="3200" dirty="0">
                <a:solidFill>
                  <a:srgbClr val="2A2A2A"/>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Tree>
    <p:extLst>
      <p:ext uri="{BB962C8B-B14F-4D97-AF65-F5344CB8AC3E}">
        <p14:creationId xmlns:p14="http://schemas.microsoft.com/office/powerpoint/2010/main" val="594368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Then Caleb silenced the people before Moses and said,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We should go up and take possession of the land, for we can certainly do it.”  </a:t>
            </a: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4400" spc="-200" dirty="0">
              <a:solidFill>
                <a:srgbClr val="C00000"/>
              </a:solidFill>
              <a:latin typeface="Calibri"/>
              <a:cs typeface="Tahoma" panose="020B0604030504040204" pitchFamily="34" charset="0"/>
            </a:endParaRP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But the men who had gone up with him said,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“We can’t attack those people; they are stronger than we are.”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Numbers 13:26–14:1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571641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78543" y="0"/>
            <a:ext cx="12270543" cy="6858000"/>
          </a:xfrm>
          <a:prstGeom prst="rect">
            <a:avLst/>
          </a:prstGeom>
        </p:spPr>
      </p:pic>
      <p:pic>
        <p:nvPicPr>
          <p:cNvPr id="2" name="Picture 1" descr="A logo with a brain and swords&#10;&#10;Description automatically generated">
            <a:extLst>
              <a:ext uri="{FF2B5EF4-FFF2-40B4-BE49-F238E27FC236}">
                <a16:creationId xmlns:a16="http://schemas.microsoft.com/office/drawing/2014/main" id="{FB46D8C6-5F1A-F562-74B1-B6F5EB515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21" y="117986"/>
            <a:ext cx="3500917" cy="3500917"/>
          </a:xfrm>
          <a:prstGeom prst="rect">
            <a:avLst/>
          </a:prstGeom>
          <a:effectLst>
            <a:softEdge rad="203200"/>
          </a:effectLst>
        </p:spPr>
      </p:pic>
      <p:sp>
        <p:nvSpPr>
          <p:cNvPr id="5" name="TextBox 4">
            <a:extLst>
              <a:ext uri="{FF2B5EF4-FFF2-40B4-BE49-F238E27FC236}">
                <a16:creationId xmlns:a16="http://schemas.microsoft.com/office/drawing/2014/main" id="{DBE13020-B25B-8B76-8593-F5F244EEA844}"/>
              </a:ext>
            </a:extLst>
          </p:cNvPr>
          <p:cNvSpPr txBox="1"/>
          <p:nvPr/>
        </p:nvSpPr>
        <p:spPr>
          <a:xfrm>
            <a:off x="675478" y="3437958"/>
            <a:ext cx="1939903" cy="1200329"/>
          </a:xfrm>
          <a:prstGeom prst="rect">
            <a:avLst/>
          </a:prstGeom>
          <a:noFill/>
        </p:spPr>
        <p:txBody>
          <a:bodyPr wrap="square">
            <a:spAutoFit/>
          </a:bodyPr>
          <a:lstStyle/>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Thinking.  </a:t>
            </a:r>
          </a:p>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
        <p:nvSpPr>
          <p:cNvPr id="7" name="TextBox 6">
            <a:extLst>
              <a:ext uri="{FF2B5EF4-FFF2-40B4-BE49-F238E27FC236}">
                <a16:creationId xmlns:a16="http://schemas.microsoft.com/office/drawing/2014/main" id="{35DCBDA9-F737-3006-59D4-740DEAE7D935}"/>
              </a:ext>
            </a:extLst>
          </p:cNvPr>
          <p:cNvSpPr txBox="1"/>
          <p:nvPr/>
        </p:nvSpPr>
        <p:spPr>
          <a:xfrm>
            <a:off x="1424816" y="5197867"/>
            <a:ext cx="10767183" cy="830997"/>
          </a:xfrm>
          <a:prstGeom prst="rect">
            <a:avLst/>
          </a:prstGeom>
          <a:noFill/>
          <a:effectLst>
            <a:softEdge rad="88900"/>
          </a:effectLst>
        </p:spPr>
        <p:txBody>
          <a:bodyPr wrap="square">
            <a:spAutoFit/>
          </a:bodyPr>
          <a:lstStyle/>
          <a:p>
            <a:pPr defTabSz="609585">
              <a:spcBef>
                <a:spcPct val="0"/>
              </a:spcBef>
              <a:defRPr/>
            </a:pPr>
            <a:r>
              <a:rPr lang="en-US" altLang="en-US" sz="4800" b="1" dirty="0">
                <a:latin typeface="Abadi" panose="020B0604020104020204" pitchFamily="34" charset="0"/>
              </a:rPr>
              <a:t>God can help you change your filter</a:t>
            </a:r>
          </a:p>
        </p:txBody>
      </p:sp>
      <p:sp>
        <p:nvSpPr>
          <p:cNvPr id="8" name="TextBox 7">
            <a:extLst>
              <a:ext uri="{FF2B5EF4-FFF2-40B4-BE49-F238E27FC236}">
                <a16:creationId xmlns:a16="http://schemas.microsoft.com/office/drawing/2014/main" id="{25B9662B-156E-4F5D-497B-CD90B28BB648}"/>
              </a:ext>
            </a:extLst>
          </p:cNvPr>
          <p:cNvSpPr txBox="1"/>
          <p:nvPr/>
        </p:nvSpPr>
        <p:spPr>
          <a:xfrm>
            <a:off x="3510116" y="164952"/>
            <a:ext cx="8468773" cy="584775"/>
          </a:xfrm>
          <a:prstGeom prst="rect">
            <a:avLst/>
          </a:prstGeom>
          <a:noFill/>
        </p:spPr>
        <p:txBody>
          <a:bodyPr wrap="square">
            <a:spAutoFit/>
          </a:bodyPr>
          <a:lstStyle/>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A27B01"/>
                </a:solidFill>
                <a:effectLst/>
                <a:uLnTx/>
                <a:uFillTx/>
                <a:latin typeface="Abadi" panose="020B0604020104020204" pitchFamily="34" charset="0"/>
                <a:ea typeface="+mn-ea"/>
                <a:cs typeface="+mn-cs"/>
              </a:rPr>
              <a:t>The filters you have shape how you see life</a:t>
            </a:r>
            <a:endParaRPr kumimoji="0" lang="en-US" altLang="en-US" sz="3733" b="0" i="0" u="none" strike="noStrike" kern="1200" cap="none" spc="0" normalizeH="0" baseline="0" noProof="0" dirty="0">
              <a:ln>
                <a:noFill/>
              </a:ln>
              <a:solidFill>
                <a:srgbClr val="A27B01"/>
              </a:solidFill>
              <a:effectLst/>
              <a:uLnTx/>
              <a:uFillTx/>
              <a:latin typeface="Abadi" panose="020B0604020104020204" pitchFamily="34" charset="0"/>
              <a:ea typeface="+mn-ea"/>
              <a:cs typeface="+mn-cs"/>
            </a:endParaRPr>
          </a:p>
        </p:txBody>
      </p:sp>
      <p:pic>
        <p:nvPicPr>
          <p:cNvPr id="10" name="Picture 9">
            <a:extLst>
              <a:ext uri="{FF2B5EF4-FFF2-40B4-BE49-F238E27FC236}">
                <a16:creationId xmlns:a16="http://schemas.microsoft.com/office/drawing/2014/main" id="{B7760E83-E6BD-412A-6A12-1F2722D79549}"/>
              </a:ext>
            </a:extLst>
          </p:cNvPr>
          <p:cNvPicPr>
            <a:picLocks noChangeAspect="1"/>
          </p:cNvPicPr>
          <p:nvPr/>
        </p:nvPicPr>
        <p:blipFill>
          <a:blip r:embed="rId6"/>
          <a:stretch>
            <a:fillRect/>
          </a:stretch>
        </p:blipFill>
        <p:spPr>
          <a:xfrm>
            <a:off x="675478" y="5279973"/>
            <a:ext cx="749339" cy="666784"/>
          </a:xfrm>
          <a:prstGeom prst="rect">
            <a:avLst/>
          </a:prstGeom>
          <a:effectLst>
            <a:softEdge rad="63500"/>
          </a:effectLst>
        </p:spPr>
      </p:pic>
    </p:spTree>
    <p:extLst>
      <p:ext uri="{BB962C8B-B14F-4D97-AF65-F5344CB8AC3E}">
        <p14:creationId xmlns:p14="http://schemas.microsoft.com/office/powerpoint/2010/main" val="2130588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When they had finished eating, Jesus said to Simon Peter, “Simon son of John, do you love me more than these?” “Yes, Lord,” he said, “you know that I love you.” Jesus said, “Feed my lambs.” Again Jesus said, “Simon son of John, do you love me?” He answered, “Yes, Lord, you know that I love you.” Jesus said, “Take care of my sheep.”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John 21:15–19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280623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third time he said to him, “Simon son of John, do you love me?” Peter was hurt because Jesus asked him the third time, “Do you love me?” He said, “Lord, you know all things; you know that I love you.” Jesus said, “Feed my sheep…</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Then he said to him, “Follow me!”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John 21:15–19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29848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defTabSz="609585">
              <a:lnSpc>
                <a:spcPct val="100000"/>
              </a:lnSpc>
              <a:spcBef>
                <a:spcPct val="0"/>
              </a:spcBef>
              <a:buNone/>
              <a:defRPr/>
            </a:pPr>
            <a:r>
              <a:rPr lang="en-US" altLang="en-US" sz="4400" b="1" spc="-200" dirty="0">
                <a:latin typeface="Calibri"/>
                <a:cs typeface="Tahoma" panose="020B0604030504040204" pitchFamily="34" charset="0"/>
              </a:rPr>
              <a:t>We can view life through the lens of our failures or through the filter of God’s grace.</a:t>
            </a:r>
            <a:endParaRPr lang="en-US" altLang="en-US" sz="4400" b="1" spc="-200" dirty="0">
              <a:solidFill>
                <a:srgbClr val="B18F28"/>
              </a:solidFill>
              <a:latin typeface="Calibri"/>
              <a:cs typeface="Tahoma" panose="020B0604030504040204" pitchFamily="34" charset="0"/>
            </a:endParaRP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3678637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Elijah was afraid and ran for his life. When he came to Beersheba in Judah, he left his servant there, while he himself went a day’s journey into the wilderness. He came to a broom bush, sat down under it and prayed that he might die. “I have had enough, Lord,” he said. “Take my life; I am no better than my ancestors.”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1 Kings 19:3–9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988286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Then he lay down under the bush and fell asleep. All at once an angel touched him and said, “Get up and eat.” He looked around, and there by his head was some bread baked over hot coals, and a jar of water. He ate and drank and then lay down again.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1 Kings 19:3–9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4187516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angel of the Lord came back a second time and touched him and said, “Get up and eat, for the journey is too much for you.” So he got up and ate and drank. Strengthened by that food, he traveled forty days and forty nights until he reached Horeb, the mountain of God.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1 Kings 19:3–9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2098177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There he went into a cave and spent the night. And the word of the Lord came to him: “What are you doing here, Elijah?”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1 Kings 19:3–9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4228384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defTabSz="609585">
              <a:lnSpc>
                <a:spcPct val="100000"/>
              </a:lnSpc>
              <a:spcBef>
                <a:spcPct val="0"/>
              </a:spcBef>
              <a:buNone/>
              <a:defRPr/>
            </a:pPr>
            <a:r>
              <a:rPr lang="en-US" altLang="en-US" sz="4400" b="1" spc="-200" dirty="0">
                <a:latin typeface="Calibri"/>
                <a:cs typeface="Tahoma" panose="020B0604030504040204" pitchFamily="34" charset="0"/>
              </a:rPr>
              <a:t>When life gets hard – look for the angels God sends your way just when you think you can’t go on.</a:t>
            </a:r>
            <a:endParaRPr lang="en-US" altLang="en-US" sz="4400" b="1" spc="-200" dirty="0">
              <a:solidFill>
                <a:srgbClr val="B18F28"/>
              </a:solidFill>
              <a:latin typeface="Calibri"/>
              <a:cs typeface="Tahoma" panose="020B0604030504040204" pitchFamily="34" charset="0"/>
            </a:endParaRP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114654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defTabSz="609585">
              <a:lnSpc>
                <a:spcPct val="100000"/>
              </a:lnSpc>
              <a:spcBef>
                <a:spcPct val="0"/>
              </a:spcBef>
              <a:buNone/>
              <a:defRPr/>
            </a:pPr>
            <a:r>
              <a:rPr lang="en-US" altLang="en-US" sz="4400" b="1" spc="-200" dirty="0">
                <a:latin typeface="Calibri"/>
                <a:cs typeface="Tahoma" panose="020B0604030504040204" pitchFamily="34" charset="0"/>
              </a:rPr>
              <a:t>Most of life’s battles are won or lost in your mind.</a:t>
            </a:r>
            <a:endParaRPr lang="en-US" altLang="en-US" sz="4400" b="1" spc="-200" dirty="0">
              <a:solidFill>
                <a:srgbClr val="B18F28"/>
              </a:solidFill>
              <a:latin typeface="Calibri"/>
              <a:cs typeface="Tahoma" panose="020B0604030504040204" pitchFamily="34" charset="0"/>
            </a:endParaRP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2705488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78543" y="0"/>
            <a:ext cx="12270543" cy="6858000"/>
          </a:xfrm>
          <a:prstGeom prst="rect">
            <a:avLst/>
          </a:prstGeom>
        </p:spPr>
      </p:pic>
      <p:pic>
        <p:nvPicPr>
          <p:cNvPr id="2" name="Picture 1" descr="A logo with a brain and swords&#10;&#10;Description automatically generated">
            <a:extLst>
              <a:ext uri="{FF2B5EF4-FFF2-40B4-BE49-F238E27FC236}">
                <a16:creationId xmlns:a16="http://schemas.microsoft.com/office/drawing/2014/main" id="{FB46D8C6-5F1A-F562-74B1-B6F5EB515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21" y="117986"/>
            <a:ext cx="3500917" cy="3500917"/>
          </a:xfrm>
          <a:prstGeom prst="rect">
            <a:avLst/>
          </a:prstGeom>
          <a:effectLst>
            <a:softEdge rad="203200"/>
          </a:effectLst>
        </p:spPr>
      </p:pic>
      <p:sp>
        <p:nvSpPr>
          <p:cNvPr id="5" name="TextBox 4">
            <a:extLst>
              <a:ext uri="{FF2B5EF4-FFF2-40B4-BE49-F238E27FC236}">
                <a16:creationId xmlns:a16="http://schemas.microsoft.com/office/drawing/2014/main" id="{DBE13020-B25B-8B76-8593-F5F244EEA844}"/>
              </a:ext>
            </a:extLst>
          </p:cNvPr>
          <p:cNvSpPr txBox="1"/>
          <p:nvPr/>
        </p:nvSpPr>
        <p:spPr>
          <a:xfrm>
            <a:off x="675478" y="3437958"/>
            <a:ext cx="1939903" cy="1200329"/>
          </a:xfrm>
          <a:prstGeom prst="rect">
            <a:avLst/>
          </a:prstGeom>
          <a:noFill/>
        </p:spPr>
        <p:txBody>
          <a:bodyPr wrap="square">
            <a:spAutoFit/>
          </a:bodyPr>
          <a:lstStyle/>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Thinking.  </a:t>
            </a:r>
          </a:p>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
        <p:nvSpPr>
          <p:cNvPr id="7" name="TextBox 6">
            <a:extLst>
              <a:ext uri="{FF2B5EF4-FFF2-40B4-BE49-F238E27FC236}">
                <a16:creationId xmlns:a16="http://schemas.microsoft.com/office/drawing/2014/main" id="{35DCBDA9-F737-3006-59D4-740DEAE7D935}"/>
              </a:ext>
            </a:extLst>
          </p:cNvPr>
          <p:cNvSpPr txBox="1"/>
          <p:nvPr/>
        </p:nvSpPr>
        <p:spPr>
          <a:xfrm>
            <a:off x="1424816" y="5197867"/>
            <a:ext cx="10767183" cy="1569660"/>
          </a:xfrm>
          <a:prstGeom prst="rect">
            <a:avLst/>
          </a:prstGeom>
          <a:noFill/>
          <a:effectLst>
            <a:softEdge rad="88900"/>
          </a:effectLst>
        </p:spPr>
        <p:txBody>
          <a:bodyPr wrap="square">
            <a:spAutoFit/>
          </a:bodyPr>
          <a:lstStyle/>
          <a:p>
            <a:pPr defTabSz="609585">
              <a:spcBef>
                <a:spcPct val="0"/>
              </a:spcBef>
              <a:defRPr/>
            </a:pPr>
            <a:r>
              <a:rPr lang="en-US" altLang="en-US" sz="4800" b="1" dirty="0">
                <a:latin typeface="Abadi" panose="020B0604020104020204" pitchFamily="34" charset="0"/>
              </a:rPr>
              <a:t>You must learn to look through the filter of Christ</a:t>
            </a:r>
          </a:p>
        </p:txBody>
      </p:sp>
      <p:sp>
        <p:nvSpPr>
          <p:cNvPr id="8" name="TextBox 7">
            <a:extLst>
              <a:ext uri="{FF2B5EF4-FFF2-40B4-BE49-F238E27FC236}">
                <a16:creationId xmlns:a16="http://schemas.microsoft.com/office/drawing/2014/main" id="{25B9662B-156E-4F5D-497B-CD90B28BB648}"/>
              </a:ext>
            </a:extLst>
          </p:cNvPr>
          <p:cNvSpPr txBox="1"/>
          <p:nvPr/>
        </p:nvSpPr>
        <p:spPr>
          <a:xfrm>
            <a:off x="3510116" y="164952"/>
            <a:ext cx="8468773" cy="1569660"/>
          </a:xfrm>
          <a:prstGeom prst="rect">
            <a:avLst/>
          </a:prstGeom>
          <a:noFill/>
        </p:spPr>
        <p:txBody>
          <a:bodyPr wrap="square">
            <a:spAutoFit/>
          </a:bodyPr>
          <a:lstStyle/>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rPr>
              <a:t>The filters you have shape how you see life</a:t>
            </a: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endParaRP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rPr>
              <a:t>God can help you change your filter</a:t>
            </a:r>
          </a:p>
        </p:txBody>
      </p:sp>
      <p:pic>
        <p:nvPicPr>
          <p:cNvPr id="10" name="Picture 9">
            <a:extLst>
              <a:ext uri="{FF2B5EF4-FFF2-40B4-BE49-F238E27FC236}">
                <a16:creationId xmlns:a16="http://schemas.microsoft.com/office/drawing/2014/main" id="{B7760E83-E6BD-412A-6A12-1F2722D79549}"/>
              </a:ext>
            </a:extLst>
          </p:cNvPr>
          <p:cNvPicPr>
            <a:picLocks noChangeAspect="1"/>
          </p:cNvPicPr>
          <p:nvPr/>
        </p:nvPicPr>
        <p:blipFill>
          <a:blip r:embed="rId6"/>
          <a:stretch>
            <a:fillRect/>
          </a:stretch>
        </p:blipFill>
        <p:spPr>
          <a:xfrm>
            <a:off x="675478" y="5279973"/>
            <a:ext cx="749339" cy="666784"/>
          </a:xfrm>
          <a:prstGeom prst="rect">
            <a:avLst/>
          </a:prstGeom>
          <a:effectLst>
            <a:softEdge rad="63500"/>
          </a:effectLst>
        </p:spPr>
      </p:pic>
    </p:spTree>
    <p:extLst>
      <p:ext uri="{BB962C8B-B14F-4D97-AF65-F5344CB8AC3E}">
        <p14:creationId xmlns:p14="http://schemas.microsoft.com/office/powerpoint/2010/main" val="286495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Therefore, there is now no condemnation for those who are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in Christ Jesus</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8:1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024718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Therefore, if anyone is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in Christ</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new creation has come: The old has gone, the new is here!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2 Corinthians 5:17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159821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This is how God showed his love among us: He sent his one and only Son into the world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that we might live through him.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1 John 4:7–10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599539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For those who are led by the Spirit of God are the children of God. The Spirit you received does not make you slaves, so that you live in fear again; rather, the Spirit you received brought about your adoption to sonship. And by him we cry, “Abba, Father.”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8:14–18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951005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Spirit himself testifies with our spirit that we are God’s children. Now if we are children, then we are heirs—heirs of God and co-heirs with Christ, if indeed we share in his sufferings in order that we may also share in his glory.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8:14–18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463607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consider that our present sufferings are not worth comparing with the glory that will be revealed in us.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8:14–18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674810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What, then, shall we say in response to these things?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If God is for us, who can be against us? </a:t>
            </a: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4400" spc="-200" dirty="0">
              <a:solidFill>
                <a:srgbClr val="C00000"/>
              </a:solidFill>
              <a:latin typeface="Calibri"/>
              <a:cs typeface="Tahoma" panose="020B0604030504040204" pitchFamily="34" charset="0"/>
            </a:endParaRP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He who did not spare his own Son, but gave him up for us all—</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how will he not also, along with him, graciously give us all things?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8:31–32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2888372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defTabSz="609585">
              <a:lnSpc>
                <a:spcPct val="100000"/>
              </a:lnSpc>
              <a:spcBef>
                <a:spcPct val="0"/>
              </a:spcBef>
              <a:buNone/>
              <a:defRPr/>
            </a:pPr>
            <a:r>
              <a:rPr lang="en-US" altLang="en-US" sz="4400" b="1" spc="-200" dirty="0">
                <a:latin typeface="Calibri"/>
                <a:cs typeface="Tahoma" panose="020B0604030504040204" pitchFamily="34" charset="0"/>
              </a:rPr>
              <a:t>You can’t control what happens to you, but you </a:t>
            </a:r>
            <a:r>
              <a:rPr lang="en-US" altLang="en-US" sz="4400" b="1" u="sng" spc="-200" dirty="0">
                <a:latin typeface="Calibri"/>
                <a:cs typeface="Tahoma" panose="020B0604030504040204" pitchFamily="34" charset="0"/>
              </a:rPr>
              <a:t>can</a:t>
            </a:r>
            <a:r>
              <a:rPr lang="en-US" altLang="en-US" sz="4400" b="1" spc="-200" dirty="0">
                <a:latin typeface="Calibri"/>
                <a:cs typeface="Tahoma" panose="020B0604030504040204" pitchFamily="34" charset="0"/>
              </a:rPr>
              <a:t> control how you frame it.</a:t>
            </a:r>
            <a:endParaRPr lang="en-US" altLang="en-US" sz="4400" b="1" spc="-200" dirty="0">
              <a:solidFill>
                <a:srgbClr val="B18F28"/>
              </a:solidFill>
              <a:latin typeface="Calibri"/>
              <a:cs typeface="Tahoma" panose="020B0604030504040204" pitchFamily="34" charset="0"/>
            </a:endParaRP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3670050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78543" y="0"/>
            <a:ext cx="12270543" cy="6858000"/>
          </a:xfrm>
          <a:prstGeom prst="rect">
            <a:avLst/>
          </a:prstGeom>
        </p:spPr>
      </p:pic>
      <p:pic>
        <p:nvPicPr>
          <p:cNvPr id="2" name="Picture 1" descr="A logo with a brain and swords&#10;&#10;Description automatically generated">
            <a:extLst>
              <a:ext uri="{FF2B5EF4-FFF2-40B4-BE49-F238E27FC236}">
                <a16:creationId xmlns:a16="http://schemas.microsoft.com/office/drawing/2014/main" id="{FB46D8C6-5F1A-F562-74B1-B6F5EB515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21" y="117986"/>
            <a:ext cx="3500917" cy="3500917"/>
          </a:xfrm>
          <a:prstGeom prst="rect">
            <a:avLst/>
          </a:prstGeom>
          <a:effectLst>
            <a:softEdge rad="203200"/>
          </a:effectLst>
        </p:spPr>
      </p:pic>
      <p:sp>
        <p:nvSpPr>
          <p:cNvPr id="5" name="TextBox 4">
            <a:extLst>
              <a:ext uri="{FF2B5EF4-FFF2-40B4-BE49-F238E27FC236}">
                <a16:creationId xmlns:a16="http://schemas.microsoft.com/office/drawing/2014/main" id="{DBE13020-B25B-8B76-8593-F5F244EEA844}"/>
              </a:ext>
            </a:extLst>
          </p:cNvPr>
          <p:cNvSpPr txBox="1"/>
          <p:nvPr/>
        </p:nvSpPr>
        <p:spPr>
          <a:xfrm>
            <a:off x="675478" y="3437958"/>
            <a:ext cx="1939903" cy="1200329"/>
          </a:xfrm>
          <a:prstGeom prst="rect">
            <a:avLst/>
          </a:prstGeom>
          <a:noFill/>
        </p:spPr>
        <p:txBody>
          <a:bodyPr wrap="square">
            <a:spAutoFit/>
          </a:bodyPr>
          <a:lstStyle/>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Thinking.  </a:t>
            </a:r>
          </a:p>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
        <p:nvSpPr>
          <p:cNvPr id="7" name="TextBox 6">
            <a:extLst>
              <a:ext uri="{FF2B5EF4-FFF2-40B4-BE49-F238E27FC236}">
                <a16:creationId xmlns:a16="http://schemas.microsoft.com/office/drawing/2014/main" id="{35DCBDA9-F737-3006-59D4-740DEAE7D935}"/>
              </a:ext>
            </a:extLst>
          </p:cNvPr>
          <p:cNvSpPr txBox="1"/>
          <p:nvPr/>
        </p:nvSpPr>
        <p:spPr>
          <a:xfrm>
            <a:off x="1424816" y="5197867"/>
            <a:ext cx="10767183" cy="830997"/>
          </a:xfrm>
          <a:prstGeom prst="rect">
            <a:avLst/>
          </a:prstGeom>
          <a:noFill/>
          <a:effectLst>
            <a:softEdge rad="88900"/>
          </a:effectLst>
        </p:spPr>
        <p:txBody>
          <a:bodyPr wrap="square">
            <a:spAutoFit/>
          </a:bodyPr>
          <a:lstStyle/>
          <a:p>
            <a:pPr defTabSz="609585">
              <a:spcBef>
                <a:spcPct val="0"/>
              </a:spcBef>
              <a:defRPr/>
            </a:pPr>
            <a:r>
              <a:rPr lang="en-US" altLang="en-US" sz="4800" b="1" dirty="0">
                <a:latin typeface="Abadi" panose="020B0604020104020204" pitchFamily="34" charset="0"/>
              </a:rPr>
              <a:t>Practice reframing your life experiences</a:t>
            </a:r>
          </a:p>
        </p:txBody>
      </p:sp>
      <p:sp>
        <p:nvSpPr>
          <p:cNvPr id="8" name="TextBox 7">
            <a:extLst>
              <a:ext uri="{FF2B5EF4-FFF2-40B4-BE49-F238E27FC236}">
                <a16:creationId xmlns:a16="http://schemas.microsoft.com/office/drawing/2014/main" id="{25B9662B-156E-4F5D-497B-CD90B28BB648}"/>
              </a:ext>
            </a:extLst>
          </p:cNvPr>
          <p:cNvSpPr txBox="1"/>
          <p:nvPr/>
        </p:nvSpPr>
        <p:spPr>
          <a:xfrm>
            <a:off x="3510116" y="164952"/>
            <a:ext cx="8468773" cy="3046988"/>
          </a:xfrm>
          <a:prstGeom prst="rect">
            <a:avLst/>
          </a:prstGeom>
          <a:noFill/>
        </p:spPr>
        <p:txBody>
          <a:bodyPr wrap="square">
            <a:spAutoFit/>
          </a:bodyPr>
          <a:lstStyle/>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rPr>
              <a:t>The filters you have shape how you see life</a:t>
            </a: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endParaRP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rPr>
              <a:t>God can help you change your filter</a:t>
            </a: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endParaRPr>
          </a:p>
          <a:p>
            <a:pPr marL="457200" marR="0" lvl="0" indent="-457200" defTabSz="609585"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A27B01"/>
                </a:solidFill>
                <a:effectLst/>
                <a:uLnTx/>
                <a:uFillTx/>
                <a:latin typeface="Abadi" panose="020B0604020104020204" pitchFamily="34" charset="0"/>
                <a:ea typeface="+mn-ea"/>
                <a:cs typeface="+mn-cs"/>
              </a:rPr>
              <a:t>You must learn to look through the filter of Christ</a:t>
            </a:r>
          </a:p>
        </p:txBody>
      </p:sp>
      <p:pic>
        <p:nvPicPr>
          <p:cNvPr id="10" name="Picture 9">
            <a:extLst>
              <a:ext uri="{FF2B5EF4-FFF2-40B4-BE49-F238E27FC236}">
                <a16:creationId xmlns:a16="http://schemas.microsoft.com/office/drawing/2014/main" id="{B7760E83-E6BD-412A-6A12-1F2722D79549}"/>
              </a:ext>
            </a:extLst>
          </p:cNvPr>
          <p:cNvPicPr>
            <a:picLocks noChangeAspect="1"/>
          </p:cNvPicPr>
          <p:nvPr/>
        </p:nvPicPr>
        <p:blipFill>
          <a:blip r:embed="rId6"/>
          <a:stretch>
            <a:fillRect/>
          </a:stretch>
        </p:blipFill>
        <p:spPr>
          <a:xfrm>
            <a:off x="675478" y="5279973"/>
            <a:ext cx="749339" cy="666784"/>
          </a:xfrm>
          <a:prstGeom prst="rect">
            <a:avLst/>
          </a:prstGeom>
          <a:effectLst>
            <a:softEdge rad="63500"/>
          </a:effectLst>
        </p:spPr>
      </p:pic>
    </p:spTree>
    <p:extLst>
      <p:ext uri="{BB962C8B-B14F-4D97-AF65-F5344CB8AC3E}">
        <p14:creationId xmlns:p14="http://schemas.microsoft.com/office/powerpoint/2010/main" val="356860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For as he thinks in his heart, so is he…</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Proverbs 23:7 (NKJV)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164803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Now I want you to know, brothers and sisters, that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what has happened to me </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has actually served to advance the gospel.</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Philippians 1:12–26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256330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When the seven days were nearly over, some Jews from the province of Asia saw Paul at the temple. They stirred up the whole crowd and seized him, shouting, “Fellow Israelites, help us! This is the man who teaches everyone everywhere against our people and our law and this place.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Acts 21:27–32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942223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And besides, he has brought Greeks into the temple and defiled this holy place.” (They had previously seen </a:t>
            </a:r>
            <a:r>
              <a:rPr kumimoji="0" lang="en-US" altLang="en-US" sz="4400" b="0" i="0" u="none" strike="noStrike" kern="1200" cap="none" spc="-200" normalizeH="0" baseline="0" noProof="0" dirty="0" err="1">
                <a:ln>
                  <a:noFill/>
                </a:ln>
                <a:solidFill>
                  <a:prstClr val="black"/>
                </a:solidFill>
                <a:effectLst/>
                <a:uLnTx/>
                <a:uFillTx/>
                <a:latin typeface="Calibri"/>
                <a:ea typeface="+mn-ea"/>
                <a:cs typeface="Tahoma" panose="020B0604030504040204" pitchFamily="34" charset="0"/>
              </a:rPr>
              <a:t>Trophimus</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Ephesian in the city with Paul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and assumed that Paul had brought him into the temple.)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Acts 21:27–32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552061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whole city was aroused, and the people came running from all directions. Seizing Paul, they dragged him from the temple, and immediately the gates were shut.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Acts 21:27–32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2771523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While they were trying to kill him, news reached the commander of the Roman troops that the whole city of Jerusalem was in an uproar. He at once took some officers and soldiers and ran down to the crowd. When the rioters saw the commander and his soldiers, they stopped beating Paul.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Acts 21:27–32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2223146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a:t>
            </a:r>
            <a:r>
              <a:rPr kumimoji="0" lang="en-US" altLang="en-US" sz="4400" b="0" i="1"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Now I want you to know, brothers and sisters, that what has happened to me is so unfair. As a result of the hell I’ve been through, I’m quitting and never going back to church. </a:t>
            </a:r>
            <a:endParaRPr kumimoji="0" lang="en-US" altLang="en-US" sz="4400" b="0" i="1"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32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Phil 1:12-13 (New Whiner’s Version</a:t>
            </a: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377663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Now I want you to know, brothers and sisters, that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what has happened to me has actually served to advance the gospel.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Philippians 1:12–26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832668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As a result, it has become clear throughout the whole palace guard and to everyone else that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I am in chains for Christ. </a:t>
            </a: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altLang="en-US" sz="4400" spc="-200" dirty="0">
              <a:solidFill>
                <a:srgbClr val="C00000"/>
              </a:solidFill>
              <a:latin typeface="Calibri"/>
              <a:cs typeface="Tahoma" panose="020B0604030504040204" pitchFamily="34" charset="0"/>
            </a:endParaRPr>
          </a:p>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And because of my chains, most of the brothers and sisters have become confident in the Lord and dare all the more to proclaim the gospel without fear… </a:t>
            </a: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Philippians 1:12–26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7815862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..for I know that through your prayers and God’s provision of the Spirit of Jesus Christ what has happened to me will turn out for my deliverance.           </a:t>
            </a:r>
            <a:r>
              <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rPr>
              <a:t>I eagerly expect and hope </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that </a:t>
            </a:r>
            <a:r>
              <a:rPr kumimoji="0" lang="en-US" altLang="en-US" sz="4400" b="0" i="0" u="sng" strike="noStrike" kern="1200" cap="none" spc="-200" normalizeH="0" baseline="0" noProof="0" dirty="0">
                <a:ln>
                  <a:noFill/>
                </a:ln>
                <a:solidFill>
                  <a:prstClr val="black"/>
                </a:solidFill>
                <a:effectLst/>
                <a:uLnTx/>
                <a:uFillTx/>
                <a:latin typeface="Calibri"/>
                <a:ea typeface="+mn-ea"/>
                <a:cs typeface="Tahoma" panose="020B0604030504040204" pitchFamily="34" charset="0"/>
              </a:rPr>
              <a:t>I will in no way be ashamed</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but </a:t>
            </a:r>
            <a:r>
              <a:rPr kumimoji="0" lang="en-US" altLang="en-US" sz="4400" b="0" i="0" u="sng" strike="noStrike" kern="1200" cap="none" spc="-200" normalizeH="0" baseline="0" noProof="0" dirty="0">
                <a:ln>
                  <a:noFill/>
                </a:ln>
                <a:solidFill>
                  <a:prstClr val="black"/>
                </a:solidFill>
                <a:effectLst/>
                <a:uLnTx/>
                <a:uFillTx/>
                <a:latin typeface="Calibri"/>
                <a:ea typeface="+mn-ea"/>
                <a:cs typeface="Tahoma" panose="020B0604030504040204" pitchFamily="34" charset="0"/>
              </a:rPr>
              <a:t>will have sufficient courage </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so that now as always </a:t>
            </a:r>
            <a:r>
              <a:rPr kumimoji="0" lang="en-US" altLang="en-US" sz="4400" b="0" i="0" u="sng" strike="noStrike" kern="1200" cap="none" spc="-200" normalizeH="0" baseline="0" noProof="0" dirty="0">
                <a:ln>
                  <a:noFill/>
                </a:ln>
                <a:solidFill>
                  <a:prstClr val="black"/>
                </a:solidFill>
                <a:effectLst/>
                <a:uLnTx/>
                <a:uFillTx/>
                <a:latin typeface="Calibri"/>
                <a:ea typeface="+mn-ea"/>
                <a:cs typeface="Tahoma" panose="020B0604030504040204" pitchFamily="34" charset="0"/>
              </a:rPr>
              <a:t>Christ will be exalted in my body</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whether by life or by death. For to me, to live is Christ and to die is gain.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Philippians 1:12–26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849537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And we know that in all things God works for the good of those who love him, who have been called according to his purpose.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Romans 8:28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4195130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algn="ctr" defTabSz="609585">
              <a:lnSpc>
                <a:spcPct val="100000"/>
              </a:lnSpc>
              <a:spcBef>
                <a:spcPct val="0"/>
              </a:spcBef>
              <a:buNone/>
              <a:defRPr/>
            </a:pPr>
            <a:r>
              <a:rPr lang="en-US" altLang="en-US" sz="4400" b="1" spc="-200" dirty="0">
                <a:latin typeface="Calibri"/>
                <a:cs typeface="Tahoma" panose="020B0604030504040204" pitchFamily="34" charset="0"/>
              </a:rPr>
              <a:t>The life you have is often a reflection of the thoughts you think. </a:t>
            </a:r>
          </a:p>
          <a:p>
            <a:pPr algn="ctr" defTabSz="609585">
              <a:lnSpc>
                <a:spcPct val="100000"/>
              </a:lnSpc>
              <a:spcBef>
                <a:spcPct val="0"/>
              </a:spcBef>
              <a:buNone/>
              <a:defRPr/>
            </a:pPr>
            <a:endParaRPr lang="en-US" altLang="en-US" sz="4400" b="1" spc="-200" dirty="0">
              <a:latin typeface="Calibri"/>
              <a:cs typeface="Tahoma" panose="020B0604030504040204" pitchFamily="34" charset="0"/>
            </a:endParaRPr>
          </a:p>
          <a:p>
            <a:pPr algn="ctr" defTabSz="609585">
              <a:lnSpc>
                <a:spcPct val="100000"/>
              </a:lnSpc>
              <a:spcBef>
                <a:spcPct val="0"/>
              </a:spcBef>
              <a:buNone/>
              <a:defRPr/>
            </a:pPr>
            <a:r>
              <a:rPr lang="en-US" altLang="en-US" sz="4400" b="1" spc="-200" dirty="0">
                <a:latin typeface="Calibri"/>
                <a:cs typeface="Tahoma" panose="020B0604030504040204" pitchFamily="34" charset="0"/>
              </a:rPr>
              <a:t>What comes into your mind comes out in your life. </a:t>
            </a:r>
          </a:p>
          <a:p>
            <a:pPr algn="ctr" defTabSz="609585">
              <a:lnSpc>
                <a:spcPct val="100000"/>
              </a:lnSpc>
              <a:spcBef>
                <a:spcPct val="0"/>
              </a:spcBef>
              <a:buNone/>
              <a:defRPr/>
            </a:pPr>
            <a:endParaRPr lang="en-US" altLang="en-US" sz="4400" b="1" spc="-200" dirty="0">
              <a:latin typeface="Calibri"/>
              <a:cs typeface="Tahoma" panose="020B0604030504040204" pitchFamily="34" charset="0"/>
            </a:endParaRPr>
          </a:p>
          <a:p>
            <a:pPr algn="ctr" defTabSz="609585">
              <a:lnSpc>
                <a:spcPct val="100000"/>
              </a:lnSpc>
              <a:spcBef>
                <a:spcPct val="0"/>
              </a:spcBef>
              <a:buNone/>
              <a:defRPr/>
            </a:pPr>
            <a:r>
              <a:rPr lang="en-US" altLang="en-US" sz="4400" b="1" spc="-200" dirty="0">
                <a:latin typeface="Calibri"/>
                <a:cs typeface="Tahoma" panose="020B0604030504040204" pitchFamily="34" charset="0"/>
              </a:rPr>
              <a:t>You cannot have a positive life and a negative mind.</a:t>
            </a:r>
            <a:endParaRPr lang="en-US" altLang="en-US" sz="4400" b="1" spc="-200" dirty="0">
              <a:solidFill>
                <a:srgbClr val="B18F28"/>
              </a:solidFill>
              <a:latin typeface="Calibri"/>
              <a:cs typeface="Tahoma" panose="020B0604030504040204" pitchFamily="34" charset="0"/>
            </a:endParaRP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1560774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0" y="0"/>
            <a:ext cx="12188247" cy="6858000"/>
          </a:xfrm>
          <a:prstGeom prst="rect">
            <a:avLst/>
          </a:prstGeom>
        </p:spPr>
      </p:pic>
      <p:sp>
        <p:nvSpPr>
          <p:cNvPr id="13" name="Title 1">
            <a:extLst>
              <a:ext uri="{FF2B5EF4-FFF2-40B4-BE49-F238E27FC236}">
                <a16:creationId xmlns:a16="http://schemas.microsoft.com/office/drawing/2014/main" id="{5061D109-04F4-4466-81F5-244A4142D5B4}"/>
              </a:ext>
            </a:extLst>
          </p:cNvPr>
          <p:cNvSpPr txBox="1">
            <a:spLocks noChangeArrowheads="1"/>
          </p:cNvSpPr>
          <p:nvPr/>
        </p:nvSpPr>
        <p:spPr bwMode="auto">
          <a:xfrm>
            <a:off x="3130827" y="198783"/>
            <a:ext cx="8667883" cy="6416563"/>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571500" indent="-571500" defTabSz="609585">
              <a:lnSpc>
                <a:spcPct val="100000"/>
              </a:lnSpc>
              <a:spcBef>
                <a:spcPct val="0"/>
              </a:spcBef>
              <a:defRPr/>
            </a:pPr>
            <a:r>
              <a:rPr lang="en-US" altLang="en-US" sz="4000" spc="-200" dirty="0">
                <a:latin typeface="Calibri"/>
                <a:cs typeface="Tahoma" panose="020B0604030504040204" pitchFamily="34" charset="0"/>
              </a:rPr>
              <a:t>The filters you have shape how you see life</a:t>
            </a:r>
          </a:p>
          <a:p>
            <a:pPr marL="571500" indent="-571500" defTabSz="609585">
              <a:lnSpc>
                <a:spcPct val="100000"/>
              </a:lnSpc>
              <a:spcBef>
                <a:spcPct val="0"/>
              </a:spcBef>
              <a:defRPr/>
            </a:pPr>
            <a:endParaRPr lang="en-US" altLang="en-US" sz="4000" spc="-200" dirty="0">
              <a:latin typeface="Calibri"/>
              <a:cs typeface="Tahoma" panose="020B0604030504040204" pitchFamily="34" charset="0"/>
            </a:endParaRPr>
          </a:p>
          <a:p>
            <a:pPr marL="571500" indent="-571500" defTabSz="609585">
              <a:lnSpc>
                <a:spcPct val="100000"/>
              </a:lnSpc>
              <a:spcBef>
                <a:spcPct val="0"/>
              </a:spcBef>
              <a:defRPr/>
            </a:pPr>
            <a:r>
              <a:rPr lang="en-US" altLang="en-US" sz="4000" spc="-200" dirty="0">
                <a:solidFill>
                  <a:srgbClr val="B18F28"/>
                </a:solidFill>
                <a:latin typeface="Calibri"/>
                <a:cs typeface="Tahoma" panose="020B0604030504040204" pitchFamily="34" charset="0"/>
              </a:rPr>
              <a:t>God can help you change your filter</a:t>
            </a:r>
          </a:p>
          <a:p>
            <a:pPr marL="571500" indent="-571500" defTabSz="609585">
              <a:lnSpc>
                <a:spcPct val="100000"/>
              </a:lnSpc>
              <a:spcBef>
                <a:spcPct val="0"/>
              </a:spcBef>
              <a:defRPr/>
            </a:pPr>
            <a:endParaRPr lang="en-US" altLang="en-US" sz="4000" spc="-200" dirty="0">
              <a:latin typeface="Calibri"/>
              <a:cs typeface="Tahoma" panose="020B0604030504040204" pitchFamily="34" charset="0"/>
            </a:endParaRPr>
          </a:p>
          <a:p>
            <a:pPr marL="571500" indent="-571500" defTabSz="609585">
              <a:lnSpc>
                <a:spcPct val="100000"/>
              </a:lnSpc>
              <a:spcBef>
                <a:spcPct val="0"/>
              </a:spcBef>
              <a:defRPr/>
            </a:pPr>
            <a:r>
              <a:rPr lang="en-US" altLang="en-US" sz="4000" spc="-200" dirty="0">
                <a:latin typeface="Calibri"/>
                <a:cs typeface="Tahoma" panose="020B0604030504040204" pitchFamily="34" charset="0"/>
              </a:rPr>
              <a:t>You must learn to look through the filter of Christ</a:t>
            </a:r>
          </a:p>
          <a:p>
            <a:pPr marL="571500" indent="-571500" defTabSz="609585">
              <a:lnSpc>
                <a:spcPct val="100000"/>
              </a:lnSpc>
              <a:spcBef>
                <a:spcPct val="0"/>
              </a:spcBef>
              <a:defRPr/>
            </a:pPr>
            <a:endParaRPr lang="en-US" altLang="en-US" sz="4000" spc="-200" dirty="0">
              <a:latin typeface="Calibri"/>
              <a:cs typeface="Tahoma" panose="020B0604030504040204" pitchFamily="34" charset="0"/>
            </a:endParaRPr>
          </a:p>
          <a:p>
            <a:pPr marL="571500" indent="-571500" defTabSz="609585">
              <a:lnSpc>
                <a:spcPct val="100000"/>
              </a:lnSpc>
              <a:spcBef>
                <a:spcPct val="0"/>
              </a:spcBef>
              <a:defRPr/>
            </a:pPr>
            <a:r>
              <a:rPr lang="en-US" altLang="en-US" sz="4000" spc="-200" dirty="0">
                <a:solidFill>
                  <a:srgbClr val="B18F28"/>
                </a:solidFill>
                <a:latin typeface="Calibri"/>
                <a:cs typeface="Tahoma" panose="020B0604030504040204" pitchFamily="34" charset="0"/>
              </a:rPr>
              <a:t>Practice reframing your life experiences</a:t>
            </a:r>
          </a:p>
        </p:txBody>
      </p:sp>
      <p:pic>
        <p:nvPicPr>
          <p:cNvPr id="4" name="Picture 3" descr="A white background with a yellow brain and swords&#10;&#10;Description automatically generated">
            <a:extLst>
              <a:ext uri="{FF2B5EF4-FFF2-40B4-BE49-F238E27FC236}">
                <a16:creationId xmlns:a16="http://schemas.microsoft.com/office/drawing/2014/main" id="{47270693-382F-B7F1-6D84-DF74E935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902226" cy="6858000"/>
          </a:xfrm>
          <a:prstGeom prst="rect">
            <a:avLst/>
          </a:prstGeom>
          <a:effectLst>
            <a:softEdge rad="254000"/>
          </a:effectLst>
        </p:spPr>
      </p:pic>
    </p:spTree>
    <p:extLst>
      <p:ext uri="{BB962C8B-B14F-4D97-AF65-F5344CB8AC3E}">
        <p14:creationId xmlns:p14="http://schemas.microsoft.com/office/powerpoint/2010/main" val="27457459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2">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29" name="Freeform: Shape 23">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0" name="Freeform: Shape 24">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25">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7" name="Freeform: Shape 26">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pic>
        <p:nvPicPr>
          <p:cNvPr id="3" name="Picture 2" descr="A yellow and black logo with words&#10;&#10;Description automatically generated">
            <a:extLst>
              <a:ext uri="{FF2B5EF4-FFF2-40B4-BE49-F238E27FC236}">
                <a16:creationId xmlns:a16="http://schemas.microsoft.com/office/drawing/2014/main" id="{D94A414E-A365-54C0-850A-57E0F0E2E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2"/>
            <a:ext cx="12192004" cy="7193282"/>
          </a:xfrm>
          <a:prstGeom prst="rect">
            <a:avLst/>
          </a:prstGeom>
        </p:spPr>
      </p:pic>
      <p:sp>
        <p:nvSpPr>
          <p:cNvPr id="9" name="TextBox 8">
            <a:extLst>
              <a:ext uri="{FF2B5EF4-FFF2-40B4-BE49-F238E27FC236}">
                <a16:creationId xmlns:a16="http://schemas.microsoft.com/office/drawing/2014/main" id="{77D050A7-B92A-3BED-C47D-6D3420C2D815}"/>
              </a:ext>
            </a:extLst>
          </p:cNvPr>
          <p:cNvSpPr txBox="1"/>
          <p:nvPr/>
        </p:nvSpPr>
        <p:spPr>
          <a:xfrm>
            <a:off x="128864" y="2767280"/>
            <a:ext cx="2692400" cy="1077218"/>
          </a:xfrm>
          <a:prstGeom prst="rect">
            <a:avLst/>
          </a:prstGeom>
          <a:noFill/>
        </p:spPr>
        <p:txBody>
          <a:bodyPr wrap="square" rtlCol="0">
            <a:spAutoFit/>
          </a:bodyPr>
          <a:lstStyle/>
          <a:p>
            <a:r>
              <a:rPr lang="en-US" sz="3200" dirty="0">
                <a:solidFill>
                  <a:srgbClr val="2A2A2A"/>
                </a:solidFill>
                <a:latin typeface="ADLaM Display" panose="020F0502020204030204" pitchFamily="2" charset="0"/>
                <a:ea typeface="ADLaM Display" panose="020F0502020204030204" pitchFamily="2" charset="0"/>
                <a:cs typeface="ADLaM Display" panose="020F0502020204030204" pitchFamily="2" charset="0"/>
              </a:rPr>
              <a:t>Change Your Thinking.</a:t>
            </a:r>
          </a:p>
        </p:txBody>
      </p:sp>
      <p:sp>
        <p:nvSpPr>
          <p:cNvPr id="10" name="TextBox 9">
            <a:extLst>
              <a:ext uri="{FF2B5EF4-FFF2-40B4-BE49-F238E27FC236}">
                <a16:creationId xmlns:a16="http://schemas.microsoft.com/office/drawing/2014/main" id="{888ED681-4154-EA3B-BA5B-89C41DB04F81}"/>
              </a:ext>
            </a:extLst>
          </p:cNvPr>
          <p:cNvSpPr txBox="1"/>
          <p:nvPr/>
        </p:nvSpPr>
        <p:spPr>
          <a:xfrm>
            <a:off x="9370736" y="2767280"/>
            <a:ext cx="2692400" cy="1077218"/>
          </a:xfrm>
          <a:prstGeom prst="rect">
            <a:avLst/>
          </a:prstGeom>
          <a:noFill/>
        </p:spPr>
        <p:txBody>
          <a:bodyPr wrap="square" rtlCol="0">
            <a:spAutoFit/>
          </a:bodyPr>
          <a:lstStyle/>
          <a:p>
            <a:r>
              <a:rPr lang="en-US" sz="3200" dirty="0">
                <a:solidFill>
                  <a:srgbClr val="2A2A2A"/>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Tree>
    <p:extLst>
      <p:ext uri="{BB962C8B-B14F-4D97-AF65-F5344CB8AC3E}">
        <p14:creationId xmlns:p14="http://schemas.microsoft.com/office/powerpoint/2010/main" val="372140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F17F6-B6BB-41E6-7901-05B67A0BAB0E}"/>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900"/>
                    </a14:imgEffect>
                    <a14:imgEffect>
                      <a14:saturation sat="0"/>
                    </a14:imgEffect>
                  </a14:imgLayer>
                </a14:imgProps>
              </a:ext>
            </a:extLst>
          </a:blip>
          <a:stretch>
            <a:fillRect/>
          </a:stretch>
        </p:blipFill>
        <p:spPr>
          <a:xfrm>
            <a:off x="-78543" y="0"/>
            <a:ext cx="12270543" cy="6858000"/>
          </a:xfrm>
          <a:prstGeom prst="rect">
            <a:avLst/>
          </a:prstGeom>
        </p:spPr>
      </p:pic>
      <p:pic>
        <p:nvPicPr>
          <p:cNvPr id="2" name="Picture 1" descr="A logo with a brain and swords&#10;&#10;Description automatically generated">
            <a:extLst>
              <a:ext uri="{FF2B5EF4-FFF2-40B4-BE49-F238E27FC236}">
                <a16:creationId xmlns:a16="http://schemas.microsoft.com/office/drawing/2014/main" id="{FB46D8C6-5F1A-F562-74B1-B6F5EB515F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221" y="117986"/>
            <a:ext cx="3500917" cy="3500917"/>
          </a:xfrm>
          <a:prstGeom prst="rect">
            <a:avLst/>
          </a:prstGeom>
          <a:effectLst>
            <a:softEdge rad="203200"/>
          </a:effectLst>
        </p:spPr>
      </p:pic>
      <p:sp>
        <p:nvSpPr>
          <p:cNvPr id="5" name="TextBox 4">
            <a:extLst>
              <a:ext uri="{FF2B5EF4-FFF2-40B4-BE49-F238E27FC236}">
                <a16:creationId xmlns:a16="http://schemas.microsoft.com/office/drawing/2014/main" id="{DBE13020-B25B-8B76-8593-F5F244EEA844}"/>
              </a:ext>
            </a:extLst>
          </p:cNvPr>
          <p:cNvSpPr txBox="1"/>
          <p:nvPr/>
        </p:nvSpPr>
        <p:spPr>
          <a:xfrm>
            <a:off x="675478" y="3437958"/>
            <a:ext cx="1939903" cy="1200329"/>
          </a:xfrm>
          <a:prstGeom prst="rect">
            <a:avLst/>
          </a:prstGeom>
          <a:noFill/>
        </p:spPr>
        <p:txBody>
          <a:bodyPr wrap="square">
            <a:spAutoFit/>
          </a:bodyPr>
          <a:lstStyle/>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Thinking.  </a:t>
            </a:r>
          </a:p>
          <a:p>
            <a:r>
              <a:rPr lang="en-US" dirty="0">
                <a:solidFill>
                  <a:srgbClr val="212121"/>
                </a:solidFill>
                <a:latin typeface="ADLaM Display" panose="020F0502020204030204" pitchFamily="2" charset="0"/>
                <a:ea typeface="ADLaM Display" panose="020F0502020204030204" pitchFamily="2" charset="0"/>
                <a:cs typeface="ADLaM Display" panose="020F0502020204030204" pitchFamily="2" charset="0"/>
              </a:rPr>
              <a:t>Change Your Life.</a:t>
            </a:r>
          </a:p>
        </p:txBody>
      </p:sp>
      <p:sp>
        <p:nvSpPr>
          <p:cNvPr id="7" name="TextBox 6">
            <a:extLst>
              <a:ext uri="{FF2B5EF4-FFF2-40B4-BE49-F238E27FC236}">
                <a16:creationId xmlns:a16="http://schemas.microsoft.com/office/drawing/2014/main" id="{35DCBDA9-F737-3006-59D4-740DEAE7D935}"/>
              </a:ext>
            </a:extLst>
          </p:cNvPr>
          <p:cNvSpPr txBox="1"/>
          <p:nvPr/>
        </p:nvSpPr>
        <p:spPr>
          <a:xfrm>
            <a:off x="1424816" y="5197867"/>
            <a:ext cx="10767183" cy="1569660"/>
          </a:xfrm>
          <a:prstGeom prst="rect">
            <a:avLst/>
          </a:prstGeom>
          <a:noFill/>
          <a:effectLst>
            <a:softEdge rad="88900"/>
          </a:effectLst>
        </p:spPr>
        <p:txBody>
          <a:bodyPr wrap="square">
            <a:spAutoFit/>
          </a:bodyPr>
          <a:lstStyle/>
          <a:p>
            <a:pPr defTabSz="609585">
              <a:spcBef>
                <a:spcPct val="0"/>
              </a:spcBef>
              <a:defRPr/>
            </a:pPr>
            <a:r>
              <a:rPr lang="en-US" altLang="en-US" sz="4800" b="1" dirty="0">
                <a:latin typeface="Abadi" panose="020B0604020104020204" pitchFamily="34" charset="0"/>
              </a:rPr>
              <a:t>The filters you have shape how you see life</a:t>
            </a:r>
          </a:p>
        </p:txBody>
      </p:sp>
      <p:pic>
        <p:nvPicPr>
          <p:cNvPr id="10" name="Picture 9">
            <a:extLst>
              <a:ext uri="{FF2B5EF4-FFF2-40B4-BE49-F238E27FC236}">
                <a16:creationId xmlns:a16="http://schemas.microsoft.com/office/drawing/2014/main" id="{B7760E83-E6BD-412A-6A12-1F2722D79549}"/>
              </a:ext>
            </a:extLst>
          </p:cNvPr>
          <p:cNvPicPr>
            <a:picLocks noChangeAspect="1"/>
          </p:cNvPicPr>
          <p:nvPr/>
        </p:nvPicPr>
        <p:blipFill>
          <a:blip r:embed="rId6"/>
          <a:stretch>
            <a:fillRect/>
          </a:stretch>
        </p:blipFill>
        <p:spPr>
          <a:xfrm>
            <a:off x="675478" y="5279973"/>
            <a:ext cx="749339" cy="666784"/>
          </a:xfrm>
          <a:prstGeom prst="rect">
            <a:avLst/>
          </a:prstGeom>
          <a:effectLst>
            <a:softEdge rad="63500"/>
          </a:effectLst>
        </p:spPr>
      </p:pic>
    </p:spTree>
    <p:extLst>
      <p:ext uri="{BB962C8B-B14F-4D97-AF65-F5344CB8AC3E}">
        <p14:creationId xmlns:p14="http://schemas.microsoft.com/office/powerpoint/2010/main" val="77686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og lying on a couch&#10;&#10;Description automatically generated">
            <a:extLst>
              <a:ext uri="{FF2B5EF4-FFF2-40B4-BE49-F238E27FC236}">
                <a16:creationId xmlns:a16="http://schemas.microsoft.com/office/drawing/2014/main" id="{6AE23A47-A9DC-E415-5630-3E57759B80AC}"/>
              </a:ext>
            </a:extLst>
          </p:cNvPr>
          <p:cNvPicPr>
            <a:picLocks noChangeAspect="1"/>
          </p:cNvPicPr>
          <p:nvPr/>
        </p:nvPicPr>
        <p:blipFill rotWithShape="1">
          <a:blip r:embed="rId2"/>
          <a:srcRect l="18214" t="24121" r="11071" b="16539"/>
          <a:stretch/>
        </p:blipFill>
        <p:spPr>
          <a:xfrm>
            <a:off x="0" y="-7115"/>
            <a:ext cx="12188952" cy="6865115"/>
          </a:xfrm>
          <a:prstGeom prst="rect">
            <a:avLst/>
          </a:prstGeom>
        </p:spPr>
      </p:pic>
    </p:spTree>
    <p:extLst>
      <p:ext uri="{BB962C8B-B14F-4D97-AF65-F5344CB8AC3E}">
        <p14:creationId xmlns:p14="http://schemas.microsoft.com/office/powerpoint/2010/main" val="2984292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 Lord said to Moses, “Send some men to explore the land of Canaan, which I am giving to the Israelites. From each ancestral tribe send one of its leaders.”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Numbers 13:1–2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3532188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They came back to Moses and Aaron and the whole Israelite community at Kadesh in the Desert of </a:t>
            </a:r>
            <a:r>
              <a:rPr kumimoji="0" lang="en-US" altLang="en-US" sz="4400" b="0" i="0" u="none" strike="noStrike" kern="1200" cap="none" spc="-200" normalizeH="0" baseline="0" noProof="0" dirty="0" err="1">
                <a:ln>
                  <a:noFill/>
                </a:ln>
                <a:solidFill>
                  <a:prstClr val="black"/>
                </a:solidFill>
                <a:effectLst/>
                <a:uLnTx/>
                <a:uFillTx/>
                <a:latin typeface="Calibri"/>
                <a:ea typeface="+mn-ea"/>
                <a:cs typeface="Tahoma" panose="020B0604030504040204" pitchFamily="34" charset="0"/>
              </a:rPr>
              <a:t>Paran</a:t>
            </a: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There they reported to them and to the whole assembly and showed them the fruit of the land. They gave Moses this account: “We went into the land to which you sent us, and it does flow with milk and honey! Here is its fruit.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Numbers 13:26–14:1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58987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EB1734-5862-F7B2-B17E-D2DBE9F0BFB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900"/>
                    </a14:imgEffect>
                    <a14:imgEffect>
                      <a14:saturation sat="0"/>
                    </a14:imgEffect>
                  </a14:imgLayer>
                </a14:imgProps>
              </a:ext>
            </a:extLst>
          </a:blip>
          <a:stretch>
            <a:fillRect/>
          </a:stretch>
        </p:blipFill>
        <p:spPr>
          <a:xfrm>
            <a:off x="0" y="0"/>
            <a:ext cx="12270543" cy="6858000"/>
          </a:xfrm>
          <a:prstGeom prst="rect">
            <a:avLst/>
          </a:prstGeom>
        </p:spPr>
      </p:pic>
      <p:sp>
        <p:nvSpPr>
          <p:cNvPr id="6" name="Title 1">
            <a:extLst>
              <a:ext uri="{FF2B5EF4-FFF2-40B4-BE49-F238E27FC236}">
                <a16:creationId xmlns:a16="http://schemas.microsoft.com/office/drawing/2014/main" id="{0BA26DE6-4C09-4E39-A23A-4C79AF15FFB3}"/>
              </a:ext>
            </a:extLst>
          </p:cNvPr>
          <p:cNvSpPr txBox="1">
            <a:spLocks noChangeArrowheads="1"/>
          </p:cNvSpPr>
          <p:nvPr/>
        </p:nvSpPr>
        <p:spPr bwMode="auto">
          <a:xfrm>
            <a:off x="454257" y="168153"/>
            <a:ext cx="11283485" cy="5368207"/>
          </a:xfrm>
          <a:prstGeom prst="rect">
            <a:avLst/>
          </a:prstGeom>
          <a:noFill/>
          <a:ln>
            <a:noFill/>
          </a:ln>
          <a:effectLst>
            <a:glow>
              <a:schemeClr val="accent1">
                <a:alpha val="41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120000"/>
              </a:lnSpc>
              <a:spcBef>
                <a:spcPts val="1000"/>
              </a:spcBef>
              <a:buFont typeface="Arial" panose="020B0604020202020204" pitchFamily="34" charset="0"/>
              <a:buChar char="•"/>
              <a:defRPr sz="2000">
                <a:solidFill>
                  <a:schemeClr val="tx1"/>
                </a:solidFill>
                <a:latin typeface="Rockwell" panose="02060603020205020403" pitchFamily="18" charset="0"/>
              </a:defRPr>
            </a:lvl1pPr>
            <a:lvl2pPr marL="685800" indent="-228600">
              <a:lnSpc>
                <a:spcPct val="120000"/>
              </a:lnSpc>
              <a:spcBef>
                <a:spcPts val="500"/>
              </a:spcBef>
              <a:buFont typeface="Arial" panose="020B0604020202020204" pitchFamily="34" charset="0"/>
              <a:buChar char="•"/>
              <a:defRPr>
                <a:solidFill>
                  <a:schemeClr val="tx1"/>
                </a:solidFill>
                <a:latin typeface="Rockwell" panose="02060603020205020403" pitchFamily="18" charset="0"/>
              </a:defRPr>
            </a:lvl2pPr>
            <a:lvl3pPr marL="1143000" indent="-228600">
              <a:lnSpc>
                <a:spcPct val="120000"/>
              </a:lnSpc>
              <a:spcBef>
                <a:spcPts val="500"/>
              </a:spcBef>
              <a:buFont typeface="Arial" panose="020B0604020202020204" pitchFamily="34" charset="0"/>
              <a:buChar char="•"/>
              <a:defRPr sz="1600">
                <a:solidFill>
                  <a:schemeClr val="tx1"/>
                </a:solidFill>
                <a:latin typeface="Rockwell" panose="02060603020205020403" pitchFamily="18" charset="0"/>
              </a:defRPr>
            </a:lvl3pPr>
            <a:lvl4pPr marL="1600200" indent="-228600">
              <a:lnSpc>
                <a:spcPct val="120000"/>
              </a:lnSpc>
              <a:spcBef>
                <a:spcPts val="500"/>
              </a:spcBef>
              <a:buFont typeface="Arial" panose="020B0604020202020204" pitchFamily="34" charset="0"/>
              <a:buChar char="•"/>
              <a:defRPr sz="1400">
                <a:solidFill>
                  <a:schemeClr val="tx1"/>
                </a:solidFill>
                <a:latin typeface="Rockwell" panose="02060603020205020403" pitchFamily="18" charset="0"/>
              </a:defRPr>
            </a:lvl4pPr>
            <a:lvl5pPr marL="2057400" indent="-228600">
              <a:lnSpc>
                <a:spcPct val="120000"/>
              </a:lnSpc>
              <a:spcBef>
                <a:spcPts val="500"/>
              </a:spcBef>
              <a:buFont typeface="Arial" panose="020B0604020202020204" pitchFamily="34" charset="0"/>
              <a:buChar char="•"/>
              <a:defRPr sz="1200">
                <a:solidFill>
                  <a:schemeClr val="tx1"/>
                </a:solidFill>
                <a:latin typeface="Rockwell" panose="02060603020205020403" pitchFamily="18" charset="0"/>
              </a:defRPr>
            </a:lvl5pPr>
            <a:lvl6pPr marL="25146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6pPr>
            <a:lvl7pPr marL="29718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7pPr>
            <a:lvl8pPr marL="34290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8pPr>
            <a:lvl9pPr marL="3886200" indent="-228600" eaLnBrk="0" fontAlgn="base" hangingPunct="0">
              <a:lnSpc>
                <a:spcPct val="120000"/>
              </a:lnSpc>
              <a:spcBef>
                <a:spcPts val="500"/>
              </a:spcBef>
              <a:spcAft>
                <a:spcPct val="0"/>
              </a:spcAft>
              <a:buFont typeface="Arial" panose="020B0604020202020204" pitchFamily="34" charset="0"/>
              <a:buChar char="•"/>
              <a:defRPr sz="1200">
                <a:solidFill>
                  <a:schemeClr val="tx1"/>
                </a:solidFill>
                <a:latin typeface="Rockwell" panose="02060603020205020403" pitchFamily="18" charset="0"/>
              </a:defRPr>
            </a:lvl9pPr>
          </a:lstStyle>
          <a:p>
            <a:pPr marL="0" marR="0" lvl="0" indent="0" algn="ctr" defTabSz="609585"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0" i="0" u="none" strike="noStrike" kern="1200" cap="none" spc="-200" normalizeH="0" baseline="0" noProof="0" dirty="0">
                <a:ln>
                  <a:noFill/>
                </a:ln>
                <a:solidFill>
                  <a:prstClr val="black"/>
                </a:solidFill>
                <a:effectLst/>
                <a:uLnTx/>
                <a:uFillTx/>
                <a:latin typeface="Calibri"/>
                <a:ea typeface="+mn-ea"/>
                <a:cs typeface="Tahoma" panose="020B0604030504040204" pitchFamily="34" charset="0"/>
              </a:rPr>
              <a:t> But the people who live there are powerful, and the cities are fortified and very large. We even saw descendants of Anak there. The Amalekites live in the Negev; the Hittites, Jebusites and Amorites live in the hill country; and the Canaanites live near the sea and along the Jordan.” </a:t>
            </a:r>
            <a:endParaRPr kumimoji="0" lang="en-US" altLang="en-US" sz="4400" b="0" i="0" u="none" strike="noStrike" kern="1200" cap="none" spc="-200" normalizeH="0" baseline="0" noProof="0" dirty="0">
              <a:ln>
                <a:noFill/>
              </a:ln>
              <a:solidFill>
                <a:srgbClr val="C00000"/>
              </a:solidFill>
              <a:effectLst/>
              <a:uLnTx/>
              <a:uFillTx/>
              <a:latin typeface="Calibri"/>
              <a:ea typeface="+mn-ea"/>
              <a:cs typeface="Tahoma" panose="020B0604030504040204" pitchFamily="34" charset="0"/>
            </a:endParaRPr>
          </a:p>
        </p:txBody>
      </p:sp>
      <p:pic>
        <p:nvPicPr>
          <p:cNvPr id="8" name="Picture 7" descr="Logo, company name&#10;&#10;Description automatically generated">
            <a:extLst>
              <a:ext uri="{FF2B5EF4-FFF2-40B4-BE49-F238E27FC236}">
                <a16:creationId xmlns:a16="http://schemas.microsoft.com/office/drawing/2014/main" id="{F1E9BD91-E51E-6B94-6C01-0FDAB2418E3C}"/>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10720208" y="5891404"/>
            <a:ext cx="1408101" cy="651105"/>
          </a:xfrm>
          <a:prstGeom prst="rect">
            <a:avLst/>
          </a:prstGeom>
        </p:spPr>
      </p:pic>
      <p:sp>
        <p:nvSpPr>
          <p:cNvPr id="4" name="Content Placeholder 7">
            <a:extLst>
              <a:ext uri="{FF2B5EF4-FFF2-40B4-BE49-F238E27FC236}">
                <a16:creationId xmlns:a16="http://schemas.microsoft.com/office/drawing/2014/main" id="{5B458F16-0C9F-419B-8F03-98280847A895}"/>
              </a:ext>
            </a:extLst>
          </p:cNvPr>
          <p:cNvSpPr txBox="1">
            <a:spLocks/>
          </p:cNvSpPr>
          <p:nvPr/>
        </p:nvSpPr>
        <p:spPr>
          <a:xfrm>
            <a:off x="157187" y="5891404"/>
            <a:ext cx="11971122" cy="766107"/>
          </a:xfrm>
          <a:prstGeom prst="rect">
            <a:avLst/>
          </a:prstGeom>
          <a:solidFill>
            <a:srgbClr val="171717"/>
          </a:solidFill>
          <a:effectLst>
            <a:softEdge rad="25400"/>
          </a:effectLst>
        </p:spPr>
        <p:txBody>
          <a:bodyPr wrap="square">
            <a:spAutoFit/>
          </a:bodyPr>
          <a:lstStyle>
            <a:lvl1pPr marL="0" indent="0" algn="ctr" rtl="0" eaLnBrk="0" fontAlgn="base" hangingPunct="0">
              <a:lnSpc>
                <a:spcPct val="120000"/>
              </a:lnSpc>
              <a:spcBef>
                <a:spcPts val="1000"/>
              </a:spcBef>
              <a:spcAft>
                <a:spcPct val="0"/>
              </a:spcAft>
              <a:buFont typeface="Arial" panose="020B0604020202020204" pitchFamily="34" charset="0"/>
              <a:buNone/>
              <a:defRPr sz="2400" kern="1200">
                <a:solidFill>
                  <a:schemeClr val="tx1"/>
                </a:solidFill>
                <a:effectLst>
                  <a:outerShdw blurRad="50800" dist="38100" dir="2700000" algn="tl" rotWithShape="0">
                    <a:srgbClr val="000000">
                      <a:alpha val="48000"/>
                    </a:srgbClr>
                  </a:outerShdw>
                </a:effectLst>
                <a:latin typeface="+mn-lt"/>
                <a:ea typeface="+mn-ea"/>
                <a:cs typeface="+mn-cs"/>
              </a:defRPr>
            </a:lvl1pPr>
            <a:lvl2pPr marL="457200" indent="0" algn="ctr" rtl="0" eaLnBrk="0" fontAlgn="base" hangingPunct="0">
              <a:lnSpc>
                <a:spcPct val="120000"/>
              </a:lnSpc>
              <a:spcBef>
                <a:spcPts val="500"/>
              </a:spcBef>
              <a:spcAft>
                <a:spcPct val="0"/>
              </a:spcAft>
              <a:buFont typeface="Arial" panose="020B0604020202020204" pitchFamily="34" charset="0"/>
              <a:buNone/>
              <a:defRPr sz="2000" kern="1200">
                <a:solidFill>
                  <a:schemeClr val="tx1"/>
                </a:solidFill>
                <a:effectLst>
                  <a:outerShdw blurRad="50800" dist="38100" dir="2700000" algn="tl" rotWithShape="0">
                    <a:srgbClr val="000000">
                      <a:alpha val="48000"/>
                    </a:srgbClr>
                  </a:outerShdw>
                </a:effectLst>
                <a:latin typeface="+mn-lt"/>
                <a:ea typeface="+mn-ea"/>
                <a:cs typeface="+mn-cs"/>
              </a:defRPr>
            </a:lvl2pPr>
            <a:lvl3pPr marL="914400" indent="0" algn="ctr" rtl="0" eaLnBrk="0" fontAlgn="base" hangingPunct="0">
              <a:lnSpc>
                <a:spcPct val="120000"/>
              </a:lnSpc>
              <a:spcBef>
                <a:spcPts val="500"/>
              </a:spcBef>
              <a:spcAft>
                <a:spcPct val="0"/>
              </a:spcAft>
              <a:buFont typeface="Arial" panose="020B0604020202020204" pitchFamily="34" charset="0"/>
              <a:buNone/>
              <a:defRPr sz="18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3716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4pPr>
            <a:lvl5pPr marL="1828800" indent="0" algn="ctr" rtl="0" eaLnBrk="0" fontAlgn="base" hangingPunct="0">
              <a:lnSpc>
                <a:spcPct val="120000"/>
              </a:lnSpc>
              <a:spcBef>
                <a:spcPts val="500"/>
              </a:spcBef>
              <a:spcAft>
                <a:spcPct val="0"/>
              </a:spcAft>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2860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7432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2004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657600" indent="0" algn="ctr" defTabSz="914400" rtl="0" eaLnBrk="1" latinLnBrk="0" hangingPunct="1">
              <a:lnSpc>
                <a:spcPct val="120000"/>
              </a:lnSpc>
              <a:spcBef>
                <a:spcPts val="500"/>
              </a:spcBef>
              <a:buFont typeface="Arial" panose="020B0604020202020204" pitchFamily="34" charset="0"/>
              <a:buNone/>
              <a:defRPr sz="16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marR="0" lvl="0" indent="0" algn="r" defTabSz="1219170" rtl="0" eaLnBrk="1" fontAlgn="auto" latinLnBrk="0" hangingPunct="1">
              <a:lnSpc>
                <a:spcPct val="120000"/>
              </a:lnSpc>
              <a:spcBef>
                <a:spcPts val="1333"/>
              </a:spcBef>
              <a:spcAft>
                <a:spcPts val="0"/>
              </a:spcAft>
              <a:buClr>
                <a:srgbClr val="FFCA08">
                  <a:lumMod val="75000"/>
                </a:srgbClr>
              </a:buClr>
              <a:buSzTx/>
              <a:buFont typeface="Arial" panose="020B0604020202020204" pitchFamily="34" charset="0"/>
              <a:buNone/>
              <a:tabLst/>
              <a:defRPr/>
            </a:pPr>
            <a:r>
              <a:rPr kumimoji="0" lang="en-US" sz="4000"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rPr>
              <a:t>Numbers 13:26–14:1 (NIV) </a:t>
            </a:r>
            <a:endParaRPr kumimoji="0" lang="en-US" sz="3733" b="0" i="1" u="none" strike="noStrike" kern="1200" cap="none" spc="800" normalizeH="0" baseline="0" noProof="0" dirty="0">
              <a:ln>
                <a:noFill/>
              </a:ln>
              <a:solidFill>
                <a:prstClr val="white"/>
              </a:solidFill>
              <a:effectLst>
                <a:outerShdw blurRad="38100" dist="38100" dir="2700000" algn="tl">
                  <a:srgbClr val="000000">
                    <a:alpha val="43137"/>
                  </a:srgbClr>
                </a:outerShdw>
              </a:effectLst>
              <a:uLnTx/>
              <a:uFillTx/>
              <a:latin typeface="Rockwell" panose="02060603020205020403"/>
              <a:ea typeface="+mn-ea"/>
              <a:cs typeface="+mn-cs"/>
            </a:endParaRPr>
          </a:p>
        </p:txBody>
      </p:sp>
      <p:pic>
        <p:nvPicPr>
          <p:cNvPr id="7" name="Picture 6" descr="A yellow and black logo with words&#10;&#10;Description automatically generated">
            <a:extLst>
              <a:ext uri="{FF2B5EF4-FFF2-40B4-BE49-F238E27FC236}">
                <a16:creationId xmlns:a16="http://schemas.microsoft.com/office/drawing/2014/main" id="{6C717847-2708-EDCE-ADB6-DD30925FE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87" y="5859067"/>
            <a:ext cx="1408102" cy="830780"/>
          </a:xfrm>
          <a:prstGeom prst="rect">
            <a:avLst/>
          </a:prstGeom>
        </p:spPr>
      </p:pic>
    </p:spTree>
    <p:extLst>
      <p:ext uri="{BB962C8B-B14F-4D97-AF65-F5344CB8AC3E}">
        <p14:creationId xmlns:p14="http://schemas.microsoft.com/office/powerpoint/2010/main" val="151071726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9641</TotalTime>
  <Words>1765</Words>
  <Application>Microsoft Office PowerPoint</Application>
  <PresentationFormat>Widescreen</PresentationFormat>
  <Paragraphs>115</Paragraphs>
  <Slides>41</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Abadi</vt:lpstr>
      <vt:lpstr>ADLaM Display</vt:lpstr>
      <vt:lpstr>Arial</vt:lpstr>
      <vt:lpstr>Calibri</vt:lpstr>
      <vt:lpstr>Rockwell</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 Wallin</dc:creator>
  <cp:lastModifiedBy>Doug Wallin</cp:lastModifiedBy>
  <cp:revision>314</cp:revision>
  <cp:lastPrinted>2023-09-03T13:45:56Z</cp:lastPrinted>
  <dcterms:created xsi:type="dcterms:W3CDTF">2022-06-01T02:28:00Z</dcterms:created>
  <dcterms:modified xsi:type="dcterms:W3CDTF">2023-10-15T13:21:57Z</dcterms:modified>
</cp:coreProperties>
</file>