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724" r:id="rId2"/>
    <p:sldId id="2722" r:id="rId3"/>
    <p:sldId id="2599" r:id="rId4"/>
    <p:sldId id="2630" r:id="rId5"/>
    <p:sldId id="2725" r:id="rId6"/>
    <p:sldId id="2728" r:id="rId7"/>
    <p:sldId id="2721" r:id="rId8"/>
    <p:sldId id="2729" r:id="rId9"/>
    <p:sldId id="2730" r:id="rId10"/>
    <p:sldId id="2731" r:id="rId11"/>
    <p:sldId id="2732" r:id="rId12"/>
    <p:sldId id="2733" r:id="rId13"/>
    <p:sldId id="2734" r:id="rId14"/>
    <p:sldId id="2735" r:id="rId15"/>
    <p:sldId id="2736" r:id="rId16"/>
    <p:sldId id="2737" r:id="rId17"/>
    <p:sldId id="2738" r:id="rId18"/>
    <p:sldId id="2740" r:id="rId19"/>
    <p:sldId id="2739" r:id="rId20"/>
    <p:sldId id="2741" r:id="rId21"/>
    <p:sldId id="2742" r:id="rId22"/>
    <p:sldId id="2743" r:id="rId23"/>
    <p:sldId id="2744" r:id="rId24"/>
    <p:sldId id="2745" r:id="rId25"/>
    <p:sldId id="2746" r:id="rId26"/>
    <p:sldId id="2747" r:id="rId27"/>
    <p:sldId id="2748" r:id="rId28"/>
    <p:sldId id="2749" r:id="rId29"/>
    <p:sldId id="2750" r:id="rId30"/>
    <p:sldId id="2751" r:id="rId31"/>
    <p:sldId id="2752" r:id="rId32"/>
    <p:sldId id="2753" r:id="rId33"/>
    <p:sldId id="2727" r:id="rId3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8F28"/>
    <a:srgbClr val="2A2A2A"/>
    <a:srgbClr val="EEEEEE"/>
    <a:srgbClr val="212121"/>
    <a:srgbClr val="363636"/>
    <a:srgbClr val="A27B01"/>
    <a:srgbClr val="F0F0F0"/>
    <a:srgbClr val="C0A34A"/>
    <a:srgbClr val="C08F04"/>
    <a:srgbClr val="FCD7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94660"/>
  </p:normalViewPr>
  <p:slideViewPr>
    <p:cSldViewPr snapToGrid="0">
      <p:cViewPr varScale="1">
        <p:scale>
          <a:sx n="105" d="100"/>
          <a:sy n="105" d="100"/>
        </p:scale>
        <p:origin x="492" y="114"/>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6831E15-2D2E-43AB-B743-8EA62B45FA7D}" type="datetimeFigureOut">
              <a:rPr lang="en-US" smtClean="0"/>
              <a:t>10/1/2023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a:t>
            </a:fld>
            <a:endParaRPr lang="en-US"/>
          </a:p>
        </p:txBody>
      </p:sp>
    </p:spTree>
    <p:extLst>
      <p:ext uri="{BB962C8B-B14F-4D97-AF65-F5344CB8AC3E}">
        <p14:creationId xmlns:p14="http://schemas.microsoft.com/office/powerpoint/2010/main" val="2297961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3643681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33</a:t>
            </a:fld>
            <a:endParaRPr lang="en-US"/>
          </a:p>
        </p:txBody>
      </p:sp>
    </p:spTree>
    <p:extLst>
      <p:ext uri="{BB962C8B-B14F-4D97-AF65-F5344CB8AC3E}">
        <p14:creationId xmlns:p14="http://schemas.microsoft.com/office/powerpoint/2010/main" val="36016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968373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20611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161522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242017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2303297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2921101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3398122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3641617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87474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55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2192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4155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78469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1753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890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3343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727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30408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967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10/1/2023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23690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jp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jp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2">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29" name="Freeform: Shape 23">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0" name="Freeform: Shape 24">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31" name="Freeform: Shape 25">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7" name="Freeform: Shape 26">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pic>
        <p:nvPicPr>
          <p:cNvPr id="3" name="Picture 2" descr="A yellow and black logo with words&#10;&#10;Description automatically generated">
            <a:extLst>
              <a:ext uri="{FF2B5EF4-FFF2-40B4-BE49-F238E27FC236}">
                <a16:creationId xmlns:a16="http://schemas.microsoft.com/office/drawing/2014/main" id="{D94A414E-A365-54C0-850A-57E0F0E2E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2"/>
            <a:ext cx="12192004" cy="7193282"/>
          </a:xfrm>
          <a:prstGeom prst="rect">
            <a:avLst/>
          </a:prstGeom>
        </p:spPr>
      </p:pic>
      <p:sp>
        <p:nvSpPr>
          <p:cNvPr id="9" name="TextBox 8">
            <a:extLst>
              <a:ext uri="{FF2B5EF4-FFF2-40B4-BE49-F238E27FC236}">
                <a16:creationId xmlns:a16="http://schemas.microsoft.com/office/drawing/2014/main" id="{77D050A7-B92A-3BED-C47D-6D3420C2D815}"/>
              </a:ext>
            </a:extLst>
          </p:cNvPr>
          <p:cNvSpPr txBox="1"/>
          <p:nvPr/>
        </p:nvSpPr>
        <p:spPr>
          <a:xfrm>
            <a:off x="128864" y="2767280"/>
            <a:ext cx="2692400" cy="1077218"/>
          </a:xfrm>
          <a:prstGeom prst="rect">
            <a:avLst/>
          </a:prstGeom>
          <a:noFill/>
        </p:spPr>
        <p:txBody>
          <a:bodyPr wrap="square" rtlCol="0">
            <a:spAutoFit/>
          </a:bodyPr>
          <a:lstStyle/>
          <a:p>
            <a:r>
              <a:rPr lang="en-US" sz="3200" dirty="0">
                <a:solidFill>
                  <a:srgbClr val="2A2A2A"/>
                </a:solidFill>
                <a:latin typeface="ADLaM Display" panose="020F0502020204030204" pitchFamily="2" charset="0"/>
                <a:ea typeface="ADLaM Display" panose="020F0502020204030204" pitchFamily="2" charset="0"/>
                <a:cs typeface="ADLaM Display" panose="020F0502020204030204" pitchFamily="2" charset="0"/>
              </a:rPr>
              <a:t>Change Your Thinking.</a:t>
            </a:r>
          </a:p>
        </p:txBody>
      </p:sp>
      <p:sp>
        <p:nvSpPr>
          <p:cNvPr id="10" name="TextBox 9">
            <a:extLst>
              <a:ext uri="{FF2B5EF4-FFF2-40B4-BE49-F238E27FC236}">
                <a16:creationId xmlns:a16="http://schemas.microsoft.com/office/drawing/2014/main" id="{888ED681-4154-EA3B-BA5B-89C41DB04F81}"/>
              </a:ext>
            </a:extLst>
          </p:cNvPr>
          <p:cNvSpPr txBox="1"/>
          <p:nvPr/>
        </p:nvSpPr>
        <p:spPr>
          <a:xfrm>
            <a:off x="9370736" y="2767280"/>
            <a:ext cx="2692400" cy="1077218"/>
          </a:xfrm>
          <a:prstGeom prst="rect">
            <a:avLst/>
          </a:prstGeom>
          <a:noFill/>
        </p:spPr>
        <p:txBody>
          <a:bodyPr wrap="square" rtlCol="0">
            <a:spAutoFit/>
          </a:bodyPr>
          <a:lstStyle/>
          <a:p>
            <a:r>
              <a:rPr lang="en-US" sz="3200" dirty="0">
                <a:solidFill>
                  <a:srgbClr val="2A2A2A"/>
                </a:solidFill>
                <a:latin typeface="ADLaM Display" panose="020F0502020204030204" pitchFamily="2" charset="0"/>
                <a:ea typeface="ADLaM Display" panose="020F0502020204030204" pitchFamily="2" charset="0"/>
                <a:cs typeface="ADLaM Display" panose="020F0502020204030204" pitchFamily="2" charset="0"/>
              </a:rPr>
              <a:t>Change Your Life.</a:t>
            </a:r>
          </a:p>
        </p:txBody>
      </p:sp>
    </p:spTree>
    <p:extLst>
      <p:ext uri="{BB962C8B-B14F-4D97-AF65-F5344CB8AC3E}">
        <p14:creationId xmlns:p14="http://schemas.microsoft.com/office/powerpoint/2010/main" val="594368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The thief comes only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to steal and kill and destroy; </a:t>
            </a: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I have come that they may have life, and have it to the full. “I am the good shepherd. The good shepherd lays down his life for the sheep.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John 10:10–11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2777656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Now the serpent was more crafty than any of the wild animals the Lord God had made. He said to the woman,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Did God really say, </a:t>
            </a: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‘You must not eat from any tree in the garden’?” The woman said to the serpent, “We may eat fruit from the trees in the garden,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Genesis 3:1–6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397976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but God did say, ‘You must not eat fruit from the tree that is in the middle of the garden, and you must not touch it, or you will die.’ ”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“You will not certainly die,” </a:t>
            </a: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the serpent said to the woman. “For God knows that when you eat from it your eyes will be opened, and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you will be like God,</a:t>
            </a: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 knowing good and evil.”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Genesis 3:1–6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1624537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When the woman saw that the fruit of the tree was good for food and pleasing to the eye, and also desirable for gaining wisdom, she took some and ate it. She also gave some to her husband, who was with her, and he ate it.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Genesis 3:1–6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314266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When tempted, no one should say, “God is tempting me.” For God cannot be tempted by evil, nor does he tempt anyone; but each person is tempted when they are dragged away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by their own evil desire </a:t>
            </a: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and enticed.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James 1:13–17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3667470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Then, after desire has conceived, it gives birth to sin;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and sin, when it is full-grown, gives birth to death. </a:t>
            </a: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Don’t be deceived, my dear brothers and sisters.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Every good and perfect gift is from above,</a:t>
            </a: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 coming down from the Father of the heavenly lights, who does not change like shifting shadows.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James 1:13–17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2018006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But I am afraid that just as Eve was deceived by the serpent’s cunning,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your minds may somehow be led astray</a:t>
            </a: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 from your sincere and pure devotion to Christ.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2 Corinthians 11:3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2153974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For although they knew God, they neither glorified him as God nor gave thanks to him, but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their thinking became futile</a:t>
            </a: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 and their foolish hearts were darkened. Although they claimed to be wise, they became fools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Romans 1:21–25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4274849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9F17F6-B6BB-41E6-7901-05B67A0BAB0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900"/>
                    </a14:imgEffect>
                    <a14:imgEffect>
                      <a14:saturation sat="0"/>
                    </a14:imgEffect>
                  </a14:imgLayer>
                </a14:imgProps>
              </a:ext>
            </a:extLst>
          </a:blip>
          <a:stretch>
            <a:fillRect/>
          </a:stretch>
        </p:blipFill>
        <p:spPr>
          <a:xfrm>
            <a:off x="-78543" y="0"/>
            <a:ext cx="12270543" cy="6858000"/>
          </a:xfrm>
          <a:prstGeom prst="rect">
            <a:avLst/>
          </a:prstGeom>
        </p:spPr>
      </p:pic>
      <p:pic>
        <p:nvPicPr>
          <p:cNvPr id="2" name="Picture 1" descr="A logo with a brain and swords&#10;&#10;Description automatically generated">
            <a:extLst>
              <a:ext uri="{FF2B5EF4-FFF2-40B4-BE49-F238E27FC236}">
                <a16:creationId xmlns:a16="http://schemas.microsoft.com/office/drawing/2014/main" id="{FB46D8C6-5F1A-F562-74B1-B6F5EB515F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221" y="117986"/>
            <a:ext cx="3500917" cy="3500917"/>
          </a:xfrm>
          <a:prstGeom prst="rect">
            <a:avLst/>
          </a:prstGeom>
          <a:effectLst>
            <a:softEdge rad="203200"/>
          </a:effectLst>
        </p:spPr>
      </p:pic>
      <p:sp>
        <p:nvSpPr>
          <p:cNvPr id="5" name="TextBox 4">
            <a:extLst>
              <a:ext uri="{FF2B5EF4-FFF2-40B4-BE49-F238E27FC236}">
                <a16:creationId xmlns:a16="http://schemas.microsoft.com/office/drawing/2014/main" id="{DBE13020-B25B-8B76-8593-F5F244EEA844}"/>
              </a:ext>
            </a:extLst>
          </p:cNvPr>
          <p:cNvSpPr txBox="1"/>
          <p:nvPr/>
        </p:nvSpPr>
        <p:spPr>
          <a:xfrm>
            <a:off x="675478" y="3437958"/>
            <a:ext cx="1939903" cy="1200329"/>
          </a:xfrm>
          <a:prstGeom prst="rect">
            <a:avLst/>
          </a:prstGeom>
          <a:noFill/>
        </p:spPr>
        <p:txBody>
          <a:bodyPr wrap="square">
            <a:spAutoFit/>
          </a:bodyPr>
          <a:lstStyle/>
          <a:p>
            <a:r>
              <a:rPr lang="en-US" dirty="0">
                <a:solidFill>
                  <a:srgbClr val="212121"/>
                </a:solidFill>
                <a:latin typeface="ADLaM Display" panose="020F0502020204030204" pitchFamily="2" charset="0"/>
                <a:ea typeface="ADLaM Display" panose="020F0502020204030204" pitchFamily="2" charset="0"/>
                <a:cs typeface="ADLaM Display" panose="020F0502020204030204" pitchFamily="2" charset="0"/>
              </a:rPr>
              <a:t>Change Your Thinking.  </a:t>
            </a:r>
          </a:p>
          <a:p>
            <a:r>
              <a:rPr lang="en-US" dirty="0">
                <a:solidFill>
                  <a:srgbClr val="212121"/>
                </a:solidFill>
                <a:latin typeface="ADLaM Display" panose="020F0502020204030204" pitchFamily="2" charset="0"/>
                <a:ea typeface="ADLaM Display" panose="020F0502020204030204" pitchFamily="2" charset="0"/>
                <a:cs typeface="ADLaM Display" panose="020F0502020204030204" pitchFamily="2" charset="0"/>
              </a:rPr>
              <a:t>Change Your Life.</a:t>
            </a:r>
          </a:p>
        </p:txBody>
      </p:sp>
      <p:sp>
        <p:nvSpPr>
          <p:cNvPr id="7" name="TextBox 6">
            <a:extLst>
              <a:ext uri="{FF2B5EF4-FFF2-40B4-BE49-F238E27FC236}">
                <a16:creationId xmlns:a16="http://schemas.microsoft.com/office/drawing/2014/main" id="{35DCBDA9-F737-3006-59D4-740DEAE7D935}"/>
              </a:ext>
            </a:extLst>
          </p:cNvPr>
          <p:cNvSpPr txBox="1"/>
          <p:nvPr/>
        </p:nvSpPr>
        <p:spPr>
          <a:xfrm>
            <a:off x="1424816" y="5197867"/>
            <a:ext cx="10767183" cy="1569660"/>
          </a:xfrm>
          <a:prstGeom prst="rect">
            <a:avLst/>
          </a:prstGeom>
          <a:noFill/>
          <a:effectLst>
            <a:softEdge rad="88900"/>
          </a:effectLst>
        </p:spPr>
        <p:txBody>
          <a:bodyPr wrap="square">
            <a:spAutoFit/>
          </a:bodyPr>
          <a:lstStyle/>
          <a:p>
            <a:pPr defTabSz="609585">
              <a:spcBef>
                <a:spcPct val="0"/>
              </a:spcBef>
              <a:defRPr/>
            </a:pPr>
            <a:r>
              <a:rPr lang="en-US" altLang="en-US" sz="4800" b="1" dirty="0">
                <a:latin typeface="Abadi" panose="020B0604020104020204" pitchFamily="34" charset="0"/>
              </a:rPr>
              <a:t>You must learn to take control of your thoughts</a:t>
            </a:r>
          </a:p>
        </p:txBody>
      </p:sp>
      <p:sp>
        <p:nvSpPr>
          <p:cNvPr id="8" name="TextBox 7">
            <a:extLst>
              <a:ext uri="{FF2B5EF4-FFF2-40B4-BE49-F238E27FC236}">
                <a16:creationId xmlns:a16="http://schemas.microsoft.com/office/drawing/2014/main" id="{25B9662B-156E-4F5D-497B-CD90B28BB648}"/>
              </a:ext>
            </a:extLst>
          </p:cNvPr>
          <p:cNvSpPr txBox="1"/>
          <p:nvPr/>
        </p:nvSpPr>
        <p:spPr>
          <a:xfrm>
            <a:off x="3749040" y="164952"/>
            <a:ext cx="8229849" cy="2062103"/>
          </a:xfrm>
          <a:prstGeom prst="rect">
            <a:avLst/>
          </a:prstGeom>
          <a:noFill/>
        </p:spPr>
        <p:txBody>
          <a:bodyPr wrap="square">
            <a:spAutoFit/>
          </a:bodyPr>
          <a:lstStyle/>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Most of life’s battles are won or lost in your mind.</a:t>
            </a:r>
          </a:p>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Your spiritual enemy tries to get </a:t>
            </a:r>
            <a:r>
              <a:rPr lang="en-US" altLang="en-US" sz="3200" dirty="0">
                <a:solidFill>
                  <a:srgbClr val="A27B01"/>
                </a:solidFill>
                <a:latin typeface="Abadi" panose="020B0604020104020204" pitchFamily="34" charset="0"/>
              </a:rPr>
              <a:t>in</a:t>
            </a: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 your head</a:t>
            </a:r>
            <a:endParaRPr kumimoji="0" lang="en-US" altLang="en-US" sz="3733" b="0" i="0" u="none" strike="noStrike" kern="1200" cap="none" spc="0" normalizeH="0" baseline="0" noProof="0" dirty="0">
              <a:ln>
                <a:noFill/>
              </a:ln>
              <a:solidFill>
                <a:srgbClr val="A27B01"/>
              </a:solidFill>
              <a:effectLst/>
              <a:uLnTx/>
              <a:uFillTx/>
              <a:latin typeface="Abadi" panose="020B0604020104020204" pitchFamily="34" charset="0"/>
              <a:ea typeface="+mn-ea"/>
              <a:cs typeface="+mn-cs"/>
            </a:endParaRPr>
          </a:p>
        </p:txBody>
      </p:sp>
      <p:pic>
        <p:nvPicPr>
          <p:cNvPr id="10" name="Picture 9">
            <a:extLst>
              <a:ext uri="{FF2B5EF4-FFF2-40B4-BE49-F238E27FC236}">
                <a16:creationId xmlns:a16="http://schemas.microsoft.com/office/drawing/2014/main" id="{B7760E83-E6BD-412A-6A12-1F2722D79549}"/>
              </a:ext>
            </a:extLst>
          </p:cNvPr>
          <p:cNvPicPr>
            <a:picLocks noChangeAspect="1"/>
          </p:cNvPicPr>
          <p:nvPr/>
        </p:nvPicPr>
        <p:blipFill>
          <a:blip r:embed="rId6"/>
          <a:stretch>
            <a:fillRect/>
          </a:stretch>
        </p:blipFill>
        <p:spPr>
          <a:xfrm>
            <a:off x="675478" y="5279973"/>
            <a:ext cx="749339" cy="666784"/>
          </a:xfrm>
          <a:prstGeom prst="rect">
            <a:avLst/>
          </a:prstGeom>
          <a:effectLst>
            <a:softEdge rad="63500"/>
          </a:effectLst>
        </p:spPr>
      </p:pic>
    </p:spTree>
    <p:extLst>
      <p:ext uri="{BB962C8B-B14F-4D97-AF65-F5344CB8AC3E}">
        <p14:creationId xmlns:p14="http://schemas.microsoft.com/office/powerpoint/2010/main" val="4245313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For though we live in the world, we do not wage war as the world does.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2 Corinthians 10:3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2688695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9F17F6-B6BB-41E6-7901-05B67A0BAB0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900"/>
                    </a14:imgEffect>
                    <a14:imgEffect>
                      <a14:saturation sat="0"/>
                    </a14:imgEffect>
                  </a14:imgLayer>
                </a14:imgProps>
              </a:ext>
            </a:extLst>
          </a:blip>
          <a:stretch>
            <a:fillRect/>
          </a:stretch>
        </p:blipFill>
        <p:spPr>
          <a:xfrm>
            <a:off x="-78543" y="0"/>
            <a:ext cx="12270543" cy="6858000"/>
          </a:xfrm>
          <a:prstGeom prst="rect">
            <a:avLst/>
          </a:prstGeom>
        </p:spPr>
      </p:pic>
      <p:pic>
        <p:nvPicPr>
          <p:cNvPr id="2" name="Picture 1" descr="A logo with a brain and swords&#10;&#10;Description automatically generated">
            <a:extLst>
              <a:ext uri="{FF2B5EF4-FFF2-40B4-BE49-F238E27FC236}">
                <a16:creationId xmlns:a16="http://schemas.microsoft.com/office/drawing/2014/main" id="{FB46D8C6-5F1A-F562-74B1-B6F5EB515F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221" y="117986"/>
            <a:ext cx="3500917" cy="3500917"/>
          </a:xfrm>
          <a:prstGeom prst="rect">
            <a:avLst/>
          </a:prstGeom>
          <a:effectLst>
            <a:softEdge rad="203200"/>
          </a:effectLst>
        </p:spPr>
      </p:pic>
      <p:sp>
        <p:nvSpPr>
          <p:cNvPr id="5" name="TextBox 4">
            <a:extLst>
              <a:ext uri="{FF2B5EF4-FFF2-40B4-BE49-F238E27FC236}">
                <a16:creationId xmlns:a16="http://schemas.microsoft.com/office/drawing/2014/main" id="{DBE13020-B25B-8B76-8593-F5F244EEA844}"/>
              </a:ext>
            </a:extLst>
          </p:cNvPr>
          <p:cNvSpPr txBox="1"/>
          <p:nvPr/>
        </p:nvSpPr>
        <p:spPr>
          <a:xfrm>
            <a:off x="675478" y="3437958"/>
            <a:ext cx="1939903" cy="1200329"/>
          </a:xfrm>
          <a:prstGeom prst="rect">
            <a:avLst/>
          </a:prstGeom>
          <a:noFill/>
        </p:spPr>
        <p:txBody>
          <a:bodyPr wrap="square">
            <a:spAutoFit/>
          </a:bodyPr>
          <a:lstStyle/>
          <a:p>
            <a:r>
              <a:rPr lang="en-US" dirty="0">
                <a:solidFill>
                  <a:srgbClr val="212121"/>
                </a:solidFill>
                <a:latin typeface="ADLaM Display" panose="020F0502020204030204" pitchFamily="2" charset="0"/>
                <a:ea typeface="ADLaM Display" panose="020F0502020204030204" pitchFamily="2" charset="0"/>
                <a:cs typeface="ADLaM Display" panose="020F0502020204030204" pitchFamily="2" charset="0"/>
              </a:rPr>
              <a:t>Change Your Thinking.  </a:t>
            </a:r>
          </a:p>
          <a:p>
            <a:r>
              <a:rPr lang="en-US" dirty="0">
                <a:solidFill>
                  <a:srgbClr val="212121"/>
                </a:solidFill>
                <a:latin typeface="ADLaM Display" panose="020F0502020204030204" pitchFamily="2" charset="0"/>
                <a:ea typeface="ADLaM Display" panose="020F0502020204030204" pitchFamily="2" charset="0"/>
                <a:cs typeface="ADLaM Display" panose="020F0502020204030204" pitchFamily="2" charset="0"/>
              </a:rPr>
              <a:t>Change Your Life.</a:t>
            </a:r>
          </a:p>
        </p:txBody>
      </p:sp>
      <p:sp>
        <p:nvSpPr>
          <p:cNvPr id="7" name="TextBox 6">
            <a:extLst>
              <a:ext uri="{FF2B5EF4-FFF2-40B4-BE49-F238E27FC236}">
                <a16:creationId xmlns:a16="http://schemas.microsoft.com/office/drawing/2014/main" id="{35DCBDA9-F737-3006-59D4-740DEAE7D935}"/>
              </a:ext>
            </a:extLst>
          </p:cNvPr>
          <p:cNvSpPr txBox="1"/>
          <p:nvPr/>
        </p:nvSpPr>
        <p:spPr>
          <a:xfrm>
            <a:off x="1424816" y="5197867"/>
            <a:ext cx="10767183" cy="1569660"/>
          </a:xfrm>
          <a:prstGeom prst="rect">
            <a:avLst/>
          </a:prstGeom>
          <a:noFill/>
          <a:effectLst>
            <a:softEdge rad="88900"/>
          </a:effectLst>
        </p:spPr>
        <p:txBody>
          <a:bodyPr wrap="square">
            <a:spAutoFit/>
          </a:bodyPr>
          <a:lstStyle/>
          <a:p>
            <a:pPr defTabSz="609585">
              <a:spcBef>
                <a:spcPct val="0"/>
              </a:spcBef>
              <a:defRPr/>
            </a:pPr>
            <a:r>
              <a:rPr lang="en-US" altLang="en-US" sz="4800" b="1" dirty="0">
                <a:latin typeface="Abadi" panose="020B0604020104020204" pitchFamily="34" charset="0"/>
              </a:rPr>
              <a:t>Most of life’s battles are won or lost in your mind.</a:t>
            </a:r>
          </a:p>
        </p:txBody>
      </p:sp>
      <p:pic>
        <p:nvPicPr>
          <p:cNvPr id="10" name="Picture 9">
            <a:extLst>
              <a:ext uri="{FF2B5EF4-FFF2-40B4-BE49-F238E27FC236}">
                <a16:creationId xmlns:a16="http://schemas.microsoft.com/office/drawing/2014/main" id="{B7760E83-E6BD-412A-6A12-1F2722D79549}"/>
              </a:ext>
            </a:extLst>
          </p:cNvPr>
          <p:cNvPicPr>
            <a:picLocks noChangeAspect="1"/>
          </p:cNvPicPr>
          <p:nvPr/>
        </p:nvPicPr>
        <p:blipFill>
          <a:blip r:embed="rId6"/>
          <a:stretch>
            <a:fillRect/>
          </a:stretch>
        </p:blipFill>
        <p:spPr>
          <a:xfrm>
            <a:off x="675478" y="5279973"/>
            <a:ext cx="749339" cy="666784"/>
          </a:xfrm>
          <a:prstGeom prst="rect">
            <a:avLst/>
          </a:prstGeom>
          <a:effectLst>
            <a:softEdge rad="63500"/>
          </a:effectLst>
        </p:spPr>
      </p:pic>
    </p:spTree>
    <p:extLst>
      <p:ext uri="{BB962C8B-B14F-4D97-AF65-F5344CB8AC3E}">
        <p14:creationId xmlns:p14="http://schemas.microsoft.com/office/powerpoint/2010/main" val="776862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The weapons we fight with are not the weapons of the world. On the contrary,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they have divine power to demolish strongholds. </a:t>
            </a: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We demolish arguments and every pretension that sets itself up against the knowledge of God…</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2 Corinthians 10:4–5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3167824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We demolish arguments and every pretension that sets itself up against the knowledge of God, and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we take captive every thought to make it obedient to Christ.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2 Corinthians 10:5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2504285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So I tell you this, and insist on it in the Lord, that you must no longer live as the Gentiles do,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in the futility of their thinking.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Ephesians 4:17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4065275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His divine power has given us everything we need for a godly life through our knowledge of him who called us by his own glory and goodness.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2 Peter 1:3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988415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Then you will know the truth, and the truth will set you free.”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2 Peter 1:3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2590281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9F17F6-B6BB-41E6-7901-05B67A0BAB0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900"/>
                    </a14:imgEffect>
                    <a14:imgEffect>
                      <a14:saturation sat="0"/>
                    </a14:imgEffect>
                  </a14:imgLayer>
                </a14:imgProps>
              </a:ext>
            </a:extLst>
          </a:blip>
          <a:stretch>
            <a:fillRect/>
          </a:stretch>
        </p:blipFill>
        <p:spPr>
          <a:xfrm>
            <a:off x="0" y="0"/>
            <a:ext cx="12188247" cy="6858000"/>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3130827" y="198783"/>
            <a:ext cx="8667883" cy="641656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latin typeface="Calibri"/>
                <a:cs typeface="Tahoma" panose="020B0604030504040204" pitchFamily="34" charset="0"/>
              </a:rPr>
              <a:t> The life we have is a reflection of the thoughts we think.</a:t>
            </a:r>
            <a:endParaRPr lang="en-US" altLang="en-US" sz="4800" spc="-200" dirty="0">
              <a:solidFill>
                <a:srgbClr val="B18F28"/>
              </a:solidFill>
              <a:latin typeface="Calibri"/>
              <a:cs typeface="Tahoma" panose="020B0604030504040204" pitchFamily="34" charset="0"/>
            </a:endParaRPr>
          </a:p>
        </p:txBody>
      </p:sp>
      <p:pic>
        <p:nvPicPr>
          <p:cNvPr id="4" name="Picture 3" descr="A white background with a yellow brain and swords&#10;&#10;Description automatically generated">
            <a:extLst>
              <a:ext uri="{FF2B5EF4-FFF2-40B4-BE49-F238E27FC236}">
                <a16:creationId xmlns:a16="http://schemas.microsoft.com/office/drawing/2014/main" id="{47270693-382F-B7F1-6D84-DF74E93568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902226" cy="6858000"/>
          </a:xfrm>
          <a:prstGeom prst="rect">
            <a:avLst/>
          </a:prstGeom>
          <a:effectLst>
            <a:softEdge rad="254000"/>
          </a:effectLst>
        </p:spPr>
      </p:pic>
    </p:spTree>
    <p:extLst>
      <p:ext uri="{BB962C8B-B14F-4D97-AF65-F5344CB8AC3E}">
        <p14:creationId xmlns:p14="http://schemas.microsoft.com/office/powerpoint/2010/main" val="1197931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9F17F6-B6BB-41E6-7901-05B67A0BAB0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900"/>
                    </a14:imgEffect>
                    <a14:imgEffect>
                      <a14:saturation sat="0"/>
                    </a14:imgEffect>
                  </a14:imgLayer>
                </a14:imgProps>
              </a:ext>
            </a:extLst>
          </a:blip>
          <a:stretch>
            <a:fillRect/>
          </a:stretch>
        </p:blipFill>
        <p:spPr>
          <a:xfrm>
            <a:off x="0" y="0"/>
            <a:ext cx="12188247" cy="6858000"/>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3130827" y="198783"/>
            <a:ext cx="8667883" cy="641656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latin typeface="Calibri"/>
                <a:cs typeface="Tahoma" panose="020B0604030504040204" pitchFamily="34" charset="0"/>
              </a:rPr>
              <a:t> What comes into your mind—Comes out in your life.  </a:t>
            </a:r>
          </a:p>
          <a:p>
            <a:pPr algn="ctr" defTabSz="609585">
              <a:lnSpc>
                <a:spcPct val="100000"/>
              </a:lnSpc>
              <a:spcBef>
                <a:spcPct val="0"/>
              </a:spcBef>
              <a:buNone/>
              <a:defRPr/>
            </a:pPr>
            <a:endParaRPr lang="en-US" altLang="en-US" sz="4800" spc="-200" dirty="0">
              <a:latin typeface="Calibri"/>
              <a:cs typeface="Tahoma" panose="020B0604030504040204" pitchFamily="34" charset="0"/>
            </a:endParaRPr>
          </a:p>
          <a:p>
            <a:pPr algn="ctr" defTabSz="609585">
              <a:lnSpc>
                <a:spcPct val="100000"/>
              </a:lnSpc>
              <a:spcBef>
                <a:spcPct val="0"/>
              </a:spcBef>
              <a:buNone/>
              <a:defRPr/>
            </a:pPr>
            <a:r>
              <a:rPr lang="en-US" altLang="en-US" sz="4800" spc="-200" dirty="0">
                <a:latin typeface="Calibri"/>
                <a:cs typeface="Tahoma" panose="020B0604030504040204" pitchFamily="34" charset="0"/>
              </a:rPr>
              <a:t>You cannot have a positive life when you have a negative mind.</a:t>
            </a:r>
            <a:endParaRPr lang="en-US" altLang="en-US" sz="4800" spc="-200" dirty="0">
              <a:solidFill>
                <a:srgbClr val="B18F28"/>
              </a:solidFill>
              <a:latin typeface="Calibri"/>
              <a:cs typeface="Tahoma" panose="020B0604030504040204" pitchFamily="34" charset="0"/>
            </a:endParaRPr>
          </a:p>
        </p:txBody>
      </p:sp>
      <p:pic>
        <p:nvPicPr>
          <p:cNvPr id="4" name="Picture 3" descr="A white background with a yellow brain and swords&#10;&#10;Description automatically generated">
            <a:extLst>
              <a:ext uri="{FF2B5EF4-FFF2-40B4-BE49-F238E27FC236}">
                <a16:creationId xmlns:a16="http://schemas.microsoft.com/office/drawing/2014/main" id="{47270693-382F-B7F1-6D84-DF74E93568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902226" cy="6858000"/>
          </a:xfrm>
          <a:prstGeom prst="rect">
            <a:avLst/>
          </a:prstGeom>
          <a:effectLst>
            <a:softEdge rad="254000"/>
          </a:effectLst>
        </p:spPr>
      </p:pic>
    </p:spTree>
    <p:extLst>
      <p:ext uri="{BB962C8B-B14F-4D97-AF65-F5344CB8AC3E}">
        <p14:creationId xmlns:p14="http://schemas.microsoft.com/office/powerpoint/2010/main" val="932560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9F17F6-B6BB-41E6-7901-05B67A0BAB0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900"/>
                    </a14:imgEffect>
                    <a14:imgEffect>
                      <a14:saturation sat="0"/>
                    </a14:imgEffect>
                  </a14:imgLayer>
                </a14:imgProps>
              </a:ext>
            </a:extLst>
          </a:blip>
          <a:stretch>
            <a:fillRect/>
          </a:stretch>
        </p:blipFill>
        <p:spPr>
          <a:xfrm>
            <a:off x="-78543" y="0"/>
            <a:ext cx="12270543" cy="6858000"/>
          </a:xfrm>
          <a:prstGeom prst="rect">
            <a:avLst/>
          </a:prstGeom>
        </p:spPr>
      </p:pic>
      <p:pic>
        <p:nvPicPr>
          <p:cNvPr id="2" name="Picture 1" descr="A logo with a brain and swords&#10;&#10;Description automatically generated">
            <a:extLst>
              <a:ext uri="{FF2B5EF4-FFF2-40B4-BE49-F238E27FC236}">
                <a16:creationId xmlns:a16="http://schemas.microsoft.com/office/drawing/2014/main" id="{FB46D8C6-5F1A-F562-74B1-B6F5EB515F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221" y="117986"/>
            <a:ext cx="3500917" cy="3500917"/>
          </a:xfrm>
          <a:prstGeom prst="rect">
            <a:avLst/>
          </a:prstGeom>
          <a:effectLst>
            <a:softEdge rad="203200"/>
          </a:effectLst>
        </p:spPr>
      </p:pic>
      <p:sp>
        <p:nvSpPr>
          <p:cNvPr id="5" name="TextBox 4">
            <a:extLst>
              <a:ext uri="{FF2B5EF4-FFF2-40B4-BE49-F238E27FC236}">
                <a16:creationId xmlns:a16="http://schemas.microsoft.com/office/drawing/2014/main" id="{DBE13020-B25B-8B76-8593-F5F244EEA844}"/>
              </a:ext>
            </a:extLst>
          </p:cNvPr>
          <p:cNvSpPr txBox="1"/>
          <p:nvPr/>
        </p:nvSpPr>
        <p:spPr>
          <a:xfrm>
            <a:off x="675478" y="3437958"/>
            <a:ext cx="1939903" cy="1200329"/>
          </a:xfrm>
          <a:prstGeom prst="rect">
            <a:avLst/>
          </a:prstGeom>
          <a:noFill/>
        </p:spPr>
        <p:txBody>
          <a:bodyPr wrap="square">
            <a:spAutoFit/>
          </a:bodyPr>
          <a:lstStyle/>
          <a:p>
            <a:r>
              <a:rPr lang="en-US" dirty="0">
                <a:solidFill>
                  <a:srgbClr val="212121"/>
                </a:solidFill>
                <a:latin typeface="ADLaM Display" panose="020F0502020204030204" pitchFamily="2" charset="0"/>
                <a:ea typeface="ADLaM Display" panose="020F0502020204030204" pitchFamily="2" charset="0"/>
                <a:cs typeface="ADLaM Display" panose="020F0502020204030204" pitchFamily="2" charset="0"/>
              </a:rPr>
              <a:t>Change Your Thinking.  </a:t>
            </a:r>
          </a:p>
          <a:p>
            <a:r>
              <a:rPr lang="en-US" dirty="0">
                <a:solidFill>
                  <a:srgbClr val="212121"/>
                </a:solidFill>
                <a:latin typeface="ADLaM Display" panose="020F0502020204030204" pitchFamily="2" charset="0"/>
                <a:ea typeface="ADLaM Display" panose="020F0502020204030204" pitchFamily="2" charset="0"/>
                <a:cs typeface="ADLaM Display" panose="020F0502020204030204" pitchFamily="2" charset="0"/>
              </a:rPr>
              <a:t>Change Your Life.</a:t>
            </a:r>
          </a:p>
        </p:txBody>
      </p:sp>
      <p:sp>
        <p:nvSpPr>
          <p:cNvPr id="7" name="TextBox 6">
            <a:extLst>
              <a:ext uri="{FF2B5EF4-FFF2-40B4-BE49-F238E27FC236}">
                <a16:creationId xmlns:a16="http://schemas.microsoft.com/office/drawing/2014/main" id="{35DCBDA9-F737-3006-59D4-740DEAE7D935}"/>
              </a:ext>
            </a:extLst>
          </p:cNvPr>
          <p:cNvSpPr txBox="1"/>
          <p:nvPr/>
        </p:nvSpPr>
        <p:spPr>
          <a:xfrm>
            <a:off x="1424816" y="5197867"/>
            <a:ext cx="10767183" cy="1569660"/>
          </a:xfrm>
          <a:prstGeom prst="rect">
            <a:avLst/>
          </a:prstGeom>
          <a:noFill/>
          <a:effectLst>
            <a:softEdge rad="88900"/>
          </a:effectLst>
        </p:spPr>
        <p:txBody>
          <a:bodyPr wrap="square">
            <a:spAutoFit/>
          </a:bodyPr>
          <a:lstStyle/>
          <a:p>
            <a:pPr defTabSz="609585">
              <a:spcBef>
                <a:spcPct val="0"/>
              </a:spcBef>
              <a:defRPr/>
            </a:pPr>
            <a:r>
              <a:rPr lang="en-US" altLang="en-US" sz="4800" b="1" dirty="0">
                <a:latin typeface="Abadi" panose="020B0604020104020204" pitchFamily="34" charset="0"/>
              </a:rPr>
              <a:t>Identify what lies you have been believing</a:t>
            </a:r>
          </a:p>
        </p:txBody>
      </p:sp>
      <p:sp>
        <p:nvSpPr>
          <p:cNvPr id="8" name="TextBox 7">
            <a:extLst>
              <a:ext uri="{FF2B5EF4-FFF2-40B4-BE49-F238E27FC236}">
                <a16:creationId xmlns:a16="http://schemas.microsoft.com/office/drawing/2014/main" id="{25B9662B-156E-4F5D-497B-CD90B28BB648}"/>
              </a:ext>
            </a:extLst>
          </p:cNvPr>
          <p:cNvSpPr txBox="1"/>
          <p:nvPr/>
        </p:nvSpPr>
        <p:spPr>
          <a:xfrm>
            <a:off x="3749040" y="164952"/>
            <a:ext cx="8229849" cy="3785460"/>
          </a:xfrm>
          <a:prstGeom prst="rect">
            <a:avLst/>
          </a:prstGeom>
          <a:noFill/>
        </p:spPr>
        <p:txBody>
          <a:bodyPr wrap="square">
            <a:spAutoFit/>
          </a:bodyPr>
          <a:lstStyle/>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Most of life’s battles are won or lost in your mind.</a:t>
            </a:r>
          </a:p>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Your spiritual enemy tries to get </a:t>
            </a:r>
            <a:r>
              <a:rPr lang="en-US" altLang="en-US" sz="3200" dirty="0">
                <a:solidFill>
                  <a:srgbClr val="A27B01"/>
                </a:solidFill>
                <a:latin typeface="Abadi" panose="020B0604020104020204" pitchFamily="34" charset="0"/>
              </a:rPr>
              <a:t>in</a:t>
            </a: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 your head</a:t>
            </a:r>
          </a:p>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733"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You must learn to take control of your thoughts</a:t>
            </a:r>
          </a:p>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3733" b="0" i="0" u="none" strike="noStrike" kern="1200" cap="none" spc="0" normalizeH="0" baseline="0" noProof="0" dirty="0">
              <a:ln>
                <a:noFill/>
              </a:ln>
              <a:solidFill>
                <a:srgbClr val="A27B01"/>
              </a:solidFill>
              <a:effectLst/>
              <a:uLnTx/>
              <a:uFillTx/>
              <a:latin typeface="Abadi" panose="020B0604020104020204" pitchFamily="34" charset="0"/>
              <a:ea typeface="+mn-ea"/>
              <a:cs typeface="+mn-cs"/>
            </a:endParaRPr>
          </a:p>
        </p:txBody>
      </p:sp>
      <p:pic>
        <p:nvPicPr>
          <p:cNvPr id="10" name="Picture 9">
            <a:extLst>
              <a:ext uri="{FF2B5EF4-FFF2-40B4-BE49-F238E27FC236}">
                <a16:creationId xmlns:a16="http://schemas.microsoft.com/office/drawing/2014/main" id="{B7760E83-E6BD-412A-6A12-1F2722D79549}"/>
              </a:ext>
            </a:extLst>
          </p:cNvPr>
          <p:cNvPicPr>
            <a:picLocks noChangeAspect="1"/>
          </p:cNvPicPr>
          <p:nvPr/>
        </p:nvPicPr>
        <p:blipFill>
          <a:blip r:embed="rId6"/>
          <a:stretch>
            <a:fillRect/>
          </a:stretch>
        </p:blipFill>
        <p:spPr>
          <a:xfrm>
            <a:off x="675478" y="5279973"/>
            <a:ext cx="749339" cy="666784"/>
          </a:xfrm>
          <a:prstGeom prst="rect">
            <a:avLst/>
          </a:prstGeom>
          <a:effectLst>
            <a:softEdge rad="63500"/>
          </a:effectLst>
        </p:spPr>
      </p:pic>
    </p:spTree>
    <p:extLst>
      <p:ext uri="{BB962C8B-B14F-4D97-AF65-F5344CB8AC3E}">
        <p14:creationId xmlns:p14="http://schemas.microsoft.com/office/powerpoint/2010/main" val="2395283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9F17F6-B6BB-41E6-7901-05B67A0BAB0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900"/>
                    </a14:imgEffect>
                    <a14:imgEffect>
                      <a14:saturation sat="0"/>
                    </a14:imgEffect>
                  </a14:imgLayer>
                </a14:imgProps>
              </a:ext>
            </a:extLst>
          </a:blip>
          <a:stretch>
            <a:fillRect/>
          </a:stretch>
        </p:blipFill>
        <p:spPr>
          <a:xfrm>
            <a:off x="-78543" y="0"/>
            <a:ext cx="12270543" cy="6858000"/>
          </a:xfrm>
          <a:prstGeom prst="rect">
            <a:avLst/>
          </a:prstGeom>
        </p:spPr>
      </p:pic>
      <p:pic>
        <p:nvPicPr>
          <p:cNvPr id="2" name="Picture 1" descr="A logo with a brain and swords&#10;&#10;Description automatically generated">
            <a:extLst>
              <a:ext uri="{FF2B5EF4-FFF2-40B4-BE49-F238E27FC236}">
                <a16:creationId xmlns:a16="http://schemas.microsoft.com/office/drawing/2014/main" id="{FB46D8C6-5F1A-F562-74B1-B6F5EB515F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221" y="117986"/>
            <a:ext cx="3500917" cy="3500917"/>
          </a:xfrm>
          <a:prstGeom prst="rect">
            <a:avLst/>
          </a:prstGeom>
          <a:effectLst>
            <a:softEdge rad="203200"/>
          </a:effectLst>
        </p:spPr>
      </p:pic>
      <p:sp>
        <p:nvSpPr>
          <p:cNvPr id="5" name="TextBox 4">
            <a:extLst>
              <a:ext uri="{FF2B5EF4-FFF2-40B4-BE49-F238E27FC236}">
                <a16:creationId xmlns:a16="http://schemas.microsoft.com/office/drawing/2014/main" id="{DBE13020-B25B-8B76-8593-F5F244EEA844}"/>
              </a:ext>
            </a:extLst>
          </p:cNvPr>
          <p:cNvSpPr txBox="1"/>
          <p:nvPr/>
        </p:nvSpPr>
        <p:spPr>
          <a:xfrm>
            <a:off x="675478" y="3437958"/>
            <a:ext cx="1939903" cy="1200329"/>
          </a:xfrm>
          <a:prstGeom prst="rect">
            <a:avLst/>
          </a:prstGeom>
          <a:noFill/>
        </p:spPr>
        <p:txBody>
          <a:bodyPr wrap="square">
            <a:spAutoFit/>
          </a:bodyPr>
          <a:lstStyle/>
          <a:p>
            <a:r>
              <a:rPr lang="en-US" dirty="0">
                <a:solidFill>
                  <a:srgbClr val="212121"/>
                </a:solidFill>
                <a:latin typeface="ADLaM Display" panose="020F0502020204030204" pitchFamily="2" charset="0"/>
                <a:ea typeface="ADLaM Display" panose="020F0502020204030204" pitchFamily="2" charset="0"/>
                <a:cs typeface="ADLaM Display" panose="020F0502020204030204" pitchFamily="2" charset="0"/>
              </a:rPr>
              <a:t>Change Your Thinking.  </a:t>
            </a:r>
          </a:p>
          <a:p>
            <a:r>
              <a:rPr lang="en-US" dirty="0">
                <a:solidFill>
                  <a:srgbClr val="212121"/>
                </a:solidFill>
                <a:latin typeface="ADLaM Display" panose="020F0502020204030204" pitchFamily="2" charset="0"/>
                <a:ea typeface="ADLaM Display" panose="020F0502020204030204" pitchFamily="2" charset="0"/>
                <a:cs typeface="ADLaM Display" panose="020F0502020204030204" pitchFamily="2" charset="0"/>
              </a:rPr>
              <a:t>Change Your Life.</a:t>
            </a:r>
          </a:p>
        </p:txBody>
      </p:sp>
      <p:sp>
        <p:nvSpPr>
          <p:cNvPr id="7" name="TextBox 6">
            <a:extLst>
              <a:ext uri="{FF2B5EF4-FFF2-40B4-BE49-F238E27FC236}">
                <a16:creationId xmlns:a16="http://schemas.microsoft.com/office/drawing/2014/main" id="{35DCBDA9-F737-3006-59D4-740DEAE7D935}"/>
              </a:ext>
            </a:extLst>
          </p:cNvPr>
          <p:cNvSpPr txBox="1"/>
          <p:nvPr/>
        </p:nvSpPr>
        <p:spPr>
          <a:xfrm>
            <a:off x="1424816" y="5197867"/>
            <a:ext cx="10767183" cy="830997"/>
          </a:xfrm>
          <a:prstGeom prst="rect">
            <a:avLst/>
          </a:prstGeom>
          <a:noFill/>
          <a:effectLst>
            <a:softEdge rad="88900"/>
          </a:effectLst>
        </p:spPr>
        <p:txBody>
          <a:bodyPr wrap="square">
            <a:spAutoFit/>
          </a:bodyPr>
          <a:lstStyle/>
          <a:p>
            <a:pPr defTabSz="609585">
              <a:spcBef>
                <a:spcPct val="0"/>
              </a:spcBef>
              <a:defRPr/>
            </a:pPr>
            <a:r>
              <a:rPr lang="en-US" altLang="en-US" sz="4800" b="1" dirty="0">
                <a:latin typeface="Abadi" panose="020B0604020104020204" pitchFamily="34" charset="0"/>
              </a:rPr>
              <a:t>Replace those lies with God’s truth</a:t>
            </a:r>
          </a:p>
        </p:txBody>
      </p:sp>
      <p:sp>
        <p:nvSpPr>
          <p:cNvPr id="8" name="TextBox 7">
            <a:extLst>
              <a:ext uri="{FF2B5EF4-FFF2-40B4-BE49-F238E27FC236}">
                <a16:creationId xmlns:a16="http://schemas.microsoft.com/office/drawing/2014/main" id="{25B9662B-156E-4F5D-497B-CD90B28BB648}"/>
              </a:ext>
            </a:extLst>
          </p:cNvPr>
          <p:cNvSpPr txBox="1"/>
          <p:nvPr/>
        </p:nvSpPr>
        <p:spPr>
          <a:xfrm>
            <a:off x="3749040" y="164952"/>
            <a:ext cx="8229849" cy="4688335"/>
          </a:xfrm>
          <a:prstGeom prst="rect">
            <a:avLst/>
          </a:prstGeom>
          <a:noFill/>
        </p:spPr>
        <p:txBody>
          <a:bodyPr wrap="square">
            <a:spAutoFit/>
          </a:bodyPr>
          <a:lstStyle/>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Most of life’s battles are won or lost in your mind.</a:t>
            </a:r>
          </a:p>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3200" dirty="0" err="1">
                <a:solidFill>
                  <a:srgbClr val="A27B01"/>
                </a:solidFill>
                <a:latin typeface="Abadi" panose="020B0604020104020204" pitchFamily="34" charset="0"/>
              </a:rPr>
              <a:t>Yo</a:t>
            </a:r>
            <a:r>
              <a:rPr kumimoji="0" lang="en-US" altLang="en-US" sz="3200" b="0" i="0" u="none" strike="noStrike" kern="1200" cap="none" spc="0" normalizeH="0" baseline="0" noProof="0" dirty="0" err="1">
                <a:ln>
                  <a:noFill/>
                </a:ln>
                <a:solidFill>
                  <a:srgbClr val="A27B01"/>
                </a:solidFill>
                <a:effectLst/>
                <a:uLnTx/>
                <a:uFillTx/>
                <a:latin typeface="Abadi" panose="020B0604020104020204" pitchFamily="34" charset="0"/>
                <a:ea typeface="+mn-ea"/>
                <a:cs typeface="+mn-cs"/>
              </a:rPr>
              <a:t>ur</a:t>
            </a: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 spiritual enemy tries to get </a:t>
            </a:r>
            <a:r>
              <a:rPr lang="en-US" altLang="en-US" sz="3200" dirty="0">
                <a:solidFill>
                  <a:srgbClr val="A27B01"/>
                </a:solidFill>
                <a:latin typeface="Abadi" panose="020B0604020104020204" pitchFamily="34" charset="0"/>
              </a:rPr>
              <a:t>in</a:t>
            </a: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 your head</a:t>
            </a:r>
          </a:p>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You must learn to take control of your thoughts</a:t>
            </a:r>
          </a:p>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Identify what lies you have been believing</a:t>
            </a:r>
          </a:p>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3733" b="0" i="0" u="none" strike="noStrike" kern="1200" cap="none" spc="0" normalizeH="0" baseline="0" noProof="0" dirty="0">
              <a:ln>
                <a:noFill/>
              </a:ln>
              <a:solidFill>
                <a:srgbClr val="A27B01"/>
              </a:solidFill>
              <a:effectLst/>
              <a:uLnTx/>
              <a:uFillTx/>
              <a:latin typeface="Abadi" panose="020B0604020104020204" pitchFamily="34" charset="0"/>
              <a:ea typeface="+mn-ea"/>
              <a:cs typeface="+mn-cs"/>
            </a:endParaRPr>
          </a:p>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3733" b="0" i="0" u="none" strike="noStrike" kern="1200" cap="none" spc="0" normalizeH="0" baseline="0" noProof="0" dirty="0">
              <a:ln>
                <a:noFill/>
              </a:ln>
              <a:solidFill>
                <a:srgbClr val="A27B01"/>
              </a:solidFill>
              <a:effectLst/>
              <a:uLnTx/>
              <a:uFillTx/>
              <a:latin typeface="Abadi" panose="020B0604020104020204" pitchFamily="34" charset="0"/>
              <a:ea typeface="+mn-ea"/>
              <a:cs typeface="+mn-cs"/>
            </a:endParaRPr>
          </a:p>
        </p:txBody>
      </p:sp>
      <p:pic>
        <p:nvPicPr>
          <p:cNvPr id="10" name="Picture 9">
            <a:extLst>
              <a:ext uri="{FF2B5EF4-FFF2-40B4-BE49-F238E27FC236}">
                <a16:creationId xmlns:a16="http://schemas.microsoft.com/office/drawing/2014/main" id="{B7760E83-E6BD-412A-6A12-1F2722D79549}"/>
              </a:ext>
            </a:extLst>
          </p:cNvPr>
          <p:cNvPicPr>
            <a:picLocks noChangeAspect="1"/>
          </p:cNvPicPr>
          <p:nvPr/>
        </p:nvPicPr>
        <p:blipFill>
          <a:blip r:embed="rId6"/>
          <a:stretch>
            <a:fillRect/>
          </a:stretch>
        </p:blipFill>
        <p:spPr>
          <a:xfrm>
            <a:off x="675478" y="5279973"/>
            <a:ext cx="749339" cy="666784"/>
          </a:xfrm>
          <a:prstGeom prst="rect">
            <a:avLst/>
          </a:prstGeom>
          <a:effectLst>
            <a:softEdge rad="63500"/>
          </a:effectLst>
        </p:spPr>
      </p:pic>
    </p:spTree>
    <p:extLst>
      <p:ext uri="{BB962C8B-B14F-4D97-AF65-F5344CB8AC3E}">
        <p14:creationId xmlns:p14="http://schemas.microsoft.com/office/powerpoint/2010/main" val="3003102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This means that anyone who belongs to Christ has become a new person. The old life is gone; a new life has begun!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2 Corinthians 5:17 (NLT)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355288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For as he thinks in his heart, so is he. </a:t>
            </a: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“Eat and drink!” he says to you, But his heart is not with you.</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Proverbs 23:7 (NKJV)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3164803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Rejoice in the Lord always. I will say it again: Rejoice! Let your gentleness be evident to all. The Lord is near.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Philippians 4:4–9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32608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Do not be anxious about anything, but in every situation, by prayer and petition, with thanksgiving, present your requests to God. And the peace of God, which transcends all understanding,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will guard your hearts and your minds in Christ Jesus.</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Philippians 4:4–9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3986309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3130827" y="198783"/>
            <a:ext cx="8667883" cy="641656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685800" indent="-685800" defTabSz="609585">
              <a:lnSpc>
                <a:spcPct val="100000"/>
              </a:lnSpc>
              <a:spcBef>
                <a:spcPct val="0"/>
              </a:spcBef>
              <a:defRPr/>
            </a:pPr>
            <a:r>
              <a:rPr lang="en-US" altLang="en-US" sz="3600" spc="-200" dirty="0">
                <a:latin typeface="Calibri"/>
                <a:cs typeface="Tahoma" panose="020B0604030504040204" pitchFamily="34" charset="0"/>
              </a:rPr>
              <a:t>Most of life’s battles are won or lost in your mind.</a:t>
            </a:r>
          </a:p>
          <a:p>
            <a:pPr marL="571500" indent="-571500" defTabSz="609585">
              <a:lnSpc>
                <a:spcPct val="100000"/>
              </a:lnSpc>
              <a:spcBef>
                <a:spcPct val="0"/>
              </a:spcBef>
              <a:defRPr/>
            </a:pPr>
            <a:endParaRPr lang="en-US" altLang="en-US" sz="3600" spc="-200" dirty="0">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rgbClr val="B18F28"/>
                </a:solidFill>
                <a:latin typeface="Calibri"/>
                <a:cs typeface="Tahoma" panose="020B0604030504040204" pitchFamily="34" charset="0"/>
              </a:rPr>
              <a:t>Your spiritual enemy tries to get in your head</a:t>
            </a:r>
          </a:p>
          <a:p>
            <a:pPr marL="571500" indent="-571500" defTabSz="609585">
              <a:lnSpc>
                <a:spcPct val="100000"/>
              </a:lnSpc>
              <a:spcBef>
                <a:spcPct val="0"/>
              </a:spcBef>
              <a:defRPr/>
            </a:pPr>
            <a:endParaRPr lang="en-US" altLang="en-US" sz="3600" spc="-200" dirty="0">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latin typeface="Calibri"/>
                <a:cs typeface="Tahoma" panose="020B0604030504040204" pitchFamily="34" charset="0"/>
              </a:rPr>
              <a:t>We must learn to take control of our thoughts</a:t>
            </a:r>
          </a:p>
          <a:p>
            <a:pPr marL="571500" indent="-571500" defTabSz="609585">
              <a:lnSpc>
                <a:spcPct val="100000"/>
              </a:lnSpc>
              <a:spcBef>
                <a:spcPct val="0"/>
              </a:spcBef>
              <a:defRPr/>
            </a:pPr>
            <a:endParaRPr lang="en-US" altLang="en-US" sz="3600" spc="-200" dirty="0">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rgbClr val="B18F28"/>
                </a:solidFill>
                <a:latin typeface="Calibri"/>
                <a:cs typeface="Tahoma" panose="020B0604030504040204" pitchFamily="34" charset="0"/>
              </a:rPr>
              <a:t>Identify what lies you have been believing</a:t>
            </a:r>
          </a:p>
          <a:p>
            <a:pPr marL="571500" indent="-571500" defTabSz="609585">
              <a:lnSpc>
                <a:spcPct val="100000"/>
              </a:lnSpc>
              <a:spcBef>
                <a:spcPct val="0"/>
              </a:spcBef>
              <a:defRPr/>
            </a:pPr>
            <a:endParaRPr lang="en-US" altLang="en-US" sz="3600" spc="-200" dirty="0">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latin typeface="Calibri"/>
                <a:cs typeface="Tahoma" panose="020B0604030504040204" pitchFamily="34" charset="0"/>
              </a:rPr>
              <a:t>Replace those lies with God’s truth	</a:t>
            </a:r>
            <a:endParaRPr lang="en-US" altLang="en-US" sz="4800" spc="-200" dirty="0">
              <a:latin typeface="Calibri"/>
              <a:cs typeface="Tahoma" panose="020B0604030504040204" pitchFamily="34" charset="0"/>
            </a:endParaRPr>
          </a:p>
        </p:txBody>
      </p:sp>
      <p:pic>
        <p:nvPicPr>
          <p:cNvPr id="4" name="Picture 3" descr="A white background with a yellow brain and swords&#10;&#10;Description automatically generated">
            <a:extLst>
              <a:ext uri="{FF2B5EF4-FFF2-40B4-BE49-F238E27FC236}">
                <a16:creationId xmlns:a16="http://schemas.microsoft.com/office/drawing/2014/main" id="{47270693-382F-B7F1-6D84-DF74E9356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902226" cy="6858000"/>
          </a:xfrm>
          <a:prstGeom prst="rect">
            <a:avLst/>
          </a:prstGeom>
          <a:effectLst>
            <a:softEdge rad="254000"/>
          </a:effectLst>
        </p:spPr>
      </p:pic>
    </p:spTree>
    <p:extLst>
      <p:ext uri="{BB962C8B-B14F-4D97-AF65-F5344CB8AC3E}">
        <p14:creationId xmlns:p14="http://schemas.microsoft.com/office/powerpoint/2010/main" val="4101370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2">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29" name="Freeform: Shape 23">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0" name="Freeform: Shape 24">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31" name="Freeform: Shape 25">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7" name="Freeform: Shape 26">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pic>
        <p:nvPicPr>
          <p:cNvPr id="3" name="Picture 2" descr="A yellow and black logo with words&#10;&#10;Description automatically generated">
            <a:extLst>
              <a:ext uri="{FF2B5EF4-FFF2-40B4-BE49-F238E27FC236}">
                <a16:creationId xmlns:a16="http://schemas.microsoft.com/office/drawing/2014/main" id="{D94A414E-A365-54C0-850A-57E0F0E2E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2"/>
            <a:ext cx="12192004" cy="7193282"/>
          </a:xfrm>
          <a:prstGeom prst="rect">
            <a:avLst/>
          </a:prstGeom>
        </p:spPr>
      </p:pic>
      <p:sp>
        <p:nvSpPr>
          <p:cNvPr id="9" name="TextBox 8">
            <a:extLst>
              <a:ext uri="{FF2B5EF4-FFF2-40B4-BE49-F238E27FC236}">
                <a16:creationId xmlns:a16="http://schemas.microsoft.com/office/drawing/2014/main" id="{77D050A7-B92A-3BED-C47D-6D3420C2D815}"/>
              </a:ext>
            </a:extLst>
          </p:cNvPr>
          <p:cNvSpPr txBox="1"/>
          <p:nvPr/>
        </p:nvSpPr>
        <p:spPr>
          <a:xfrm>
            <a:off x="128864" y="2767280"/>
            <a:ext cx="2692400" cy="1077218"/>
          </a:xfrm>
          <a:prstGeom prst="rect">
            <a:avLst/>
          </a:prstGeom>
          <a:noFill/>
        </p:spPr>
        <p:txBody>
          <a:bodyPr wrap="square" rtlCol="0">
            <a:spAutoFit/>
          </a:bodyPr>
          <a:lstStyle/>
          <a:p>
            <a:r>
              <a:rPr lang="en-US" sz="3200" dirty="0">
                <a:solidFill>
                  <a:srgbClr val="2A2A2A"/>
                </a:solidFill>
                <a:latin typeface="ADLaM Display" panose="020F0502020204030204" pitchFamily="2" charset="0"/>
                <a:ea typeface="ADLaM Display" panose="020F0502020204030204" pitchFamily="2" charset="0"/>
                <a:cs typeface="ADLaM Display" panose="020F0502020204030204" pitchFamily="2" charset="0"/>
              </a:rPr>
              <a:t>Change Your Thinking.</a:t>
            </a:r>
          </a:p>
        </p:txBody>
      </p:sp>
      <p:sp>
        <p:nvSpPr>
          <p:cNvPr id="10" name="TextBox 9">
            <a:extLst>
              <a:ext uri="{FF2B5EF4-FFF2-40B4-BE49-F238E27FC236}">
                <a16:creationId xmlns:a16="http://schemas.microsoft.com/office/drawing/2014/main" id="{888ED681-4154-EA3B-BA5B-89C41DB04F81}"/>
              </a:ext>
            </a:extLst>
          </p:cNvPr>
          <p:cNvSpPr txBox="1"/>
          <p:nvPr/>
        </p:nvSpPr>
        <p:spPr>
          <a:xfrm>
            <a:off x="9370736" y="2767280"/>
            <a:ext cx="2692400" cy="1077218"/>
          </a:xfrm>
          <a:prstGeom prst="rect">
            <a:avLst/>
          </a:prstGeom>
          <a:noFill/>
        </p:spPr>
        <p:txBody>
          <a:bodyPr wrap="square" rtlCol="0">
            <a:spAutoFit/>
          </a:bodyPr>
          <a:lstStyle/>
          <a:p>
            <a:r>
              <a:rPr lang="en-US" sz="3200" dirty="0">
                <a:solidFill>
                  <a:srgbClr val="2A2A2A"/>
                </a:solidFill>
                <a:latin typeface="ADLaM Display" panose="020F0502020204030204" pitchFamily="2" charset="0"/>
                <a:ea typeface="ADLaM Display" panose="020F0502020204030204" pitchFamily="2" charset="0"/>
                <a:cs typeface="ADLaM Display" panose="020F0502020204030204" pitchFamily="2" charset="0"/>
              </a:rPr>
              <a:t>Change Your Life.</a:t>
            </a:r>
          </a:p>
        </p:txBody>
      </p:sp>
    </p:spTree>
    <p:extLst>
      <p:ext uri="{BB962C8B-B14F-4D97-AF65-F5344CB8AC3E}">
        <p14:creationId xmlns:p14="http://schemas.microsoft.com/office/powerpoint/2010/main" val="3803615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9F17F6-B6BB-41E6-7901-05B67A0BAB0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900"/>
                    </a14:imgEffect>
                    <a14:imgEffect>
                      <a14:saturation sat="0"/>
                    </a14:imgEffect>
                  </a14:imgLayer>
                </a14:imgProps>
              </a:ext>
            </a:extLst>
          </a:blip>
          <a:stretch>
            <a:fillRect/>
          </a:stretch>
        </p:blipFill>
        <p:spPr>
          <a:xfrm>
            <a:off x="0" y="0"/>
            <a:ext cx="12188247" cy="6858000"/>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3130827" y="198783"/>
            <a:ext cx="8667883" cy="641656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800" spc="-200" dirty="0">
                <a:latin typeface="Calibri"/>
                <a:cs typeface="Tahoma" panose="020B0604030504040204" pitchFamily="34" charset="0"/>
              </a:rPr>
              <a:t>Our </a:t>
            </a:r>
            <a:r>
              <a:rPr lang="en-US" altLang="en-US" sz="4800" spc="-200" dirty="0">
                <a:solidFill>
                  <a:srgbClr val="B18F28"/>
                </a:solidFill>
                <a:latin typeface="Calibri"/>
                <a:cs typeface="Tahoma" panose="020B0604030504040204" pitchFamily="34" charset="0"/>
              </a:rPr>
              <a:t>lives </a:t>
            </a:r>
            <a:r>
              <a:rPr lang="en-US" altLang="en-US" sz="4800" spc="-200" dirty="0">
                <a:latin typeface="Calibri"/>
                <a:cs typeface="Tahoma" panose="020B0604030504040204" pitchFamily="34" charset="0"/>
              </a:rPr>
              <a:t>are always </a:t>
            </a:r>
            <a:r>
              <a:rPr lang="en-US" altLang="en-US" sz="4800" spc="-200" dirty="0">
                <a:solidFill>
                  <a:srgbClr val="B18F28"/>
                </a:solidFill>
                <a:latin typeface="Calibri"/>
                <a:cs typeface="Tahoma" panose="020B0604030504040204" pitchFamily="34" charset="0"/>
              </a:rPr>
              <a:t>moving</a:t>
            </a:r>
            <a:r>
              <a:rPr lang="en-US" altLang="en-US" sz="4800" spc="-200" dirty="0">
                <a:latin typeface="Calibri"/>
                <a:cs typeface="Tahoma" panose="020B0604030504040204" pitchFamily="34" charset="0"/>
              </a:rPr>
              <a:t> in the </a:t>
            </a:r>
            <a:r>
              <a:rPr lang="en-US" altLang="en-US" sz="4800" spc="-200" dirty="0">
                <a:solidFill>
                  <a:srgbClr val="B18F28"/>
                </a:solidFill>
                <a:latin typeface="Calibri"/>
                <a:cs typeface="Tahoma" panose="020B0604030504040204" pitchFamily="34" charset="0"/>
              </a:rPr>
              <a:t>direction </a:t>
            </a:r>
            <a:r>
              <a:rPr lang="en-US" altLang="en-US" sz="4800" spc="-200" dirty="0">
                <a:latin typeface="Calibri"/>
                <a:cs typeface="Tahoma" panose="020B0604030504040204" pitchFamily="34" charset="0"/>
              </a:rPr>
              <a:t>of our strongest </a:t>
            </a:r>
            <a:r>
              <a:rPr lang="en-US" altLang="en-US" sz="4800" spc="-200" dirty="0">
                <a:solidFill>
                  <a:srgbClr val="B18F28"/>
                </a:solidFill>
                <a:latin typeface="Calibri"/>
                <a:cs typeface="Tahoma" panose="020B0604030504040204" pitchFamily="34" charset="0"/>
              </a:rPr>
              <a:t>thoughts.</a:t>
            </a:r>
          </a:p>
        </p:txBody>
      </p:sp>
      <p:pic>
        <p:nvPicPr>
          <p:cNvPr id="4" name="Picture 3" descr="A white background with a yellow brain and swords&#10;&#10;Description automatically generated">
            <a:extLst>
              <a:ext uri="{FF2B5EF4-FFF2-40B4-BE49-F238E27FC236}">
                <a16:creationId xmlns:a16="http://schemas.microsoft.com/office/drawing/2014/main" id="{47270693-382F-B7F1-6D84-DF74E93568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902226" cy="6858000"/>
          </a:xfrm>
          <a:prstGeom prst="rect">
            <a:avLst/>
          </a:prstGeom>
          <a:effectLst>
            <a:softEdge rad="254000"/>
          </a:effectLst>
        </p:spPr>
      </p:pic>
    </p:spTree>
    <p:extLst>
      <p:ext uri="{BB962C8B-B14F-4D97-AF65-F5344CB8AC3E}">
        <p14:creationId xmlns:p14="http://schemas.microsoft.com/office/powerpoint/2010/main" val="270548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Jesus replied: “ ‘Love the Lord your God with all your heart and with all your soul and with all your mind.’</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Matthew 22:37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3475135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Such a person is double-minded and unstable in all they do.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James 1:6–8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1704812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9F17F6-B6BB-41E6-7901-05B67A0BAB0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900"/>
                    </a14:imgEffect>
                    <a14:imgEffect>
                      <a14:saturation sat="0"/>
                    </a14:imgEffect>
                  </a14:imgLayer>
                </a14:imgProps>
              </a:ext>
            </a:extLst>
          </a:blip>
          <a:stretch>
            <a:fillRect/>
          </a:stretch>
        </p:blipFill>
        <p:spPr>
          <a:xfrm>
            <a:off x="-78543" y="0"/>
            <a:ext cx="12270543" cy="6858000"/>
          </a:xfrm>
          <a:prstGeom prst="rect">
            <a:avLst/>
          </a:prstGeom>
        </p:spPr>
      </p:pic>
      <p:pic>
        <p:nvPicPr>
          <p:cNvPr id="2" name="Picture 1" descr="A logo with a brain and swords&#10;&#10;Description automatically generated">
            <a:extLst>
              <a:ext uri="{FF2B5EF4-FFF2-40B4-BE49-F238E27FC236}">
                <a16:creationId xmlns:a16="http://schemas.microsoft.com/office/drawing/2014/main" id="{FB46D8C6-5F1A-F562-74B1-B6F5EB515F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221" y="117986"/>
            <a:ext cx="3500917" cy="3500917"/>
          </a:xfrm>
          <a:prstGeom prst="rect">
            <a:avLst/>
          </a:prstGeom>
          <a:effectLst>
            <a:softEdge rad="203200"/>
          </a:effectLst>
        </p:spPr>
      </p:pic>
      <p:sp>
        <p:nvSpPr>
          <p:cNvPr id="5" name="TextBox 4">
            <a:extLst>
              <a:ext uri="{FF2B5EF4-FFF2-40B4-BE49-F238E27FC236}">
                <a16:creationId xmlns:a16="http://schemas.microsoft.com/office/drawing/2014/main" id="{DBE13020-B25B-8B76-8593-F5F244EEA844}"/>
              </a:ext>
            </a:extLst>
          </p:cNvPr>
          <p:cNvSpPr txBox="1"/>
          <p:nvPr/>
        </p:nvSpPr>
        <p:spPr>
          <a:xfrm>
            <a:off x="675478" y="3437958"/>
            <a:ext cx="1939903" cy="1200329"/>
          </a:xfrm>
          <a:prstGeom prst="rect">
            <a:avLst/>
          </a:prstGeom>
          <a:noFill/>
        </p:spPr>
        <p:txBody>
          <a:bodyPr wrap="square">
            <a:spAutoFit/>
          </a:bodyPr>
          <a:lstStyle/>
          <a:p>
            <a:r>
              <a:rPr lang="en-US" dirty="0">
                <a:solidFill>
                  <a:srgbClr val="212121"/>
                </a:solidFill>
                <a:latin typeface="ADLaM Display" panose="020F0502020204030204" pitchFamily="2" charset="0"/>
                <a:ea typeface="ADLaM Display" panose="020F0502020204030204" pitchFamily="2" charset="0"/>
                <a:cs typeface="ADLaM Display" panose="020F0502020204030204" pitchFamily="2" charset="0"/>
              </a:rPr>
              <a:t>Change Your Thinking.  </a:t>
            </a:r>
          </a:p>
          <a:p>
            <a:r>
              <a:rPr lang="en-US" dirty="0">
                <a:solidFill>
                  <a:srgbClr val="212121"/>
                </a:solidFill>
                <a:latin typeface="ADLaM Display" panose="020F0502020204030204" pitchFamily="2" charset="0"/>
                <a:ea typeface="ADLaM Display" panose="020F0502020204030204" pitchFamily="2" charset="0"/>
                <a:cs typeface="ADLaM Display" panose="020F0502020204030204" pitchFamily="2" charset="0"/>
              </a:rPr>
              <a:t>Change Your Life.</a:t>
            </a:r>
          </a:p>
        </p:txBody>
      </p:sp>
      <p:sp>
        <p:nvSpPr>
          <p:cNvPr id="7" name="TextBox 6">
            <a:extLst>
              <a:ext uri="{FF2B5EF4-FFF2-40B4-BE49-F238E27FC236}">
                <a16:creationId xmlns:a16="http://schemas.microsoft.com/office/drawing/2014/main" id="{35DCBDA9-F737-3006-59D4-740DEAE7D935}"/>
              </a:ext>
            </a:extLst>
          </p:cNvPr>
          <p:cNvSpPr txBox="1"/>
          <p:nvPr/>
        </p:nvSpPr>
        <p:spPr>
          <a:xfrm>
            <a:off x="1424816" y="5197867"/>
            <a:ext cx="10767183" cy="830997"/>
          </a:xfrm>
          <a:prstGeom prst="rect">
            <a:avLst/>
          </a:prstGeom>
          <a:noFill/>
          <a:effectLst>
            <a:softEdge rad="88900"/>
          </a:effectLst>
        </p:spPr>
        <p:txBody>
          <a:bodyPr wrap="square">
            <a:spAutoFit/>
          </a:bodyPr>
          <a:lstStyle/>
          <a:p>
            <a:pPr defTabSz="609585">
              <a:spcBef>
                <a:spcPct val="0"/>
              </a:spcBef>
              <a:defRPr/>
            </a:pPr>
            <a:r>
              <a:rPr lang="en-US" altLang="en-US" sz="4800" b="1" dirty="0">
                <a:latin typeface="Abadi" panose="020B0604020104020204" pitchFamily="34" charset="0"/>
              </a:rPr>
              <a:t>What does our spiritual enemy do?</a:t>
            </a:r>
          </a:p>
        </p:txBody>
      </p:sp>
      <p:sp>
        <p:nvSpPr>
          <p:cNvPr id="8" name="TextBox 7">
            <a:extLst>
              <a:ext uri="{FF2B5EF4-FFF2-40B4-BE49-F238E27FC236}">
                <a16:creationId xmlns:a16="http://schemas.microsoft.com/office/drawing/2014/main" id="{25B9662B-156E-4F5D-497B-CD90B28BB648}"/>
              </a:ext>
            </a:extLst>
          </p:cNvPr>
          <p:cNvSpPr txBox="1"/>
          <p:nvPr/>
        </p:nvSpPr>
        <p:spPr>
          <a:xfrm>
            <a:off x="3510116" y="164952"/>
            <a:ext cx="8468773" cy="1077218"/>
          </a:xfrm>
          <a:prstGeom prst="rect">
            <a:avLst/>
          </a:prstGeom>
          <a:noFill/>
        </p:spPr>
        <p:txBody>
          <a:bodyPr wrap="square">
            <a:spAutoFit/>
          </a:bodyPr>
          <a:lstStyle/>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Most of life’s battles are won or lost in your mind.</a:t>
            </a:r>
            <a:endParaRPr kumimoji="0" lang="en-US" altLang="en-US" sz="3733" b="0" i="0" u="none" strike="noStrike" kern="1200" cap="none" spc="0" normalizeH="0" baseline="0" noProof="0" dirty="0">
              <a:ln>
                <a:noFill/>
              </a:ln>
              <a:solidFill>
                <a:srgbClr val="A27B01"/>
              </a:solidFill>
              <a:effectLst/>
              <a:uLnTx/>
              <a:uFillTx/>
              <a:latin typeface="Abadi" panose="020B0604020104020204" pitchFamily="34" charset="0"/>
              <a:ea typeface="+mn-ea"/>
              <a:cs typeface="+mn-cs"/>
            </a:endParaRPr>
          </a:p>
        </p:txBody>
      </p:sp>
      <p:pic>
        <p:nvPicPr>
          <p:cNvPr id="10" name="Picture 9">
            <a:extLst>
              <a:ext uri="{FF2B5EF4-FFF2-40B4-BE49-F238E27FC236}">
                <a16:creationId xmlns:a16="http://schemas.microsoft.com/office/drawing/2014/main" id="{B7760E83-E6BD-412A-6A12-1F2722D79549}"/>
              </a:ext>
            </a:extLst>
          </p:cNvPr>
          <p:cNvPicPr>
            <a:picLocks noChangeAspect="1"/>
          </p:cNvPicPr>
          <p:nvPr/>
        </p:nvPicPr>
        <p:blipFill>
          <a:blip r:embed="rId6"/>
          <a:stretch>
            <a:fillRect/>
          </a:stretch>
        </p:blipFill>
        <p:spPr>
          <a:xfrm>
            <a:off x="675478" y="5279973"/>
            <a:ext cx="749339" cy="666784"/>
          </a:xfrm>
          <a:prstGeom prst="rect">
            <a:avLst/>
          </a:prstGeom>
          <a:effectLst>
            <a:softEdge rad="63500"/>
          </a:effectLst>
        </p:spPr>
      </p:pic>
    </p:spTree>
    <p:extLst>
      <p:ext uri="{BB962C8B-B14F-4D97-AF65-F5344CB8AC3E}">
        <p14:creationId xmlns:p14="http://schemas.microsoft.com/office/powerpoint/2010/main" val="2130588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The tempter </a:t>
            </a: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came to him and said, “If you are the Son of God, tell these stones to become bread.”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Matthew 4:3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2648651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effectLst/>
                <a:uLnTx/>
                <a:uFillTx/>
                <a:latin typeface="Calibri"/>
                <a:ea typeface="+mn-ea"/>
                <a:cs typeface="Tahoma" panose="020B0604030504040204" pitchFamily="34" charset="0"/>
              </a:rPr>
              <a:t>You belong to your father, the devil, and you want to carry out your father’s desires. He was a murderer from the beginning,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not holding to the truth, for there is no truth in him. When he lies, he speaks his native language, for he is a liar and the father of lies.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John 8:44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177654763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9551</TotalTime>
  <Words>1255</Words>
  <Application>Microsoft Office PowerPoint</Application>
  <PresentationFormat>Widescreen</PresentationFormat>
  <Paragraphs>98</Paragraphs>
  <Slides>33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Abadi</vt:lpstr>
      <vt:lpstr>ADLaM Display</vt:lpstr>
      <vt:lpstr>Arial</vt:lpstr>
      <vt:lpstr>Calibri</vt:lpstr>
      <vt:lpstr>Rockwell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310</cp:revision>
  <cp:lastPrinted>2023-09-03T13:45:56Z</cp:lastPrinted>
  <dcterms:created xsi:type="dcterms:W3CDTF">2022-06-01T02:28:00Z</dcterms:created>
  <dcterms:modified xsi:type="dcterms:W3CDTF">2023-10-01T13:31:49Z</dcterms:modified>
</cp:coreProperties>
</file>