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724" r:id="rId2"/>
    <p:sldId id="2630" r:id="rId3"/>
    <p:sldId id="2599" r:id="rId4"/>
    <p:sldId id="2754" r:id="rId5"/>
    <p:sldId id="2722" r:id="rId6"/>
    <p:sldId id="2757" r:id="rId7"/>
    <p:sldId id="2758" r:id="rId8"/>
    <p:sldId id="2759" r:id="rId9"/>
    <p:sldId id="2728" r:id="rId10"/>
    <p:sldId id="2760" r:id="rId11"/>
    <p:sldId id="2761" r:id="rId12"/>
    <p:sldId id="2762" r:id="rId13"/>
    <p:sldId id="2763" r:id="rId14"/>
    <p:sldId id="2721" r:id="rId15"/>
    <p:sldId id="2765" r:id="rId16"/>
    <p:sldId id="2766" r:id="rId17"/>
    <p:sldId id="2767" r:id="rId18"/>
    <p:sldId id="2768" r:id="rId19"/>
    <p:sldId id="2769" r:id="rId20"/>
    <p:sldId id="2770" r:id="rId21"/>
    <p:sldId id="2771" r:id="rId22"/>
    <p:sldId id="2772" r:id="rId23"/>
    <p:sldId id="2773" r:id="rId24"/>
    <p:sldId id="2774" r:id="rId25"/>
    <p:sldId id="2775" r:id="rId26"/>
    <p:sldId id="2776" r:id="rId27"/>
    <p:sldId id="2777" r:id="rId28"/>
    <p:sldId id="2778" r:id="rId29"/>
    <p:sldId id="2779" r:id="rId30"/>
    <p:sldId id="2780" r:id="rId31"/>
    <p:sldId id="2727" r:id="rId32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8F28"/>
    <a:srgbClr val="2A2A2A"/>
    <a:srgbClr val="EEEEEE"/>
    <a:srgbClr val="212121"/>
    <a:srgbClr val="363636"/>
    <a:srgbClr val="A27B01"/>
    <a:srgbClr val="F0F0F0"/>
    <a:srgbClr val="C0A34A"/>
    <a:srgbClr val="C08F04"/>
    <a:srgbClr val="FCD7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5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49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16831E15-2D2E-43AB-B743-8EA62B45FA7D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686D18DC-3AC1-432D-9D91-2B39070F7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13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D18DC-3AC1-432D-9D91-2B39070F7C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61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71145">
              <a:defRPr/>
            </a:pPr>
            <a:fld id="{11D0EFDA-7DF2-466E-B0D9-4D940B50AFC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1145">
                <a:defRPr/>
              </a:pPr>
              <a:t>14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615223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71145">
              <a:defRPr/>
            </a:pPr>
            <a:fld id="{11D0EFDA-7DF2-466E-B0D9-4D940B50AFC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1145">
                <a:defRPr/>
              </a:pPr>
              <a:t>18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39000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71145">
              <a:defRPr/>
            </a:pPr>
            <a:fld id="{11D0EFDA-7DF2-466E-B0D9-4D940B50AFC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1145">
                <a:defRPr/>
              </a:pPr>
              <a:t>24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813041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71145">
              <a:defRPr/>
            </a:pPr>
            <a:fld id="{11D0EFDA-7DF2-466E-B0D9-4D940B50AFC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1145">
                <a:defRPr/>
              </a:pPr>
              <a:t>30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8000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D18DC-3AC1-432D-9D91-2B39070F7CC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60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71145">
              <a:defRPr/>
            </a:pPr>
            <a:fld id="{11D0EFDA-7DF2-466E-B0D9-4D940B50AFC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1145">
                <a:defRPr/>
              </a:pPr>
              <a:t>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06114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71145">
              <a:defRPr/>
            </a:pPr>
            <a:fld id="{11D0EFDA-7DF2-466E-B0D9-4D940B50AFC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1145">
                <a:defRPr/>
              </a:pPr>
              <a:t>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35174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71145">
              <a:defRPr/>
            </a:pPr>
            <a:fld id="{11D0EFDA-7DF2-466E-B0D9-4D940B50AFC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1145">
                <a:defRPr/>
              </a:pPr>
              <a:t>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68373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71145">
              <a:defRPr/>
            </a:pPr>
            <a:fld id="{11D0EFDA-7DF2-466E-B0D9-4D940B50AFC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1145">
                <a:defRPr/>
              </a:pPr>
              <a:t>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91899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71145">
              <a:defRPr/>
            </a:pPr>
            <a:fld id="{11D0EFDA-7DF2-466E-B0D9-4D940B50AFC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1145">
                <a:defRPr/>
              </a:pPr>
              <a:t>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34099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71145">
              <a:defRPr/>
            </a:pPr>
            <a:fld id="{11D0EFDA-7DF2-466E-B0D9-4D940B50AFC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1145">
                <a:defRPr/>
              </a:pPr>
              <a:t>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49537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71145">
              <a:defRPr/>
            </a:pPr>
            <a:fld id="{11D0EFDA-7DF2-466E-B0D9-4D940B50AFC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1145">
                <a:defRPr/>
              </a:pPr>
              <a:t>11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55426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71145">
              <a:defRPr/>
            </a:pPr>
            <a:fld id="{11D0EFDA-7DF2-466E-B0D9-4D940B50AFC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1145">
                <a:defRPr/>
              </a:pPr>
              <a:t>13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94667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10/8/2023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41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1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25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51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98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38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62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434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709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081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71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98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2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029199"/>
            <a:ext cx="12228128" cy="1828800"/>
            <a:chOff x="-305" y="2987478"/>
            <a:chExt cx="12188952" cy="1828800"/>
          </a:xfrm>
        </p:grpSpPr>
        <p:sp>
          <p:nvSpPr>
            <p:cNvPr id="29" name="Freeform: Shape 23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4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25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27" name="Freeform: Shape 26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3" name="Picture 2" descr="A yellow and black logo with words&#10;&#10;Description automatically generated">
            <a:extLst>
              <a:ext uri="{FF2B5EF4-FFF2-40B4-BE49-F238E27FC236}">
                <a16:creationId xmlns:a16="http://schemas.microsoft.com/office/drawing/2014/main" id="{D94A414E-A365-54C0-850A-57E0F0E2E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2"/>
            <a:ext cx="12192004" cy="71932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D050A7-B92A-3BED-C47D-6D3420C2D815}"/>
              </a:ext>
            </a:extLst>
          </p:cNvPr>
          <p:cNvSpPr txBox="1"/>
          <p:nvPr/>
        </p:nvSpPr>
        <p:spPr>
          <a:xfrm>
            <a:off x="128864" y="2767280"/>
            <a:ext cx="269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2A2A2A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Change Your Thinking.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8ED681-4154-EA3B-BA5B-89C41DB04F81}"/>
              </a:ext>
            </a:extLst>
          </p:cNvPr>
          <p:cNvSpPr txBox="1"/>
          <p:nvPr/>
        </p:nvSpPr>
        <p:spPr>
          <a:xfrm>
            <a:off x="9370736" y="2767280"/>
            <a:ext cx="269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2A2A2A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Change Your Life.</a:t>
            </a:r>
          </a:p>
        </p:txBody>
      </p:sp>
    </p:spTree>
    <p:extLst>
      <p:ext uri="{BB962C8B-B14F-4D97-AF65-F5344CB8AC3E}">
        <p14:creationId xmlns:p14="http://schemas.microsoft.com/office/powerpoint/2010/main" val="594368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EB1734-5862-F7B2-B17E-D2DBE9F0B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9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70543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257" y="168153"/>
            <a:ext cx="11283485" cy="5368207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0" i="0" u="none" strike="noStrike" kern="120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Tahoma" panose="020B0604030504040204" pitchFamily="34" charset="0"/>
              </a:rPr>
              <a:t>Be careful how you think; your life is shaped by your thoughts. 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1E9BD91-E51E-6B94-6C01-0FDAB2418E3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20208" y="5891404"/>
            <a:ext cx="1408101" cy="65110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157187" y="5891404"/>
            <a:ext cx="11971122" cy="766107"/>
          </a:xfrm>
          <a:prstGeom prst="rect">
            <a:avLst/>
          </a:prstGeom>
          <a:solidFill>
            <a:srgbClr val="171717"/>
          </a:solidFill>
          <a:effectLst>
            <a:softEdge rad="25400"/>
          </a:effectLst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20000"/>
              </a:lnSpc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1" u="none" strike="noStrike" kern="1200" cap="none" spc="8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ckwell" panose="02060603020205020403"/>
                <a:ea typeface="+mn-ea"/>
                <a:cs typeface="+mn-cs"/>
              </a:rPr>
              <a:t>Proverbs 4:23 (GNB)</a:t>
            </a:r>
            <a:endParaRPr kumimoji="0" lang="en-US" sz="3733" b="0" i="1" u="none" strike="noStrike" kern="1200" cap="none" spc="80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7" name="Picture 6" descr="A yellow and black logo with words&#10;&#10;Description automatically generated">
            <a:extLst>
              <a:ext uri="{FF2B5EF4-FFF2-40B4-BE49-F238E27FC236}">
                <a16:creationId xmlns:a16="http://schemas.microsoft.com/office/drawing/2014/main" id="{6C717847-2708-EDCE-ADB6-DD30925FE6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7" y="5859067"/>
            <a:ext cx="1408102" cy="83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287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9F17F6-B6BB-41E6-7901-05B67A0BAB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9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88247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061D109-04F4-4466-81F5-244A4142D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827" y="198783"/>
            <a:ext cx="8667883" cy="6416563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b="1" spc="-200" dirty="0">
                <a:latin typeface="Calibri"/>
                <a:cs typeface="Tahoma" panose="020B0604030504040204" pitchFamily="34" charset="0"/>
              </a:rPr>
              <a:t>The more you think a thought—</a:t>
            </a:r>
          </a:p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b="1" spc="-200" dirty="0">
                <a:latin typeface="Calibri"/>
                <a:cs typeface="Tahoma" panose="020B0604030504040204" pitchFamily="34" charset="0"/>
              </a:rPr>
              <a:t>The easier it is to think it again.</a:t>
            </a:r>
            <a:endParaRPr lang="en-US" altLang="en-US" sz="2800" i="1" spc="-200" dirty="0">
              <a:latin typeface="Calibri"/>
              <a:cs typeface="Tahoma" panose="020B0604030504040204" pitchFamily="34" charset="0"/>
            </a:endParaRPr>
          </a:p>
        </p:txBody>
      </p:sp>
      <p:pic>
        <p:nvPicPr>
          <p:cNvPr id="4" name="Picture 3" descr="A white background with a yellow brain and swords&#10;&#10;Description automatically generated">
            <a:extLst>
              <a:ext uri="{FF2B5EF4-FFF2-40B4-BE49-F238E27FC236}">
                <a16:creationId xmlns:a16="http://schemas.microsoft.com/office/drawing/2014/main" id="{47270693-382F-B7F1-6D84-DF74E93568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02226" cy="6858000"/>
          </a:xfrm>
          <a:prstGeom prst="rect">
            <a:avLst/>
          </a:prstGeom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3566767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EB1734-5862-F7B2-B17E-D2DBE9F0B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9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70543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257" y="168153"/>
            <a:ext cx="11283485" cy="5368207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0" i="0" u="none" strike="noStrike" kern="120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Tahoma" panose="020B0604030504040204" pitchFamily="34" charset="0"/>
              </a:rPr>
              <a:t>We demolish arguments and every pretension that sets itself up against the knowledge of God, and 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0" i="0" u="none" strike="noStrike" kern="1200" cap="none" spc="-2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Tahoma" panose="020B0604030504040204" pitchFamily="34" charset="0"/>
              </a:rPr>
              <a:t>we take captive every thought to make it obedient to Christ. 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1E9BD91-E51E-6B94-6C01-0FDAB2418E3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20208" y="5891404"/>
            <a:ext cx="1408101" cy="65110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157187" y="5891404"/>
            <a:ext cx="11971122" cy="766107"/>
          </a:xfrm>
          <a:prstGeom prst="rect">
            <a:avLst/>
          </a:prstGeom>
          <a:solidFill>
            <a:srgbClr val="171717"/>
          </a:solidFill>
          <a:effectLst>
            <a:softEdge rad="25400"/>
          </a:effectLst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20000"/>
              </a:lnSpc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1" u="none" strike="noStrike" kern="1200" cap="none" spc="8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ckwell" panose="02060603020205020403"/>
                <a:ea typeface="+mn-ea"/>
                <a:cs typeface="+mn-cs"/>
              </a:rPr>
              <a:t>2 Corinthians 10:5 (NIV) </a:t>
            </a:r>
            <a:endParaRPr kumimoji="0" lang="en-US" sz="3733" b="0" i="1" u="none" strike="noStrike" kern="1200" cap="none" spc="80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7" name="Picture 6" descr="A yellow and black logo with words&#10;&#10;Description automatically generated">
            <a:extLst>
              <a:ext uri="{FF2B5EF4-FFF2-40B4-BE49-F238E27FC236}">
                <a16:creationId xmlns:a16="http://schemas.microsoft.com/office/drawing/2014/main" id="{6C717847-2708-EDCE-ADB6-DD30925FE6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7" y="5859067"/>
            <a:ext cx="1408102" cy="83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417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9F17F6-B6BB-41E6-7901-05B67A0BAB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9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88247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061D109-04F4-4466-81F5-244A4142D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827" y="198783"/>
            <a:ext cx="8667883" cy="6416563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b="1" spc="-200" dirty="0">
                <a:latin typeface="Calibri"/>
                <a:cs typeface="Tahoma" panose="020B0604030504040204" pitchFamily="34" charset="0"/>
              </a:rPr>
              <a:t>If you don’t control what you think—You will never control what you do.</a:t>
            </a:r>
            <a:endParaRPr lang="en-US" altLang="en-US" sz="2800" i="1" spc="-200" dirty="0">
              <a:latin typeface="Calibri"/>
              <a:cs typeface="Tahoma" panose="020B0604030504040204" pitchFamily="34" charset="0"/>
            </a:endParaRPr>
          </a:p>
        </p:txBody>
      </p:sp>
      <p:pic>
        <p:nvPicPr>
          <p:cNvPr id="4" name="Picture 3" descr="A white background with a yellow brain and swords&#10;&#10;Description automatically generated">
            <a:extLst>
              <a:ext uri="{FF2B5EF4-FFF2-40B4-BE49-F238E27FC236}">
                <a16:creationId xmlns:a16="http://schemas.microsoft.com/office/drawing/2014/main" id="{47270693-382F-B7F1-6D84-DF74E93568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02226" cy="6858000"/>
          </a:xfrm>
          <a:prstGeom prst="rect">
            <a:avLst/>
          </a:prstGeom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3459254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9F17F6-B6BB-41E6-7901-05B67A0BAB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9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8543" y="0"/>
            <a:ext cx="12270543" cy="6858000"/>
          </a:xfrm>
          <a:prstGeom prst="rect">
            <a:avLst/>
          </a:prstGeom>
        </p:spPr>
      </p:pic>
      <p:pic>
        <p:nvPicPr>
          <p:cNvPr id="2" name="Picture 1" descr="A logo with a brain and swords&#10;&#10;Description automatically generated">
            <a:extLst>
              <a:ext uri="{FF2B5EF4-FFF2-40B4-BE49-F238E27FC236}">
                <a16:creationId xmlns:a16="http://schemas.microsoft.com/office/drawing/2014/main" id="{FB46D8C6-5F1A-F562-74B1-B6F5EB515F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221" y="117986"/>
            <a:ext cx="3500917" cy="3500917"/>
          </a:xfrm>
          <a:prstGeom prst="rect">
            <a:avLst/>
          </a:prstGeom>
          <a:effectLst>
            <a:softEdge rad="2032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E13020-B25B-8B76-8593-F5F244EEA844}"/>
              </a:ext>
            </a:extLst>
          </p:cNvPr>
          <p:cNvSpPr txBox="1"/>
          <p:nvPr/>
        </p:nvSpPr>
        <p:spPr>
          <a:xfrm>
            <a:off x="675478" y="3437958"/>
            <a:ext cx="19399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12121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Change Your Thinking.  </a:t>
            </a:r>
          </a:p>
          <a:p>
            <a:r>
              <a:rPr lang="en-US" dirty="0">
                <a:solidFill>
                  <a:srgbClr val="212121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Change Your Life.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DCBDA9-F737-3006-59D4-740DEAE7D935}"/>
              </a:ext>
            </a:extLst>
          </p:cNvPr>
          <p:cNvSpPr txBox="1"/>
          <p:nvPr/>
        </p:nvSpPr>
        <p:spPr>
          <a:xfrm>
            <a:off x="1424816" y="5197867"/>
            <a:ext cx="10767183" cy="830997"/>
          </a:xfrm>
          <a:prstGeom prst="rect">
            <a:avLst/>
          </a:prstGeom>
          <a:noFill/>
          <a:effectLst>
            <a:softEdge rad="88900"/>
          </a:effectLst>
        </p:spPr>
        <p:txBody>
          <a:bodyPr wrap="square">
            <a:spAutoFit/>
          </a:bodyPr>
          <a:lstStyle/>
          <a:p>
            <a:pPr defTabSz="609585">
              <a:spcBef>
                <a:spcPct val="0"/>
              </a:spcBef>
              <a:defRPr/>
            </a:pPr>
            <a:r>
              <a:rPr lang="en-US" altLang="en-US" sz="4800" b="1" dirty="0">
                <a:latin typeface="Abadi" panose="020B0604020104020204" pitchFamily="34" charset="0"/>
              </a:rPr>
              <a:t>I can create new ruts in my mind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B9662B-156E-4F5D-497B-CD90B28BB648}"/>
              </a:ext>
            </a:extLst>
          </p:cNvPr>
          <p:cNvSpPr txBox="1"/>
          <p:nvPr/>
        </p:nvSpPr>
        <p:spPr>
          <a:xfrm>
            <a:off x="3510116" y="164952"/>
            <a:ext cx="84687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A27B01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My mind is designed to create ruts</a:t>
            </a:r>
            <a:endParaRPr kumimoji="0" lang="en-US" altLang="en-US" sz="3733" b="0" i="0" u="none" strike="noStrike" kern="1200" cap="none" spc="0" normalizeH="0" baseline="0" noProof="0" dirty="0">
              <a:ln>
                <a:noFill/>
              </a:ln>
              <a:solidFill>
                <a:srgbClr val="A27B01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760E83-E6BD-412A-6A12-1F2722D795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478" y="5279973"/>
            <a:ext cx="749339" cy="66678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130588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EB1734-5862-F7B2-B17E-D2DBE9F0B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9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70543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257" y="168153"/>
            <a:ext cx="11283485" cy="5368207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0" i="0" u="none" strike="noStrike" kern="120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Tahoma" panose="020B0604030504040204" pitchFamily="34" charset="0"/>
              </a:rPr>
              <a:t>Do not conform to the pattern of this world, but</a:t>
            </a:r>
            <a:r>
              <a:rPr kumimoji="0" lang="en-US" altLang="en-US" sz="4400" b="0" i="0" u="none" strike="noStrike" kern="1200" cap="none" spc="-2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Tahoma" panose="020B0604030504040204" pitchFamily="34" charset="0"/>
              </a:rPr>
              <a:t> 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en-US" sz="4400" spc="-200" dirty="0">
              <a:solidFill>
                <a:srgbClr val="C00000"/>
              </a:solidFill>
              <a:latin typeface="Calibri"/>
              <a:cs typeface="Tahoma" panose="020B0604030504040204" pitchFamily="34" charset="0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0" i="0" u="none" strike="noStrike" kern="1200" cap="none" spc="-2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Tahoma" panose="020B0604030504040204" pitchFamily="34" charset="0"/>
              </a:rPr>
              <a:t>be transformed by the renewing of your mind. 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en-US" sz="4400" spc="-200" dirty="0">
              <a:solidFill>
                <a:srgbClr val="C00000"/>
              </a:solidFill>
              <a:latin typeface="Calibri"/>
              <a:cs typeface="Tahoma" panose="020B0604030504040204" pitchFamily="34" charset="0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0" i="0" u="none" strike="noStrike" kern="120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Tahoma" panose="020B0604030504040204" pitchFamily="34" charset="0"/>
              </a:rPr>
              <a:t>Then you will be able to test and approve what God’s will is—his good, pleasing and perfect will. </a:t>
            </a:r>
            <a:endParaRPr kumimoji="0" lang="en-US" altLang="en-US" sz="4400" b="0" i="0" u="none" strike="noStrike" kern="1200" cap="none" spc="-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Tahoma" panose="020B0604030504040204" pitchFamily="34" charset="0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1E9BD91-E51E-6B94-6C01-0FDAB2418E3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20208" y="5891404"/>
            <a:ext cx="1408101" cy="65110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157187" y="5891404"/>
            <a:ext cx="11971122" cy="766107"/>
          </a:xfrm>
          <a:prstGeom prst="rect">
            <a:avLst/>
          </a:prstGeom>
          <a:solidFill>
            <a:srgbClr val="171717"/>
          </a:solidFill>
          <a:effectLst>
            <a:softEdge rad="25400"/>
          </a:effectLst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20000"/>
              </a:lnSpc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1" u="none" strike="noStrike" kern="1200" cap="none" spc="8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ckwell" panose="02060603020205020403"/>
                <a:ea typeface="+mn-ea"/>
                <a:cs typeface="+mn-cs"/>
              </a:rPr>
              <a:t>Romans 12:2 (NIV) </a:t>
            </a:r>
            <a:endParaRPr kumimoji="0" lang="en-US" sz="3733" b="0" i="1" u="none" strike="noStrike" kern="1200" cap="none" spc="80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7" name="Picture 6" descr="A yellow and black logo with words&#10;&#10;Description automatically generated">
            <a:extLst>
              <a:ext uri="{FF2B5EF4-FFF2-40B4-BE49-F238E27FC236}">
                <a16:creationId xmlns:a16="http://schemas.microsoft.com/office/drawing/2014/main" id="{6C717847-2708-EDCE-ADB6-DD30925FE6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7" y="5859067"/>
            <a:ext cx="1408102" cy="83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885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EB1734-5862-F7B2-B17E-D2DBE9F0B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9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70543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257" y="168153"/>
            <a:ext cx="11283485" cy="5368207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0" i="0" u="none" strike="noStrike" kern="1200" cap="none" spc="-2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Tahoma" panose="020B0604030504040204" pitchFamily="34" charset="0"/>
              </a:rPr>
              <a:t>I will give you a new heart and put a new spirit in you; I will remove from you your heart of stone and give you a heart of flesh.</a:t>
            </a:r>
            <a:r>
              <a:rPr kumimoji="0" lang="en-US" altLang="en-US" sz="4400" b="0" i="0" u="none" strike="noStrike" kern="120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Tahoma" panose="020B0604030504040204" pitchFamily="34" charset="0"/>
              </a:rPr>
              <a:t> And I will put my Spirit in you and move you to follow my decrees and be careful to keep my laws. </a:t>
            </a:r>
            <a:endParaRPr kumimoji="0" lang="en-US" altLang="en-US" sz="4400" b="0" i="0" u="none" strike="noStrike" kern="1200" cap="none" spc="-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Tahoma" panose="020B0604030504040204" pitchFamily="34" charset="0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1E9BD91-E51E-6B94-6C01-0FDAB2418E3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20208" y="5891404"/>
            <a:ext cx="1408101" cy="65110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157187" y="5891404"/>
            <a:ext cx="11971122" cy="766107"/>
          </a:xfrm>
          <a:prstGeom prst="rect">
            <a:avLst/>
          </a:prstGeom>
          <a:solidFill>
            <a:srgbClr val="171717"/>
          </a:solidFill>
          <a:effectLst>
            <a:softEdge rad="25400"/>
          </a:effectLst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20000"/>
              </a:lnSpc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1" u="none" strike="noStrike" kern="1200" cap="none" spc="8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ckwell" panose="02060603020205020403"/>
                <a:ea typeface="+mn-ea"/>
                <a:cs typeface="+mn-cs"/>
              </a:rPr>
              <a:t>Ezekiel 36:26–27 (NIV) </a:t>
            </a:r>
            <a:endParaRPr kumimoji="0" lang="en-US" sz="3733" b="0" i="1" u="none" strike="noStrike" kern="1200" cap="none" spc="80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7" name="Picture 6" descr="A yellow and black logo with words&#10;&#10;Description automatically generated">
            <a:extLst>
              <a:ext uri="{FF2B5EF4-FFF2-40B4-BE49-F238E27FC236}">
                <a16:creationId xmlns:a16="http://schemas.microsoft.com/office/drawing/2014/main" id="{6C717847-2708-EDCE-ADB6-DD30925FE6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7" y="5859067"/>
            <a:ext cx="1408102" cy="83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202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EB1734-5862-F7B2-B17E-D2DBE9F0B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9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70543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257" y="168153"/>
            <a:ext cx="11283485" cy="5368207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0" i="0" u="none" strike="noStrike" kern="120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Tahoma" panose="020B0604030504040204" pitchFamily="34" charset="0"/>
              </a:rPr>
              <a:t>Therefore, if anyone is in Christ, the new creation has come: </a:t>
            </a:r>
            <a:r>
              <a:rPr kumimoji="0" lang="en-US" altLang="en-US" sz="4400" b="0" i="0" u="none" strike="noStrike" kern="1200" cap="none" spc="-2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Tahoma" panose="020B0604030504040204" pitchFamily="34" charset="0"/>
              </a:rPr>
              <a:t>The old has gone, the new is here! 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1E9BD91-E51E-6B94-6C01-0FDAB2418E3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20208" y="5891404"/>
            <a:ext cx="1408101" cy="65110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157187" y="5891404"/>
            <a:ext cx="11971122" cy="766107"/>
          </a:xfrm>
          <a:prstGeom prst="rect">
            <a:avLst/>
          </a:prstGeom>
          <a:solidFill>
            <a:srgbClr val="171717"/>
          </a:solidFill>
          <a:effectLst>
            <a:softEdge rad="25400"/>
          </a:effectLst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20000"/>
              </a:lnSpc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1" u="none" strike="noStrike" kern="1200" cap="none" spc="8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ckwell" panose="02060603020205020403"/>
                <a:ea typeface="+mn-ea"/>
                <a:cs typeface="+mn-cs"/>
              </a:rPr>
              <a:t>2 Corinthians 5:17 (NIV) </a:t>
            </a:r>
            <a:endParaRPr kumimoji="0" lang="en-US" sz="3733" b="0" i="1" u="none" strike="noStrike" kern="1200" cap="none" spc="80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7" name="Picture 6" descr="A yellow and black logo with words&#10;&#10;Description automatically generated">
            <a:extLst>
              <a:ext uri="{FF2B5EF4-FFF2-40B4-BE49-F238E27FC236}">
                <a16:creationId xmlns:a16="http://schemas.microsoft.com/office/drawing/2014/main" id="{6C717847-2708-EDCE-ADB6-DD30925FE6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7" y="5859067"/>
            <a:ext cx="1408102" cy="83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93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9F17F6-B6BB-41E6-7901-05B67A0BAB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9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8543" y="0"/>
            <a:ext cx="12270543" cy="6858000"/>
          </a:xfrm>
          <a:prstGeom prst="rect">
            <a:avLst/>
          </a:prstGeom>
        </p:spPr>
      </p:pic>
      <p:pic>
        <p:nvPicPr>
          <p:cNvPr id="2" name="Picture 1" descr="A logo with a brain and swords&#10;&#10;Description automatically generated">
            <a:extLst>
              <a:ext uri="{FF2B5EF4-FFF2-40B4-BE49-F238E27FC236}">
                <a16:creationId xmlns:a16="http://schemas.microsoft.com/office/drawing/2014/main" id="{FB46D8C6-5F1A-F562-74B1-B6F5EB515F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221" y="117986"/>
            <a:ext cx="3500917" cy="3500917"/>
          </a:xfrm>
          <a:prstGeom prst="rect">
            <a:avLst/>
          </a:prstGeom>
          <a:effectLst>
            <a:softEdge rad="2032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E13020-B25B-8B76-8593-F5F244EEA844}"/>
              </a:ext>
            </a:extLst>
          </p:cNvPr>
          <p:cNvSpPr txBox="1"/>
          <p:nvPr/>
        </p:nvSpPr>
        <p:spPr>
          <a:xfrm>
            <a:off x="675478" y="3437958"/>
            <a:ext cx="19399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12121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Change Your Thinking.  </a:t>
            </a:r>
          </a:p>
          <a:p>
            <a:r>
              <a:rPr lang="en-US" dirty="0">
                <a:solidFill>
                  <a:srgbClr val="212121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Change Your Life.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DCBDA9-F737-3006-59D4-740DEAE7D935}"/>
              </a:ext>
            </a:extLst>
          </p:cNvPr>
          <p:cNvSpPr txBox="1"/>
          <p:nvPr/>
        </p:nvSpPr>
        <p:spPr>
          <a:xfrm>
            <a:off x="1424816" y="5197867"/>
            <a:ext cx="10767183" cy="830997"/>
          </a:xfrm>
          <a:prstGeom prst="rect">
            <a:avLst/>
          </a:prstGeom>
          <a:noFill/>
          <a:effectLst>
            <a:softEdge rad="88900"/>
          </a:effectLst>
        </p:spPr>
        <p:txBody>
          <a:bodyPr wrap="square">
            <a:spAutoFit/>
          </a:bodyPr>
          <a:lstStyle/>
          <a:p>
            <a:pPr defTabSz="609585">
              <a:spcBef>
                <a:spcPct val="0"/>
              </a:spcBef>
              <a:defRPr/>
            </a:pPr>
            <a:r>
              <a:rPr lang="en-US" altLang="en-US" sz="4800" b="1" dirty="0">
                <a:latin typeface="Abadi" panose="020B0604020104020204" pitchFamily="34" charset="0"/>
              </a:rPr>
              <a:t>I must identify my wrong thinking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B9662B-156E-4F5D-497B-CD90B28BB648}"/>
              </a:ext>
            </a:extLst>
          </p:cNvPr>
          <p:cNvSpPr txBox="1"/>
          <p:nvPr/>
        </p:nvSpPr>
        <p:spPr>
          <a:xfrm>
            <a:off x="3510116" y="164952"/>
            <a:ext cx="846877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A27B01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My mind is designed to create ruts</a:t>
            </a:r>
          </a:p>
          <a:p>
            <a:pPr marL="457200" marR="0" lvl="0" indent="-457200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A27B01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  <a:p>
            <a:pPr marL="457200" marR="0" lvl="0" indent="-457200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A27B01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I can create new ruts in my mind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760E83-E6BD-412A-6A12-1F2722D795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478" y="5279973"/>
            <a:ext cx="749339" cy="66678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865108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EB1734-5862-F7B2-B17E-D2DBE9F0B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9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70543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257" y="168153"/>
            <a:ext cx="11283485" cy="5368207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0" i="0" u="none" strike="noStrike" kern="120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Tahoma" panose="020B0604030504040204" pitchFamily="34" charset="0"/>
              </a:rPr>
              <a:t>So I tell you this, and insist on it in the Lord, that you must no longer live as the Gentiles do, in the </a:t>
            </a:r>
            <a:r>
              <a:rPr kumimoji="0" lang="en-US" altLang="en-US" sz="4400" b="0" i="0" u="none" strike="noStrike" kern="1200" cap="none" spc="-2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Tahoma" panose="020B0604030504040204" pitchFamily="34" charset="0"/>
              </a:rPr>
              <a:t>futility of their thinking.</a:t>
            </a:r>
            <a:r>
              <a:rPr kumimoji="0" lang="en-US" altLang="en-US" sz="4400" b="0" i="0" u="none" strike="noStrike" kern="120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Tahoma" panose="020B0604030504040204" pitchFamily="34" charset="0"/>
              </a:rPr>
              <a:t> They are </a:t>
            </a:r>
            <a:r>
              <a:rPr kumimoji="0" lang="en-US" altLang="en-US" sz="4400" b="0" i="0" u="none" strike="noStrike" kern="1200" cap="none" spc="-2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Tahoma" panose="020B0604030504040204" pitchFamily="34" charset="0"/>
              </a:rPr>
              <a:t>darkened in their understanding</a:t>
            </a:r>
            <a:r>
              <a:rPr kumimoji="0" lang="en-US" altLang="en-US" sz="4400" b="0" i="0" u="none" strike="noStrike" kern="120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Tahoma" panose="020B0604030504040204" pitchFamily="34" charset="0"/>
              </a:rPr>
              <a:t> and </a:t>
            </a:r>
            <a:r>
              <a:rPr kumimoji="0" lang="en-US" altLang="en-US" sz="4400" b="0" i="0" u="none" strike="noStrike" kern="1200" cap="none" spc="-2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Tahoma" panose="020B0604030504040204" pitchFamily="34" charset="0"/>
              </a:rPr>
              <a:t>separated from the life of God </a:t>
            </a:r>
            <a:r>
              <a:rPr kumimoji="0" lang="en-US" altLang="en-US" sz="4400" b="0" i="0" u="none" strike="noStrike" kern="120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Tahoma" panose="020B0604030504040204" pitchFamily="34" charset="0"/>
              </a:rPr>
              <a:t>because of the ignorance that is in them due to the </a:t>
            </a:r>
            <a:r>
              <a:rPr kumimoji="0" lang="en-US" altLang="en-US" sz="4400" b="0" i="0" u="none" strike="noStrike" kern="1200" cap="none" spc="-2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Tahoma" panose="020B0604030504040204" pitchFamily="34" charset="0"/>
              </a:rPr>
              <a:t>hardening of their hearts. 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1E9BD91-E51E-6B94-6C01-0FDAB2418E3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20208" y="5891404"/>
            <a:ext cx="1408101" cy="65110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157187" y="5891404"/>
            <a:ext cx="11971122" cy="766107"/>
          </a:xfrm>
          <a:prstGeom prst="rect">
            <a:avLst/>
          </a:prstGeom>
          <a:solidFill>
            <a:srgbClr val="171717"/>
          </a:solidFill>
          <a:effectLst>
            <a:softEdge rad="25400"/>
          </a:effectLst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20000"/>
              </a:lnSpc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1" u="none" strike="noStrike" kern="1200" cap="none" spc="8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ckwell" panose="02060603020205020403"/>
                <a:ea typeface="+mn-ea"/>
                <a:cs typeface="+mn-cs"/>
              </a:rPr>
              <a:t>Ephesians 4:17–24 (NIV)</a:t>
            </a:r>
            <a:endParaRPr kumimoji="0" lang="en-US" sz="3733" b="0" i="1" u="none" strike="noStrike" kern="1200" cap="none" spc="80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7" name="Picture 6" descr="A yellow and black logo with words&#10;&#10;Description automatically generated">
            <a:extLst>
              <a:ext uri="{FF2B5EF4-FFF2-40B4-BE49-F238E27FC236}">
                <a16:creationId xmlns:a16="http://schemas.microsoft.com/office/drawing/2014/main" id="{6C717847-2708-EDCE-ADB6-DD30925FE6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7" y="5859067"/>
            <a:ext cx="1408102" cy="83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846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9F17F6-B6BB-41E6-7901-05B67A0BAB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9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88247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061D109-04F4-4466-81F5-244A4142D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827" y="198783"/>
            <a:ext cx="8667883" cy="6416563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b="1" spc="-200" dirty="0">
                <a:latin typeface="Calibri"/>
                <a:cs typeface="Tahoma" panose="020B0604030504040204" pitchFamily="34" charset="0"/>
              </a:rPr>
              <a:t>Most of life’s battles are won or lost in your mind.</a:t>
            </a:r>
            <a:endParaRPr lang="en-US" altLang="en-US" sz="4400" b="1" spc="-200" dirty="0">
              <a:solidFill>
                <a:srgbClr val="B18F28"/>
              </a:solidFill>
              <a:latin typeface="Calibri"/>
              <a:cs typeface="Tahoma" panose="020B0604030504040204" pitchFamily="34" charset="0"/>
            </a:endParaRPr>
          </a:p>
        </p:txBody>
      </p:sp>
      <p:pic>
        <p:nvPicPr>
          <p:cNvPr id="4" name="Picture 3" descr="A white background with a yellow brain and swords&#10;&#10;Description automatically generated">
            <a:extLst>
              <a:ext uri="{FF2B5EF4-FFF2-40B4-BE49-F238E27FC236}">
                <a16:creationId xmlns:a16="http://schemas.microsoft.com/office/drawing/2014/main" id="{47270693-382F-B7F1-6D84-DF74E93568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02226" cy="6858000"/>
          </a:xfrm>
          <a:prstGeom prst="rect">
            <a:avLst/>
          </a:prstGeom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2705488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EB1734-5862-F7B2-B17E-D2DBE9F0B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9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70543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257" y="168153"/>
            <a:ext cx="11283485" cy="5368207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0" i="0" u="none" strike="noStrike" kern="1200" cap="none" spc="-2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Tahoma" panose="020B0604030504040204" pitchFamily="34" charset="0"/>
              </a:rPr>
              <a:t>Having lost all sensitivity, </a:t>
            </a:r>
            <a:r>
              <a:rPr kumimoji="0" lang="en-US" altLang="en-US" sz="4400" b="0" i="0" u="none" strike="noStrike" kern="120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Tahoma" panose="020B0604030504040204" pitchFamily="34" charset="0"/>
              </a:rPr>
              <a:t>they have given themselves over to sensuality so as to indulge in every kind of impurity, and they are full of greed.</a:t>
            </a:r>
            <a:endParaRPr kumimoji="0" lang="en-US" altLang="en-US" sz="4400" b="0" i="0" u="none" strike="noStrike" kern="1200" cap="none" spc="-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Tahoma" panose="020B0604030504040204" pitchFamily="34" charset="0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1E9BD91-E51E-6B94-6C01-0FDAB2418E3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20208" y="5891404"/>
            <a:ext cx="1408101" cy="65110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157187" y="5891404"/>
            <a:ext cx="11971122" cy="766107"/>
          </a:xfrm>
          <a:prstGeom prst="rect">
            <a:avLst/>
          </a:prstGeom>
          <a:solidFill>
            <a:srgbClr val="171717"/>
          </a:solidFill>
          <a:effectLst>
            <a:softEdge rad="25400"/>
          </a:effectLst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20000"/>
              </a:lnSpc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1" u="none" strike="noStrike" kern="1200" cap="none" spc="8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ckwell" panose="02060603020205020403"/>
                <a:ea typeface="+mn-ea"/>
                <a:cs typeface="+mn-cs"/>
              </a:rPr>
              <a:t>Ephesians 4:17–24 (NIV)</a:t>
            </a:r>
            <a:endParaRPr kumimoji="0" lang="en-US" sz="3733" b="0" i="1" u="none" strike="noStrike" kern="1200" cap="none" spc="80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7" name="Picture 6" descr="A yellow and black logo with words&#10;&#10;Description automatically generated">
            <a:extLst>
              <a:ext uri="{FF2B5EF4-FFF2-40B4-BE49-F238E27FC236}">
                <a16:creationId xmlns:a16="http://schemas.microsoft.com/office/drawing/2014/main" id="{6C717847-2708-EDCE-ADB6-DD30925FE6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7" y="5859067"/>
            <a:ext cx="1408102" cy="83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366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EB1734-5862-F7B2-B17E-D2DBE9F0B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9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70543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257" y="168153"/>
            <a:ext cx="11283485" cy="5368207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0" i="0" u="none" strike="noStrike" kern="120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Tahoma" panose="020B0604030504040204" pitchFamily="34" charset="0"/>
              </a:rPr>
              <a:t>when you heard about Christ and were taught in him in accordance with the truth that is in Jesus. </a:t>
            </a:r>
            <a:r>
              <a:rPr kumimoji="0" lang="en-US" altLang="en-US" sz="4400" b="0" i="0" u="none" strike="noStrike" kern="1200" cap="none" spc="-2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Tahoma" panose="020B0604030504040204" pitchFamily="34" charset="0"/>
              </a:rPr>
              <a:t>You were taught, </a:t>
            </a:r>
            <a:r>
              <a:rPr kumimoji="0" lang="en-US" altLang="en-US" sz="4400" b="0" i="0" u="none" strike="noStrike" kern="120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Tahoma" panose="020B0604030504040204" pitchFamily="34" charset="0"/>
              </a:rPr>
              <a:t>with regard to your former way of life, </a:t>
            </a:r>
            <a:r>
              <a:rPr kumimoji="0" lang="en-US" altLang="en-US" sz="4400" b="0" i="0" u="none" strike="noStrike" kern="1200" cap="none" spc="-2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Tahoma" panose="020B0604030504040204" pitchFamily="34" charset="0"/>
              </a:rPr>
              <a:t>to put off your old self, </a:t>
            </a:r>
            <a:r>
              <a:rPr kumimoji="0" lang="en-US" altLang="en-US" sz="4400" b="0" i="0" u="none" strike="noStrike" kern="120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Tahoma" panose="020B0604030504040204" pitchFamily="34" charset="0"/>
              </a:rPr>
              <a:t>which is being corrupted by its deceitful desires; to be made new in the attitude of your minds; and </a:t>
            </a:r>
            <a:r>
              <a:rPr kumimoji="0" lang="en-US" altLang="en-US" sz="4400" b="0" i="0" u="none" strike="noStrike" kern="1200" cap="none" spc="-2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Tahoma" panose="020B0604030504040204" pitchFamily="34" charset="0"/>
              </a:rPr>
              <a:t>to put on the new self, </a:t>
            </a:r>
            <a:r>
              <a:rPr kumimoji="0" lang="en-US" altLang="en-US" sz="4400" b="0" i="0" u="none" strike="noStrike" kern="120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Tahoma" panose="020B0604030504040204" pitchFamily="34" charset="0"/>
              </a:rPr>
              <a:t>created to be like God in true righteousness and holiness. 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1E9BD91-E51E-6B94-6C01-0FDAB2418E3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20208" y="5891404"/>
            <a:ext cx="1408101" cy="65110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157187" y="5891404"/>
            <a:ext cx="11971122" cy="766107"/>
          </a:xfrm>
          <a:prstGeom prst="rect">
            <a:avLst/>
          </a:prstGeom>
          <a:solidFill>
            <a:srgbClr val="171717"/>
          </a:solidFill>
          <a:effectLst>
            <a:softEdge rad="25400"/>
          </a:effectLst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20000"/>
              </a:lnSpc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1" u="none" strike="noStrike" kern="1200" cap="none" spc="8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ckwell" panose="02060603020205020403"/>
                <a:ea typeface="+mn-ea"/>
                <a:cs typeface="+mn-cs"/>
              </a:rPr>
              <a:t>Ephesians 4:17–24 (NIV)</a:t>
            </a:r>
            <a:endParaRPr kumimoji="0" lang="en-US" sz="3733" b="0" i="1" u="none" strike="noStrike" kern="1200" cap="none" spc="80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7" name="Picture 6" descr="A yellow and black logo with words&#10;&#10;Description automatically generated">
            <a:extLst>
              <a:ext uri="{FF2B5EF4-FFF2-40B4-BE49-F238E27FC236}">
                <a16:creationId xmlns:a16="http://schemas.microsoft.com/office/drawing/2014/main" id="{6C717847-2708-EDCE-ADB6-DD30925FE6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7" y="5859067"/>
            <a:ext cx="1408102" cy="83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4035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EB1734-5862-F7B2-B17E-D2DBE9F0B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9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70543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257" y="168153"/>
            <a:ext cx="11283485" cy="5368207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0" i="0" u="none" strike="noStrike" kern="120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Tahoma" panose="020B0604030504040204" pitchFamily="34" charset="0"/>
              </a:rPr>
              <a:t>Rid yourselves of all the offenses you have committed, and </a:t>
            </a:r>
            <a:r>
              <a:rPr kumimoji="0" lang="en-US" altLang="en-US" sz="4400" b="0" i="0" u="none" strike="noStrike" kern="1200" cap="none" spc="-2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Tahoma" panose="020B0604030504040204" pitchFamily="34" charset="0"/>
              </a:rPr>
              <a:t>get a new heart and a new spirit. </a:t>
            </a:r>
            <a:r>
              <a:rPr kumimoji="0" lang="en-US" altLang="en-US" sz="4400" b="0" i="0" u="none" strike="noStrike" kern="120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Tahoma" panose="020B0604030504040204" pitchFamily="34" charset="0"/>
              </a:rPr>
              <a:t>Why will you die, people of Israel? 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1E9BD91-E51E-6B94-6C01-0FDAB2418E3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20208" y="5891404"/>
            <a:ext cx="1408101" cy="65110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157187" y="5891404"/>
            <a:ext cx="11971122" cy="766107"/>
          </a:xfrm>
          <a:prstGeom prst="rect">
            <a:avLst/>
          </a:prstGeom>
          <a:solidFill>
            <a:srgbClr val="171717"/>
          </a:solidFill>
          <a:effectLst>
            <a:softEdge rad="25400"/>
          </a:effectLst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20000"/>
              </a:lnSpc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1" u="none" strike="noStrike" kern="1200" cap="none" spc="8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ckwell" panose="02060603020205020403"/>
                <a:ea typeface="+mn-ea"/>
                <a:cs typeface="+mn-cs"/>
              </a:rPr>
              <a:t>Ezekiel 18:31 (NIV) </a:t>
            </a:r>
            <a:endParaRPr kumimoji="0" lang="en-US" sz="3733" b="0" i="1" u="none" strike="noStrike" kern="1200" cap="none" spc="80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7" name="Picture 6" descr="A yellow and black logo with words&#10;&#10;Description automatically generated">
            <a:extLst>
              <a:ext uri="{FF2B5EF4-FFF2-40B4-BE49-F238E27FC236}">
                <a16:creationId xmlns:a16="http://schemas.microsoft.com/office/drawing/2014/main" id="{6C717847-2708-EDCE-ADB6-DD30925FE6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7" y="5859067"/>
            <a:ext cx="1408102" cy="83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4380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EB1734-5862-F7B2-B17E-D2DBE9F0B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9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70543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257" y="168153"/>
            <a:ext cx="11283485" cy="5368207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0" i="0" u="none" strike="noStrike" kern="120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Tahoma" panose="020B0604030504040204" pitchFamily="34" charset="0"/>
              </a:rPr>
              <a:t>he saved us, not because of righteous things we had done, but because of his mercy. He saved us through the washing of rebirth and </a:t>
            </a:r>
            <a:r>
              <a:rPr kumimoji="0" lang="en-US" altLang="en-US" sz="4400" b="0" i="0" u="none" strike="noStrike" kern="1200" cap="none" spc="-2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Tahoma" panose="020B0604030504040204" pitchFamily="34" charset="0"/>
              </a:rPr>
              <a:t>renewal by the Holy Spirit, 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1E9BD91-E51E-6B94-6C01-0FDAB2418E3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20208" y="5891404"/>
            <a:ext cx="1408101" cy="65110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157187" y="5891404"/>
            <a:ext cx="11971122" cy="766107"/>
          </a:xfrm>
          <a:prstGeom prst="rect">
            <a:avLst/>
          </a:prstGeom>
          <a:solidFill>
            <a:srgbClr val="171717"/>
          </a:solidFill>
          <a:effectLst>
            <a:softEdge rad="25400"/>
          </a:effectLst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20000"/>
              </a:lnSpc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1" u="none" strike="noStrike" kern="1200" cap="none" spc="8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ckwell" panose="02060603020205020403"/>
                <a:ea typeface="+mn-ea"/>
                <a:cs typeface="+mn-cs"/>
              </a:rPr>
              <a:t>Titus 3:5 (NIV) </a:t>
            </a:r>
            <a:endParaRPr kumimoji="0" lang="en-US" sz="3733" b="0" i="1" u="none" strike="noStrike" kern="1200" cap="none" spc="80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7" name="Picture 6" descr="A yellow and black logo with words&#10;&#10;Description automatically generated">
            <a:extLst>
              <a:ext uri="{FF2B5EF4-FFF2-40B4-BE49-F238E27FC236}">
                <a16:creationId xmlns:a16="http://schemas.microsoft.com/office/drawing/2014/main" id="{6C717847-2708-EDCE-ADB6-DD30925FE6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7" y="5859067"/>
            <a:ext cx="1408102" cy="83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2219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9F17F6-B6BB-41E6-7901-05B67A0BAB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9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8543" y="0"/>
            <a:ext cx="12270543" cy="6858000"/>
          </a:xfrm>
          <a:prstGeom prst="rect">
            <a:avLst/>
          </a:prstGeom>
        </p:spPr>
      </p:pic>
      <p:pic>
        <p:nvPicPr>
          <p:cNvPr id="2" name="Picture 1" descr="A logo with a brain and swords&#10;&#10;Description automatically generated">
            <a:extLst>
              <a:ext uri="{FF2B5EF4-FFF2-40B4-BE49-F238E27FC236}">
                <a16:creationId xmlns:a16="http://schemas.microsoft.com/office/drawing/2014/main" id="{FB46D8C6-5F1A-F562-74B1-B6F5EB515F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221" y="117986"/>
            <a:ext cx="3500917" cy="3500917"/>
          </a:xfrm>
          <a:prstGeom prst="rect">
            <a:avLst/>
          </a:prstGeom>
          <a:effectLst>
            <a:softEdge rad="2032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E13020-B25B-8B76-8593-F5F244EEA844}"/>
              </a:ext>
            </a:extLst>
          </p:cNvPr>
          <p:cNvSpPr txBox="1"/>
          <p:nvPr/>
        </p:nvSpPr>
        <p:spPr>
          <a:xfrm>
            <a:off x="675478" y="3437958"/>
            <a:ext cx="19399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12121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Change Your Thinking.  </a:t>
            </a:r>
          </a:p>
          <a:p>
            <a:r>
              <a:rPr lang="en-US" dirty="0">
                <a:solidFill>
                  <a:srgbClr val="212121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Change Your Life.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DCBDA9-F737-3006-59D4-740DEAE7D935}"/>
              </a:ext>
            </a:extLst>
          </p:cNvPr>
          <p:cNvSpPr txBox="1"/>
          <p:nvPr/>
        </p:nvSpPr>
        <p:spPr>
          <a:xfrm>
            <a:off x="1424816" y="5197867"/>
            <a:ext cx="10767183" cy="830997"/>
          </a:xfrm>
          <a:prstGeom prst="rect">
            <a:avLst/>
          </a:prstGeom>
          <a:noFill/>
          <a:effectLst>
            <a:softEdge rad="88900"/>
          </a:effectLst>
        </p:spPr>
        <p:txBody>
          <a:bodyPr wrap="square">
            <a:spAutoFit/>
          </a:bodyPr>
          <a:lstStyle/>
          <a:p>
            <a:pPr defTabSz="609585">
              <a:spcBef>
                <a:spcPct val="0"/>
              </a:spcBef>
              <a:defRPr/>
            </a:pPr>
            <a:r>
              <a:rPr lang="en-US" altLang="en-US" sz="4800" b="1" dirty="0">
                <a:latin typeface="Abadi" panose="020B0604020104020204" pitchFamily="34" charset="0"/>
              </a:rPr>
              <a:t>I need to train my mind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B9662B-156E-4F5D-497B-CD90B28BB648}"/>
              </a:ext>
            </a:extLst>
          </p:cNvPr>
          <p:cNvSpPr txBox="1"/>
          <p:nvPr/>
        </p:nvSpPr>
        <p:spPr>
          <a:xfrm>
            <a:off x="3510116" y="164952"/>
            <a:ext cx="846877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A27B01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My mind is designed to create ruts</a:t>
            </a:r>
          </a:p>
          <a:p>
            <a:pPr marL="457200" marR="0" lvl="0" indent="-457200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A27B01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  <a:p>
            <a:pPr marL="457200" marR="0" lvl="0" indent="-457200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A27B01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I can create new ruts in my mind</a:t>
            </a:r>
          </a:p>
          <a:p>
            <a:pPr marL="457200" marR="0" lvl="0" indent="-457200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A27B01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  <a:p>
            <a:pPr marL="457200" marR="0" lvl="0" indent="-457200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A27B01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I must identify what needs to be changed</a:t>
            </a:r>
          </a:p>
          <a:p>
            <a:pPr marL="457200" marR="0" lvl="0" indent="-457200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A27B01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760E83-E6BD-412A-6A12-1F2722D795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478" y="5279973"/>
            <a:ext cx="749339" cy="66678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0973769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EB1734-5862-F7B2-B17E-D2DBE9F0B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9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70543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257" y="168153"/>
            <a:ext cx="11283485" cy="5368207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0" i="0" u="none" strike="noStrike" kern="120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Tahoma" panose="020B0604030504040204" pitchFamily="34" charset="0"/>
              </a:rPr>
              <a:t>So </a:t>
            </a:r>
            <a:r>
              <a:rPr kumimoji="0" lang="en-US" altLang="en-US" sz="4400" b="0" i="0" u="none" strike="noStrike" kern="1200" cap="none" spc="-2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Tahoma" panose="020B0604030504040204" pitchFamily="34" charset="0"/>
              </a:rPr>
              <a:t>prepare your minds </a:t>
            </a:r>
            <a:r>
              <a:rPr kumimoji="0" lang="en-US" altLang="en-US" sz="4400" b="0" i="0" u="none" strike="noStrike" kern="120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Tahoma" panose="020B0604030504040204" pitchFamily="34" charset="0"/>
              </a:rPr>
              <a:t>for action and </a:t>
            </a:r>
            <a:r>
              <a:rPr kumimoji="0" lang="en-US" altLang="en-US" sz="4400" b="0" i="0" u="none" strike="noStrike" kern="1200" cap="none" spc="-2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Tahoma" panose="020B0604030504040204" pitchFamily="34" charset="0"/>
              </a:rPr>
              <a:t>exercise self-control. 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en-US" sz="4400" spc="-200" dirty="0">
              <a:solidFill>
                <a:srgbClr val="C00000"/>
              </a:solidFill>
              <a:latin typeface="Calibri"/>
              <a:cs typeface="Tahoma" panose="020B0604030504040204" pitchFamily="34" charset="0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0" i="0" u="none" strike="noStrike" kern="120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Tahoma" panose="020B0604030504040204" pitchFamily="34" charset="0"/>
              </a:rPr>
              <a:t>Put all your hope in the gracious salvation that will come to you when Jesus Christ is revealed to the world. </a:t>
            </a:r>
            <a:endParaRPr kumimoji="0" lang="en-US" altLang="en-US" sz="4400" b="0" i="0" u="none" strike="noStrike" kern="1200" cap="none" spc="-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Tahoma" panose="020B0604030504040204" pitchFamily="34" charset="0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1E9BD91-E51E-6B94-6C01-0FDAB2418E3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20208" y="5891404"/>
            <a:ext cx="1408101" cy="65110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157187" y="5891404"/>
            <a:ext cx="11971122" cy="766107"/>
          </a:xfrm>
          <a:prstGeom prst="rect">
            <a:avLst/>
          </a:prstGeom>
          <a:solidFill>
            <a:srgbClr val="171717"/>
          </a:solidFill>
          <a:effectLst>
            <a:softEdge rad="25400"/>
          </a:effectLst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20000"/>
              </a:lnSpc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1" u="none" strike="noStrike" kern="1200" cap="none" spc="8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ckwell" panose="02060603020205020403"/>
                <a:ea typeface="+mn-ea"/>
                <a:cs typeface="+mn-cs"/>
              </a:rPr>
              <a:t>1 Peter 1:13 (NLT) </a:t>
            </a:r>
            <a:endParaRPr kumimoji="0" lang="en-US" sz="3733" b="0" i="1" u="none" strike="noStrike" kern="1200" cap="none" spc="80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7" name="Picture 6" descr="A yellow and black logo with words&#10;&#10;Description automatically generated">
            <a:extLst>
              <a:ext uri="{FF2B5EF4-FFF2-40B4-BE49-F238E27FC236}">
                <a16:creationId xmlns:a16="http://schemas.microsoft.com/office/drawing/2014/main" id="{6C717847-2708-EDCE-ADB6-DD30925FE6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7" y="5859067"/>
            <a:ext cx="1408102" cy="83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76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EB1734-5862-F7B2-B17E-D2DBE9F0B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9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70543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257" y="168153"/>
            <a:ext cx="11283485" cy="5368207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0" i="0" u="none" strike="noStrike" kern="120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Tahoma" panose="020B0604030504040204" pitchFamily="34" charset="0"/>
              </a:rPr>
              <a:t>I meditate on your precepts and consider your ways. </a:t>
            </a:r>
            <a:endParaRPr kumimoji="0" lang="en-US" altLang="en-US" sz="4400" b="0" i="0" u="none" strike="noStrike" kern="1200" cap="none" spc="-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Tahoma" panose="020B0604030504040204" pitchFamily="34" charset="0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1E9BD91-E51E-6B94-6C01-0FDAB2418E3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20208" y="5891404"/>
            <a:ext cx="1408101" cy="65110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157187" y="5891404"/>
            <a:ext cx="11971122" cy="766107"/>
          </a:xfrm>
          <a:prstGeom prst="rect">
            <a:avLst/>
          </a:prstGeom>
          <a:solidFill>
            <a:srgbClr val="171717"/>
          </a:solidFill>
          <a:effectLst>
            <a:softEdge rad="25400"/>
          </a:effectLst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20000"/>
              </a:lnSpc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1" u="none" strike="noStrike" kern="1200" cap="none" spc="8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ckwell" panose="02060603020205020403"/>
                <a:ea typeface="+mn-ea"/>
                <a:cs typeface="+mn-cs"/>
              </a:rPr>
              <a:t>Psalm 119:15 (NIV) </a:t>
            </a:r>
            <a:endParaRPr kumimoji="0" lang="en-US" sz="3733" b="0" i="1" u="none" strike="noStrike" kern="1200" cap="none" spc="80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7" name="Picture 6" descr="A yellow and black logo with words&#10;&#10;Description automatically generated">
            <a:extLst>
              <a:ext uri="{FF2B5EF4-FFF2-40B4-BE49-F238E27FC236}">
                <a16:creationId xmlns:a16="http://schemas.microsoft.com/office/drawing/2014/main" id="{6C717847-2708-EDCE-ADB6-DD30925FE6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7" y="5859067"/>
            <a:ext cx="1408102" cy="83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3361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EB1734-5862-F7B2-B17E-D2DBE9F0B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9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70543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257" y="168153"/>
            <a:ext cx="11283485" cy="5368207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0" i="0" u="none" strike="noStrike" kern="120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Tahoma" panose="020B0604030504040204" pitchFamily="34" charset="0"/>
              </a:rPr>
              <a:t>and have put on the new self, which is being renewed in knowledge in the image of its Creator. </a:t>
            </a:r>
            <a:endParaRPr kumimoji="0" lang="en-US" altLang="en-US" sz="4400" b="0" i="0" u="none" strike="noStrike" kern="1200" cap="none" spc="-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Tahoma" panose="020B0604030504040204" pitchFamily="34" charset="0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1E9BD91-E51E-6B94-6C01-0FDAB2418E3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20208" y="5891404"/>
            <a:ext cx="1408101" cy="65110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157187" y="5891404"/>
            <a:ext cx="11971122" cy="766107"/>
          </a:xfrm>
          <a:prstGeom prst="rect">
            <a:avLst/>
          </a:prstGeom>
          <a:solidFill>
            <a:srgbClr val="171717"/>
          </a:solidFill>
          <a:effectLst>
            <a:softEdge rad="25400"/>
          </a:effectLst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20000"/>
              </a:lnSpc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1" u="none" strike="noStrike" kern="1200" cap="none" spc="8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ckwell" panose="02060603020205020403"/>
                <a:ea typeface="+mn-ea"/>
                <a:cs typeface="+mn-cs"/>
              </a:rPr>
              <a:t>Colossians 3:10 (NIV) </a:t>
            </a:r>
            <a:endParaRPr kumimoji="0" lang="en-US" sz="3733" b="0" i="1" u="none" strike="noStrike" kern="1200" cap="none" spc="80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7" name="Picture 6" descr="A yellow and black logo with words&#10;&#10;Description automatically generated">
            <a:extLst>
              <a:ext uri="{FF2B5EF4-FFF2-40B4-BE49-F238E27FC236}">
                <a16:creationId xmlns:a16="http://schemas.microsoft.com/office/drawing/2014/main" id="{6C717847-2708-EDCE-ADB6-DD30925FE6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7" y="5859067"/>
            <a:ext cx="1408102" cy="83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0393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EB1734-5862-F7B2-B17E-D2DBE9F0B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9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70543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257" y="168153"/>
            <a:ext cx="11283485" cy="5368207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0" i="0" u="none" strike="noStrike" kern="120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Tahoma" panose="020B0604030504040204" pitchFamily="34" charset="0"/>
              </a:rPr>
              <a:t>Blessed is the one who does not walk in step with the wicked or stand in the way that sinners take or sit in the company of mockers, </a:t>
            </a:r>
            <a:r>
              <a:rPr kumimoji="0" lang="en-US" altLang="en-US" sz="4400" b="0" i="0" u="none" strike="noStrike" kern="1200" cap="none" spc="-2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Tahoma" panose="020B0604030504040204" pitchFamily="34" charset="0"/>
              </a:rPr>
              <a:t>but whose delight is in the law of the Lord, and who meditates on his law day and night. 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1E9BD91-E51E-6B94-6C01-0FDAB2418E3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20208" y="5891404"/>
            <a:ext cx="1408101" cy="65110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157187" y="5891404"/>
            <a:ext cx="11971122" cy="766107"/>
          </a:xfrm>
          <a:prstGeom prst="rect">
            <a:avLst/>
          </a:prstGeom>
          <a:solidFill>
            <a:srgbClr val="171717"/>
          </a:solidFill>
          <a:effectLst>
            <a:softEdge rad="25400"/>
          </a:effectLst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20000"/>
              </a:lnSpc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1" u="none" strike="noStrike" kern="1200" cap="none" spc="8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ckwell" panose="02060603020205020403"/>
                <a:ea typeface="+mn-ea"/>
                <a:cs typeface="+mn-cs"/>
              </a:rPr>
              <a:t>Psalm 1:1–3 (NIV) </a:t>
            </a:r>
            <a:endParaRPr kumimoji="0" lang="en-US" sz="3733" b="0" i="1" u="none" strike="noStrike" kern="1200" cap="none" spc="80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7" name="Picture 6" descr="A yellow and black logo with words&#10;&#10;Description automatically generated">
            <a:extLst>
              <a:ext uri="{FF2B5EF4-FFF2-40B4-BE49-F238E27FC236}">
                <a16:creationId xmlns:a16="http://schemas.microsoft.com/office/drawing/2014/main" id="{6C717847-2708-EDCE-ADB6-DD30925FE6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7" y="5859067"/>
            <a:ext cx="1408102" cy="83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8609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EB1734-5862-F7B2-B17E-D2DBE9F0B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9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70543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257" y="168153"/>
            <a:ext cx="11283485" cy="5368207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0" i="0" u="none" strike="noStrike" kern="120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Tahoma" panose="020B0604030504040204" pitchFamily="34" charset="0"/>
              </a:rPr>
              <a:t>That person is like a tree planted by streams of water, which yields its fruit in season and whose leaf does not wither— whatever they do prospers. </a:t>
            </a:r>
            <a:endParaRPr kumimoji="0" lang="en-US" altLang="en-US" sz="4400" b="0" i="0" u="none" strike="noStrike" kern="1200" cap="none" spc="-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Tahoma" panose="020B0604030504040204" pitchFamily="34" charset="0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1E9BD91-E51E-6B94-6C01-0FDAB2418E3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20208" y="5891404"/>
            <a:ext cx="1408101" cy="65110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157187" y="5891404"/>
            <a:ext cx="11971122" cy="766107"/>
          </a:xfrm>
          <a:prstGeom prst="rect">
            <a:avLst/>
          </a:prstGeom>
          <a:solidFill>
            <a:srgbClr val="171717"/>
          </a:solidFill>
          <a:effectLst>
            <a:softEdge rad="25400"/>
          </a:effectLst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20000"/>
              </a:lnSpc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1" u="none" strike="noStrike" kern="1200" cap="none" spc="8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ckwell" panose="02060603020205020403"/>
                <a:ea typeface="+mn-ea"/>
                <a:cs typeface="+mn-cs"/>
              </a:rPr>
              <a:t>Psalm 1:1–3 (NIV) </a:t>
            </a:r>
            <a:endParaRPr kumimoji="0" lang="en-US" sz="3733" b="0" i="1" u="none" strike="noStrike" kern="1200" cap="none" spc="80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7" name="Picture 6" descr="A yellow and black logo with words&#10;&#10;Description automatically generated">
            <a:extLst>
              <a:ext uri="{FF2B5EF4-FFF2-40B4-BE49-F238E27FC236}">
                <a16:creationId xmlns:a16="http://schemas.microsoft.com/office/drawing/2014/main" id="{6C717847-2708-EDCE-ADB6-DD30925FE6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7" y="5859067"/>
            <a:ext cx="1408102" cy="83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671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EB1734-5862-F7B2-B17E-D2DBE9F0B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9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70543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257" y="168153"/>
            <a:ext cx="11283485" cy="5368207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0" i="0" u="none" strike="noStrike" kern="1200" cap="none" spc="-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anose="020B0604030504040204" pitchFamily="34" charset="0"/>
              </a:rPr>
              <a:t> For as he thinks in his heart, so is he…</a:t>
            </a:r>
            <a:endParaRPr kumimoji="0" lang="en-US" altLang="en-US" sz="4400" b="0" i="0" u="none" strike="noStrike" kern="1200" cap="none" spc="-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Tahoma" panose="020B0604030504040204" pitchFamily="34" charset="0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1E9BD91-E51E-6B94-6C01-0FDAB2418E3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20208" y="5891404"/>
            <a:ext cx="1408101" cy="65110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157187" y="5891404"/>
            <a:ext cx="11971122" cy="766107"/>
          </a:xfrm>
          <a:prstGeom prst="rect">
            <a:avLst/>
          </a:prstGeom>
          <a:solidFill>
            <a:srgbClr val="171717"/>
          </a:solidFill>
          <a:effectLst>
            <a:softEdge rad="25400"/>
          </a:effectLst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20000"/>
              </a:lnSpc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1" u="none" strike="noStrike" kern="1200" cap="none" spc="8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ckwell" panose="02060603020205020403"/>
                <a:ea typeface="+mn-ea"/>
                <a:cs typeface="+mn-cs"/>
              </a:rPr>
              <a:t>Proverbs 23:7 (NKJV) </a:t>
            </a:r>
            <a:endParaRPr kumimoji="0" lang="en-US" sz="3733" b="0" i="1" u="none" strike="noStrike" kern="1200" cap="none" spc="80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7" name="Picture 6" descr="A yellow and black logo with words&#10;&#10;Description automatically generated">
            <a:extLst>
              <a:ext uri="{FF2B5EF4-FFF2-40B4-BE49-F238E27FC236}">
                <a16:creationId xmlns:a16="http://schemas.microsoft.com/office/drawing/2014/main" id="{6C717847-2708-EDCE-ADB6-DD30925FE6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7" y="5859067"/>
            <a:ext cx="1408102" cy="83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8037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9F17F6-B6BB-41E6-7901-05B67A0BAB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9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88247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061D109-04F4-4466-81F5-244A4142D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827" y="198783"/>
            <a:ext cx="8667883" cy="6416563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571500" indent="-571500" defTabSz="609585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en-US" sz="4000" spc="-200" dirty="0">
                <a:latin typeface="Calibri"/>
                <a:cs typeface="Tahoma" panose="020B0604030504040204" pitchFamily="34" charset="0"/>
              </a:rPr>
              <a:t>My mind is designed to create ruts</a:t>
            </a:r>
          </a:p>
          <a:p>
            <a:pPr marL="571500" indent="-571500" defTabSz="609585">
              <a:lnSpc>
                <a:spcPct val="100000"/>
              </a:lnSpc>
              <a:spcBef>
                <a:spcPct val="0"/>
              </a:spcBef>
              <a:defRPr/>
            </a:pPr>
            <a:endParaRPr lang="en-US" altLang="en-US" sz="4000" spc="-200" dirty="0">
              <a:latin typeface="Calibri"/>
              <a:cs typeface="Tahoma" panose="020B0604030504040204" pitchFamily="34" charset="0"/>
            </a:endParaRPr>
          </a:p>
          <a:p>
            <a:pPr marL="571500" indent="-571500" defTabSz="609585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en-US" sz="4000" spc="-200" dirty="0">
                <a:solidFill>
                  <a:srgbClr val="B18F28"/>
                </a:solidFill>
                <a:latin typeface="Calibri"/>
                <a:cs typeface="Tahoma" panose="020B0604030504040204" pitchFamily="34" charset="0"/>
              </a:rPr>
              <a:t>I can create new ruts in my mind</a:t>
            </a:r>
          </a:p>
          <a:p>
            <a:pPr marL="571500" indent="-571500" defTabSz="609585">
              <a:lnSpc>
                <a:spcPct val="100000"/>
              </a:lnSpc>
              <a:spcBef>
                <a:spcPct val="0"/>
              </a:spcBef>
              <a:defRPr/>
            </a:pPr>
            <a:endParaRPr lang="en-US" altLang="en-US" sz="4000" spc="-200" dirty="0">
              <a:latin typeface="Calibri"/>
              <a:cs typeface="Tahoma" panose="020B0604030504040204" pitchFamily="34" charset="0"/>
            </a:endParaRPr>
          </a:p>
          <a:p>
            <a:pPr marL="571500" indent="-571500" defTabSz="609585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en-US" sz="4000" spc="-200" dirty="0">
                <a:latin typeface="Calibri"/>
                <a:cs typeface="Tahoma" panose="020B0604030504040204" pitchFamily="34" charset="0"/>
              </a:rPr>
              <a:t>I must identify what needs to be changed</a:t>
            </a:r>
          </a:p>
          <a:p>
            <a:pPr marL="571500" indent="-571500" defTabSz="609585">
              <a:lnSpc>
                <a:spcPct val="100000"/>
              </a:lnSpc>
              <a:spcBef>
                <a:spcPct val="0"/>
              </a:spcBef>
              <a:defRPr/>
            </a:pPr>
            <a:endParaRPr lang="en-US" altLang="en-US" sz="4000" spc="-200" dirty="0">
              <a:latin typeface="Calibri"/>
              <a:cs typeface="Tahoma" panose="020B0604030504040204" pitchFamily="34" charset="0"/>
            </a:endParaRPr>
          </a:p>
          <a:p>
            <a:pPr marL="571500" indent="-571500" defTabSz="609585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en-US" sz="4000" spc="-200" dirty="0">
                <a:solidFill>
                  <a:srgbClr val="B18F28"/>
                </a:solidFill>
                <a:latin typeface="Calibri"/>
                <a:cs typeface="Tahoma" panose="020B0604030504040204" pitchFamily="34" charset="0"/>
              </a:rPr>
              <a:t>I need to train my mind</a:t>
            </a:r>
          </a:p>
          <a:p>
            <a:pPr marL="571500" indent="-571500" defTabSz="609585">
              <a:lnSpc>
                <a:spcPct val="100000"/>
              </a:lnSpc>
              <a:spcBef>
                <a:spcPct val="0"/>
              </a:spcBef>
              <a:defRPr/>
            </a:pPr>
            <a:endParaRPr lang="en-US" altLang="en-US" sz="4000" spc="-200" dirty="0">
              <a:latin typeface="Calibri"/>
              <a:cs typeface="Tahoma" panose="020B0604030504040204" pitchFamily="34" charset="0"/>
            </a:endParaRPr>
          </a:p>
          <a:p>
            <a:pPr marL="571500" indent="-571500" defTabSz="609585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en-US" sz="4000" spc="-200" dirty="0">
                <a:latin typeface="Calibri"/>
                <a:cs typeface="Tahoma" panose="020B0604030504040204" pitchFamily="34" charset="0"/>
              </a:rPr>
              <a:t>I must ask God to renew my heart and mind</a:t>
            </a:r>
          </a:p>
        </p:txBody>
      </p:sp>
      <p:pic>
        <p:nvPicPr>
          <p:cNvPr id="4" name="Picture 3" descr="A white background with a yellow brain and swords&#10;&#10;Description automatically generated">
            <a:extLst>
              <a:ext uri="{FF2B5EF4-FFF2-40B4-BE49-F238E27FC236}">
                <a16:creationId xmlns:a16="http://schemas.microsoft.com/office/drawing/2014/main" id="{47270693-382F-B7F1-6D84-DF74E93568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02226" cy="6858000"/>
          </a:xfrm>
          <a:prstGeom prst="rect">
            <a:avLst/>
          </a:prstGeom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27457459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2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029199"/>
            <a:ext cx="12228128" cy="1828800"/>
            <a:chOff x="-305" y="2987478"/>
            <a:chExt cx="12188952" cy="1828800"/>
          </a:xfrm>
        </p:grpSpPr>
        <p:sp>
          <p:nvSpPr>
            <p:cNvPr id="29" name="Freeform: Shape 23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4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25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27" name="Freeform: Shape 26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3" name="Picture 2" descr="A yellow and black logo with words&#10;&#10;Description automatically generated">
            <a:extLst>
              <a:ext uri="{FF2B5EF4-FFF2-40B4-BE49-F238E27FC236}">
                <a16:creationId xmlns:a16="http://schemas.microsoft.com/office/drawing/2014/main" id="{D94A414E-A365-54C0-850A-57E0F0E2E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2"/>
            <a:ext cx="12192004" cy="71932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D050A7-B92A-3BED-C47D-6D3420C2D815}"/>
              </a:ext>
            </a:extLst>
          </p:cNvPr>
          <p:cNvSpPr txBox="1"/>
          <p:nvPr/>
        </p:nvSpPr>
        <p:spPr>
          <a:xfrm>
            <a:off x="128864" y="2767280"/>
            <a:ext cx="269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2A2A2A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Change Your Thinking.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8ED681-4154-EA3B-BA5B-89C41DB04F81}"/>
              </a:ext>
            </a:extLst>
          </p:cNvPr>
          <p:cNvSpPr txBox="1"/>
          <p:nvPr/>
        </p:nvSpPr>
        <p:spPr>
          <a:xfrm>
            <a:off x="9370736" y="2767280"/>
            <a:ext cx="269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2A2A2A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Change Your Life.</a:t>
            </a:r>
          </a:p>
        </p:txBody>
      </p:sp>
    </p:spTree>
    <p:extLst>
      <p:ext uri="{BB962C8B-B14F-4D97-AF65-F5344CB8AC3E}">
        <p14:creationId xmlns:p14="http://schemas.microsoft.com/office/powerpoint/2010/main" val="3803615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9F17F6-B6BB-41E6-7901-05B67A0BAB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9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88247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061D109-04F4-4466-81F5-244A4142D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827" y="198783"/>
            <a:ext cx="8667883" cy="6416563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b="1" spc="-200" dirty="0">
                <a:latin typeface="Calibri"/>
                <a:cs typeface="Tahoma" panose="020B0604030504040204" pitchFamily="34" charset="0"/>
              </a:rPr>
              <a:t>Our lives are always moving in the direction of our strongest thoughts.</a:t>
            </a:r>
            <a:endParaRPr lang="en-US" altLang="en-US" sz="4400" b="1" spc="-200" dirty="0">
              <a:solidFill>
                <a:srgbClr val="B18F28"/>
              </a:solidFill>
              <a:latin typeface="Calibri"/>
              <a:cs typeface="Tahoma" panose="020B0604030504040204" pitchFamily="34" charset="0"/>
            </a:endParaRPr>
          </a:p>
        </p:txBody>
      </p:sp>
      <p:pic>
        <p:nvPicPr>
          <p:cNvPr id="4" name="Picture 3" descr="A white background with a yellow brain and swords&#10;&#10;Description automatically generated">
            <a:extLst>
              <a:ext uri="{FF2B5EF4-FFF2-40B4-BE49-F238E27FC236}">
                <a16:creationId xmlns:a16="http://schemas.microsoft.com/office/drawing/2014/main" id="{47270693-382F-B7F1-6D84-DF74E93568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02226" cy="6858000"/>
          </a:xfrm>
          <a:prstGeom prst="rect">
            <a:avLst/>
          </a:prstGeom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1902541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9F17F6-B6BB-41E6-7901-05B67A0BAB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9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8543" y="0"/>
            <a:ext cx="12270543" cy="6858000"/>
          </a:xfrm>
          <a:prstGeom prst="rect">
            <a:avLst/>
          </a:prstGeom>
        </p:spPr>
      </p:pic>
      <p:pic>
        <p:nvPicPr>
          <p:cNvPr id="2" name="Picture 1" descr="A logo with a brain and swords&#10;&#10;Description automatically generated">
            <a:extLst>
              <a:ext uri="{FF2B5EF4-FFF2-40B4-BE49-F238E27FC236}">
                <a16:creationId xmlns:a16="http://schemas.microsoft.com/office/drawing/2014/main" id="{FB46D8C6-5F1A-F562-74B1-B6F5EB515F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221" y="117986"/>
            <a:ext cx="3500917" cy="3500917"/>
          </a:xfrm>
          <a:prstGeom prst="rect">
            <a:avLst/>
          </a:prstGeom>
          <a:effectLst>
            <a:softEdge rad="2032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E13020-B25B-8B76-8593-F5F244EEA844}"/>
              </a:ext>
            </a:extLst>
          </p:cNvPr>
          <p:cNvSpPr txBox="1"/>
          <p:nvPr/>
        </p:nvSpPr>
        <p:spPr>
          <a:xfrm>
            <a:off x="675478" y="3437958"/>
            <a:ext cx="19399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12121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Change Your Thinking.  </a:t>
            </a:r>
          </a:p>
          <a:p>
            <a:r>
              <a:rPr lang="en-US" dirty="0">
                <a:solidFill>
                  <a:srgbClr val="212121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Change Your Life.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DCBDA9-F737-3006-59D4-740DEAE7D935}"/>
              </a:ext>
            </a:extLst>
          </p:cNvPr>
          <p:cNvSpPr txBox="1"/>
          <p:nvPr/>
        </p:nvSpPr>
        <p:spPr>
          <a:xfrm>
            <a:off x="1424816" y="5197867"/>
            <a:ext cx="10767183" cy="830997"/>
          </a:xfrm>
          <a:prstGeom prst="rect">
            <a:avLst/>
          </a:prstGeom>
          <a:noFill/>
          <a:effectLst>
            <a:softEdge rad="88900"/>
          </a:effectLst>
        </p:spPr>
        <p:txBody>
          <a:bodyPr wrap="square">
            <a:spAutoFit/>
          </a:bodyPr>
          <a:lstStyle/>
          <a:p>
            <a:pPr defTabSz="609585">
              <a:spcBef>
                <a:spcPct val="0"/>
              </a:spcBef>
              <a:defRPr/>
            </a:pPr>
            <a:r>
              <a:rPr lang="en-US" altLang="en-US" sz="4800" b="1" dirty="0">
                <a:latin typeface="Abadi" panose="020B0604020104020204" pitchFamily="34" charset="0"/>
              </a:rPr>
              <a:t>My mind is designed to create ruts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760E83-E6BD-412A-6A12-1F2722D795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478" y="5279973"/>
            <a:ext cx="749339" cy="66678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776862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9F17F6-B6BB-41E6-7901-05B67A0BAB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9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88247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061D109-04F4-4466-81F5-244A4142D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827" y="198783"/>
            <a:ext cx="8667883" cy="6416563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b="1" spc="-200" dirty="0">
                <a:latin typeface="Calibri"/>
                <a:cs typeface="Tahoma" panose="020B0604030504040204" pitchFamily="34" charset="0"/>
              </a:rPr>
              <a:t>“Success is the product of daily habits—not once-in-a-lifetime transformations.”</a:t>
            </a:r>
            <a:endParaRPr lang="en-US" altLang="en-US" sz="4400" b="1" spc="-200" dirty="0">
              <a:solidFill>
                <a:srgbClr val="B18F28"/>
              </a:solidFill>
              <a:latin typeface="Calibri"/>
              <a:cs typeface="Tahoma" panose="020B0604030504040204" pitchFamily="34" charset="0"/>
            </a:endParaRPr>
          </a:p>
        </p:txBody>
      </p:sp>
      <p:pic>
        <p:nvPicPr>
          <p:cNvPr id="4" name="Picture 3" descr="A white background with a yellow brain and swords&#10;&#10;Description automatically generated">
            <a:extLst>
              <a:ext uri="{FF2B5EF4-FFF2-40B4-BE49-F238E27FC236}">
                <a16:creationId xmlns:a16="http://schemas.microsoft.com/office/drawing/2014/main" id="{47270693-382F-B7F1-6D84-DF74E93568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02226" cy="6858000"/>
          </a:xfrm>
          <a:prstGeom prst="rect">
            <a:avLst/>
          </a:prstGeom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1738974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9F17F6-B6BB-41E6-7901-05B67A0BAB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9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88247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061D109-04F4-4466-81F5-244A4142D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827" y="198783"/>
            <a:ext cx="8667883" cy="6416563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000" b="1" spc="-200" dirty="0">
                <a:latin typeface="Calibri"/>
                <a:cs typeface="Tahoma" panose="020B0604030504040204" pitchFamily="34" charset="0"/>
              </a:rPr>
              <a:t>Every action you take is a vote for the type of person you wish to become. </a:t>
            </a:r>
          </a:p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altLang="en-US" sz="4000" b="1" spc="-200" dirty="0">
              <a:latin typeface="Calibri"/>
              <a:cs typeface="Tahoma" panose="020B0604030504040204" pitchFamily="34" charset="0"/>
            </a:endParaRPr>
          </a:p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000" b="1" spc="-200" dirty="0">
                <a:latin typeface="Calibri"/>
                <a:cs typeface="Tahoma" panose="020B0604030504040204" pitchFamily="34" charset="0"/>
              </a:rPr>
              <a:t>No single instance will transform your beliefs, but as the votes build up, so does the evidence of your new identity. </a:t>
            </a:r>
            <a:endParaRPr lang="en-US" altLang="en-US" sz="4000" b="1" spc="-200" dirty="0">
              <a:solidFill>
                <a:srgbClr val="B18F28"/>
              </a:solidFill>
              <a:latin typeface="Calibri"/>
              <a:cs typeface="Tahoma" panose="020B0604030504040204" pitchFamily="34" charset="0"/>
            </a:endParaRPr>
          </a:p>
        </p:txBody>
      </p:sp>
      <p:pic>
        <p:nvPicPr>
          <p:cNvPr id="4" name="Picture 3" descr="A white background with a yellow brain and swords&#10;&#10;Description automatically generated">
            <a:extLst>
              <a:ext uri="{FF2B5EF4-FFF2-40B4-BE49-F238E27FC236}">
                <a16:creationId xmlns:a16="http://schemas.microsoft.com/office/drawing/2014/main" id="{47270693-382F-B7F1-6D84-DF74E93568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02226" cy="6858000"/>
          </a:xfrm>
          <a:prstGeom prst="rect">
            <a:avLst/>
          </a:prstGeom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958876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9F17F6-B6BB-41E6-7901-05B67A0BAB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9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88247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061D109-04F4-4466-81F5-244A4142D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827" y="198783"/>
            <a:ext cx="8667883" cy="6416563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000" b="1" spc="-200" dirty="0">
                <a:latin typeface="Calibri"/>
                <a:cs typeface="Tahoma" panose="020B0604030504040204" pitchFamily="34" charset="0"/>
              </a:rPr>
              <a:t>This is one reason why meaningful change does not require radical change. Small habits can make a meaningful difference by providing evidence of a new identity. </a:t>
            </a:r>
          </a:p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altLang="en-US" sz="4000" b="1" spc="-200" dirty="0">
              <a:latin typeface="Calibri"/>
              <a:cs typeface="Tahoma" panose="020B0604030504040204" pitchFamily="34" charset="0"/>
            </a:endParaRPr>
          </a:p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000" b="1" spc="-200" dirty="0">
                <a:latin typeface="Calibri"/>
                <a:cs typeface="Tahoma" panose="020B0604030504040204" pitchFamily="34" charset="0"/>
              </a:rPr>
              <a:t>And if a change is meaningful, it is actually big. That's the paradox of making small improvements.”</a:t>
            </a:r>
          </a:p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altLang="en-US" sz="2800" i="1" spc="-200" dirty="0">
              <a:latin typeface="Calibri"/>
              <a:cs typeface="Tahoma" panose="020B0604030504040204" pitchFamily="34" charset="0"/>
            </a:endParaRPr>
          </a:p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400" i="1" spc="-200" dirty="0">
                <a:latin typeface="Calibri"/>
                <a:cs typeface="Tahoma" panose="020B0604030504040204" pitchFamily="34" charset="0"/>
              </a:rPr>
              <a:t>James Clear, Atomic Habits: An Easy &amp; Proven Way to Build Good Habits &amp; Break Bad Ones</a:t>
            </a:r>
          </a:p>
        </p:txBody>
      </p:sp>
      <p:pic>
        <p:nvPicPr>
          <p:cNvPr id="4" name="Picture 3" descr="A white background with a yellow brain and swords&#10;&#10;Description automatically generated">
            <a:extLst>
              <a:ext uri="{FF2B5EF4-FFF2-40B4-BE49-F238E27FC236}">
                <a16:creationId xmlns:a16="http://schemas.microsoft.com/office/drawing/2014/main" id="{47270693-382F-B7F1-6D84-DF74E93568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02226" cy="6858000"/>
          </a:xfrm>
          <a:prstGeom prst="rect">
            <a:avLst/>
          </a:prstGeom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159782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EB1734-5862-F7B2-B17E-D2DBE9F0B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9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70543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257" y="168153"/>
            <a:ext cx="11283485" cy="5368207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0" i="0" u="none" strike="noStrike" kern="120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Tahoma" panose="020B0604030504040204" pitchFamily="34" charset="0"/>
              </a:rPr>
              <a:t>Above all else, guard your heart, for everything you do flows from it. 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1E9BD91-E51E-6B94-6C01-0FDAB2418E3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20208" y="5891404"/>
            <a:ext cx="1408101" cy="65110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157187" y="5891404"/>
            <a:ext cx="11971122" cy="766107"/>
          </a:xfrm>
          <a:prstGeom prst="rect">
            <a:avLst/>
          </a:prstGeom>
          <a:solidFill>
            <a:srgbClr val="171717"/>
          </a:solidFill>
          <a:effectLst>
            <a:softEdge rad="25400"/>
          </a:effectLst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20000"/>
              </a:lnSpc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1" u="none" strike="noStrike" kern="1200" cap="none" spc="8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ckwell" panose="02060603020205020403"/>
                <a:ea typeface="+mn-ea"/>
                <a:cs typeface="+mn-cs"/>
              </a:rPr>
              <a:t>Proverbs 4:23 (NIV)</a:t>
            </a:r>
            <a:endParaRPr kumimoji="0" lang="en-US" sz="3733" b="0" i="1" u="none" strike="noStrike" kern="1200" cap="none" spc="80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7" name="Picture 6" descr="A yellow and black logo with words&#10;&#10;Description automatically generated">
            <a:extLst>
              <a:ext uri="{FF2B5EF4-FFF2-40B4-BE49-F238E27FC236}">
                <a16:creationId xmlns:a16="http://schemas.microsoft.com/office/drawing/2014/main" id="{6C717847-2708-EDCE-ADB6-DD30925FE6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7" y="5859067"/>
            <a:ext cx="1408102" cy="83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1207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9582</TotalTime>
  <Words>1007</Words>
  <Application>Microsoft Office PowerPoint</Application>
  <PresentationFormat>Widescreen</PresentationFormat>
  <Paragraphs>103</Paragraphs>
  <Slides>31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Abadi</vt:lpstr>
      <vt:lpstr>ADLaM Display</vt:lpstr>
      <vt:lpstr>Arial</vt:lpstr>
      <vt:lpstr>Calibri</vt:lpstr>
      <vt:lpstr>Rockwell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Wallin</dc:creator>
  <cp:lastModifiedBy>Doug Wallin</cp:lastModifiedBy>
  <cp:revision>312</cp:revision>
  <cp:lastPrinted>2023-09-03T13:45:56Z</cp:lastPrinted>
  <dcterms:created xsi:type="dcterms:W3CDTF">2022-06-01T02:28:00Z</dcterms:created>
  <dcterms:modified xsi:type="dcterms:W3CDTF">2023-10-08T13:24:18Z</dcterms:modified>
</cp:coreProperties>
</file>