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38" r:id="rId2"/>
    <p:sldId id="2779" r:id="rId3"/>
    <p:sldId id="2793" r:id="rId4"/>
    <p:sldId id="2698" r:id="rId5"/>
    <p:sldId id="2794" r:id="rId6"/>
    <p:sldId id="2780" r:id="rId7"/>
    <p:sldId id="2795" r:id="rId8"/>
    <p:sldId id="2796" r:id="rId9"/>
    <p:sldId id="2797" r:id="rId10"/>
    <p:sldId id="2798" r:id="rId11"/>
    <p:sldId id="2799" r:id="rId12"/>
    <p:sldId id="2800" r:id="rId13"/>
    <p:sldId id="2801" r:id="rId14"/>
    <p:sldId id="2792" r:id="rId15"/>
    <p:sldId id="2774" r:id="rId16"/>
    <p:sldId id="2802" r:id="rId17"/>
    <p:sldId id="2791" r:id="rId18"/>
    <p:sldId id="2803" r:id="rId19"/>
    <p:sldId id="2804" r:id="rId20"/>
    <p:sldId id="2805" r:id="rId21"/>
    <p:sldId id="2806" r:id="rId22"/>
    <p:sldId id="2807" r:id="rId23"/>
    <p:sldId id="2808" r:id="rId24"/>
    <p:sldId id="2809" r:id="rId25"/>
    <p:sldId id="2810" r:id="rId26"/>
    <p:sldId id="2811" r:id="rId27"/>
    <p:sldId id="2812" r:id="rId28"/>
    <p:sldId id="2813" r:id="rId29"/>
    <p:sldId id="2814" r:id="rId30"/>
    <p:sldId id="2782" r:id="rId31"/>
    <p:sldId id="27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C7B"/>
    <a:srgbClr val="FF2121"/>
    <a:srgbClr val="E7F0F3"/>
    <a:srgbClr val="FF9F9F"/>
    <a:srgbClr val="92ABB7"/>
    <a:srgbClr val="6C7882"/>
    <a:srgbClr val="BCC2C7"/>
    <a:srgbClr val="77694C"/>
    <a:srgbClr val="DEDED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60"/>
  </p:normalViewPr>
  <p:slideViewPr>
    <p:cSldViewPr snapToGrid="0">
      <p:cViewPr varScale="1">
        <p:scale>
          <a:sx n="101" d="100"/>
          <a:sy n="101" d="100"/>
        </p:scale>
        <p:origin x="564"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1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32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302844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57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74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2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21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Brothers and sisters, think of what you were when you were called. Not many of you were wise by human standards; not many were influential; not many were of noble birth. But God chose the foolish things of the world to shame the wise; God chose the weak things of the world to shame the strong.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Samuel 16:7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09094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chose the lowly things of this world and the despised things—and the things that are not—to nullify the things that are, so that no one may boast before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Samuel 16:7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73418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we are God’s handiwork, created in Christ Jesus to do good works, which God prepared in advance for us to do.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Ephesians 2:10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0674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a wealthy home some utensils are made of gold and silver, and some are made of wood and clay. The expensive utensils are used for special occasions, and the cheap ones are for everyday use. If you keep yourself pure, you will be a special utensil for honorable use. Your life will be clean, and you will be ready for the Master to use you for every good work.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Timothy 2:20–21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234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od Photography - Steak Dinner | Studio 3, Inc.">
            <a:extLst>
              <a:ext uri="{FF2B5EF4-FFF2-40B4-BE49-F238E27FC236}">
                <a16:creationId xmlns:a16="http://schemas.microsoft.com/office/drawing/2014/main" id="{C274E064-775E-F927-FEEA-67DC6BE68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4" r="1" b="23069"/>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48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1777429"/>
            <a:ext cx="11721950" cy="486741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000" spc="-200" dirty="0">
                <a:solidFill>
                  <a:prstClr val="black">
                    <a:lumMod val="95000"/>
                    <a:lumOff val="5000"/>
                  </a:prstClr>
                </a:solidFill>
                <a:latin typeface="Calibri"/>
                <a:cs typeface="Tahoma" panose="020B0604030504040204" pitchFamily="34" charset="0"/>
              </a:rPr>
              <a:t>It’s not your job to choose how you will be used by God.  </a:t>
            </a:r>
          </a:p>
          <a:p>
            <a:pPr algn="ctr" defTabSz="609585">
              <a:lnSpc>
                <a:spcPct val="100000"/>
              </a:lnSpc>
              <a:spcBef>
                <a:spcPct val="0"/>
              </a:spcBef>
              <a:buNone/>
              <a:defRPr/>
            </a:pPr>
            <a:endParaRPr lang="en-US" altLang="en-US" sz="40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000" spc="-200" dirty="0">
                <a:solidFill>
                  <a:prstClr val="black">
                    <a:lumMod val="95000"/>
                    <a:lumOff val="5000"/>
                  </a:prstClr>
                </a:solidFill>
                <a:latin typeface="Calibri"/>
                <a:cs typeface="Tahoma" panose="020B0604030504040204" pitchFamily="34" charset="0"/>
              </a:rPr>
              <a:t>It’s your job to be usable. </a:t>
            </a:r>
            <a:endParaRPr lang="en-US" altLang="en-US" sz="3600" spc="-200" dirty="0">
              <a:solidFill>
                <a:prstClr val="black">
                  <a:lumMod val="95000"/>
                  <a:lumOff val="5000"/>
                </a:prstClr>
              </a:solidFill>
              <a:latin typeface="Calibri"/>
              <a:cs typeface="Tahoma" panose="020B0604030504040204" pitchFamily="34" charset="0"/>
            </a:endParaRP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30849"/>
          </a:xfrm>
          <a:prstGeom prst="rect">
            <a:avLst/>
          </a:prstGeom>
        </p:spPr>
      </p:pic>
    </p:spTree>
    <p:extLst>
      <p:ext uri="{BB962C8B-B14F-4D97-AF65-F5344CB8AC3E}">
        <p14:creationId xmlns:p14="http://schemas.microsoft.com/office/powerpoint/2010/main" val="234713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1569660"/>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 chose Mary because she would believe Him</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Mary’s initial response to being chosen was to be afraid</a:t>
            </a:r>
          </a:p>
          <a:p>
            <a:pPr marL="285750" indent="-285750">
              <a:buFont typeface="Arial" panose="020B0604020202020204" pitchFamily="34" charset="0"/>
              <a:buChar char="•"/>
            </a:pPr>
            <a:r>
              <a:rPr lang="en-US" sz="3200" dirty="0">
                <a:solidFill>
                  <a:schemeClr val="tx1">
                    <a:lumMod val="75000"/>
                    <a:lumOff val="25000"/>
                  </a:schemeClr>
                </a:solidFill>
              </a:rPr>
              <a:t>God presents the mission</a:t>
            </a:r>
          </a:p>
          <a:p>
            <a:pPr marL="285750" indent="-285750">
              <a:buFont typeface="Arial" panose="020B0604020202020204" pitchFamily="34" charset="0"/>
              <a:buChar char="•"/>
            </a:pPr>
            <a:r>
              <a:rPr lang="en-US" sz="3200" dirty="0">
                <a:solidFill>
                  <a:schemeClr val="tx1">
                    <a:lumMod val="75000"/>
                    <a:lumOff val="25000"/>
                  </a:schemeClr>
                </a:solidFill>
              </a:rPr>
              <a:t>God looks at your heart… not your qualifications</a:t>
            </a:r>
          </a:p>
          <a:p>
            <a:pPr marL="285750" indent="-285750">
              <a:buFont typeface="Arial" panose="020B0604020202020204" pitchFamily="34" charset="0"/>
              <a:buChar char="•"/>
            </a:pP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82870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angel went to her and said, “Greetings, </a:t>
            </a:r>
            <a:r>
              <a:rPr lang="en-US" altLang="en-US" sz="4400" spc="-200" dirty="0">
                <a:solidFill>
                  <a:srgbClr val="C00000"/>
                </a:solidFill>
                <a:latin typeface="Calibri"/>
                <a:cs typeface="Tahoma" panose="020B0604030504040204" pitchFamily="34" charset="0"/>
              </a:rPr>
              <a:t>you who are highly favored!</a:t>
            </a:r>
            <a:r>
              <a:rPr lang="en-US" altLang="en-US" sz="4400" spc="-200" dirty="0">
                <a:latin typeface="Calibri"/>
                <a:cs typeface="Tahoma" panose="020B0604030504040204" pitchFamily="34" charset="0"/>
              </a:rPr>
              <a:t> The Lord is with you.” Mary was greatly troubled at his words and wondered what kind of greeting this might be. But the angel said to her, “Do not be afraid, Mary; </a:t>
            </a:r>
            <a:r>
              <a:rPr lang="en-US" altLang="en-US" sz="4400" spc="-200" dirty="0">
                <a:solidFill>
                  <a:srgbClr val="C00000"/>
                </a:solidFill>
                <a:latin typeface="Calibri"/>
                <a:cs typeface="Tahoma" panose="020B0604030504040204" pitchFamily="34" charset="0"/>
              </a:rPr>
              <a:t>you have found favor with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1:28-30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88993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why am I so favored, that the mother of my Lord should come to me?  As soon as the sound of your greeting reached my ears, the baby in my womb leaped for joy.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Blessed is she who has believed that the Lord would fulfill his promises to her!”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1:43-45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74170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I tell you, if you have faith as small as a mustard seed, you can say to this mountain, ‘Move from here to there,’ and it will move. </a:t>
            </a:r>
            <a:r>
              <a:rPr lang="en-US" altLang="en-US" sz="4400" spc="-200" dirty="0">
                <a:solidFill>
                  <a:srgbClr val="C00000"/>
                </a:solidFill>
                <a:latin typeface="Calibri"/>
                <a:cs typeface="Tahoma" panose="020B0604030504040204" pitchFamily="34" charset="0"/>
              </a:rPr>
              <a:t>Nothing will be impossible for you.”</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17:20–21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8095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sixth month of Elizabeth’s pregnancy, God sent the angel Gabriel to Nazareth, a town in Galilee, to a virgin pledged to be married to a man named Joseph, a descendant of David. The virgin’s name was Mary.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1:26–27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6214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no word from God will ever fail.”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1:37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1212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Zechariah asked the angel, </a:t>
            </a:r>
            <a:r>
              <a:rPr lang="en-US" altLang="en-US" sz="4400" spc="-200" dirty="0">
                <a:solidFill>
                  <a:srgbClr val="C00000"/>
                </a:solidFill>
                <a:latin typeface="Calibri"/>
                <a:cs typeface="Tahoma" panose="020B0604030504040204" pitchFamily="34" charset="0"/>
              </a:rPr>
              <a:t>“How can I be sure of this? </a:t>
            </a:r>
            <a:r>
              <a:rPr lang="en-US" altLang="en-US" sz="4400" spc="-200" dirty="0">
                <a:latin typeface="Calibri"/>
                <a:cs typeface="Tahoma" panose="020B0604030504040204" pitchFamily="34" charset="0"/>
              </a:rPr>
              <a:t>I am an old man and my wife is well along in years.”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02592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“How will this be,” </a:t>
            </a:r>
            <a:r>
              <a:rPr lang="en-US" altLang="en-US" sz="4400" spc="-200" dirty="0">
                <a:latin typeface="Calibri"/>
                <a:cs typeface="Tahoma" panose="020B0604030504040204" pitchFamily="34" charset="0"/>
              </a:rPr>
              <a:t>Mary asked the angel, “since I am a virgin?”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1:34–38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97032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angel answered, “The Holy Spirit will come on you, and the power of the Most High will overshadow you. So the holy one to be born will be called the Son of God. Even Elizabeth your relative is going to have a child in her old age, and she who was said to be unable to conceive is in her sixth month. For no word from God will ever fail.”</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1:34–38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69228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faith is confidence in what we hope for and assurance about what we do not see.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And without faith it is impossible to please God, because anyone who comes to him must believe that he exists and that he rewards those who earnestly seek him.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11:1,6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4606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Mary’s response – “Pick me!”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Mary’s initial response to being chosen was to be afraid</a:t>
            </a:r>
          </a:p>
          <a:p>
            <a:pPr marL="285750" indent="-285750">
              <a:buFont typeface="Arial" panose="020B0604020202020204" pitchFamily="34" charset="0"/>
              <a:buChar char="•"/>
            </a:pPr>
            <a:r>
              <a:rPr lang="en-US" sz="3200" dirty="0">
                <a:solidFill>
                  <a:schemeClr val="tx1">
                    <a:lumMod val="75000"/>
                    <a:lumOff val="25000"/>
                  </a:schemeClr>
                </a:solidFill>
              </a:rPr>
              <a:t>God presents the mission</a:t>
            </a:r>
          </a:p>
          <a:p>
            <a:pPr marL="285750" indent="-285750">
              <a:buFont typeface="Arial" panose="020B0604020202020204" pitchFamily="34" charset="0"/>
              <a:buChar char="•"/>
            </a:pPr>
            <a:r>
              <a:rPr lang="en-US" sz="3200" dirty="0">
                <a:solidFill>
                  <a:schemeClr val="tx1">
                    <a:lumMod val="75000"/>
                    <a:lumOff val="25000"/>
                  </a:schemeClr>
                </a:solidFill>
              </a:rPr>
              <a:t>God looks at your heart… not your qualifications</a:t>
            </a:r>
          </a:p>
          <a:p>
            <a:pPr marL="285750" indent="-285750">
              <a:buFont typeface="Arial" panose="020B0604020202020204" pitchFamily="34" charset="0"/>
              <a:buChar char="•"/>
            </a:pPr>
            <a:r>
              <a:rPr lang="en-US" sz="3200" dirty="0">
                <a:solidFill>
                  <a:schemeClr val="tx1">
                    <a:lumMod val="75000"/>
                    <a:lumOff val="25000"/>
                  </a:schemeClr>
                </a:solidFill>
              </a:rPr>
              <a:t>God chose Mary because she would believe Him</a:t>
            </a:r>
          </a:p>
          <a:p>
            <a:pPr marL="285750" indent="-285750">
              <a:buFont typeface="Arial" panose="020B0604020202020204" pitchFamily="34" charset="0"/>
              <a:buChar char="•"/>
            </a:pP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13842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am the Lord’s servant,” Mary answered. “May your word to me be fulfilled.” Then the angel left her.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1:38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8680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Mary said: “My soul glorifies the Lord and my spirit rejoices in God my Savior, for he has been mindful of the humble state of his servant. From now on all generations will call me blessed, for the Mighty One has done great things for me— holy is his name.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1:46-56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0639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His mercy extends to those who fear him, from generation to generation.  He has performed mighty deeds with his arm; he has scattered those who are proud in their inmost thoughts.  He has brought down rulers from their thrones but has lifted up the humble.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1:46-56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0597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 has filled the hungry with good things but has sent the rich away empty.  He has helped his servant Israel, remembering to be merciful  to Abraham and his descendants forever, just as he promised our ancestors.”  Mary stayed with Elizabeth for about three months and then returned home.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1:46-56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43921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the Lord himself will give you a sign: The virgin will conceive and give birth to a son, and will call him Immanuel.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7:14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05602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304800"/>
            <a:ext cx="10105482" cy="634004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Mary’s initial response to being chosen was to be afraid</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2E7C7B"/>
                </a:solidFill>
                <a:latin typeface="Calibri"/>
                <a:cs typeface="Tahoma" panose="020B0604030504040204" pitchFamily="34" charset="0"/>
              </a:rPr>
              <a:t>God presents the mission</a:t>
            </a:r>
          </a:p>
          <a:p>
            <a:pPr marL="571500" indent="-571500" defTabSz="609585">
              <a:lnSpc>
                <a:spcPct val="100000"/>
              </a:lnSpc>
              <a:spcBef>
                <a:spcPct val="0"/>
              </a:spcBef>
              <a:defRPr/>
            </a:pPr>
            <a:endParaRPr lang="en-US" altLang="en-US" sz="3600" spc="-200" dirty="0">
              <a:solidFill>
                <a:srgbClr val="2E7C7B"/>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God looks at your heart… not your qualifications</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2E7C7B"/>
                </a:solidFill>
                <a:latin typeface="Calibri"/>
                <a:cs typeface="Tahoma" panose="020B0604030504040204" pitchFamily="34" charset="0"/>
              </a:rPr>
              <a:t>God chose Mary because she would believe Him</a:t>
            </a:r>
          </a:p>
          <a:p>
            <a:pPr marL="571500" indent="-571500" defTabSz="609585">
              <a:lnSpc>
                <a:spcPct val="100000"/>
              </a:lnSpc>
              <a:spcBef>
                <a:spcPct val="0"/>
              </a:spcBef>
              <a:defRPr/>
            </a:pPr>
            <a:endParaRPr lang="en-US" altLang="en-US" sz="3600" spc="-200" dirty="0">
              <a:solidFill>
                <a:srgbClr val="2E7C7B"/>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Mary’s response – Pick me!</a:t>
            </a: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97575" y="2663575"/>
            <a:ext cx="6858000" cy="1530849"/>
          </a:xfrm>
          <a:prstGeom prst="rect">
            <a:avLst/>
          </a:prstGeom>
        </p:spPr>
      </p:pic>
    </p:spTree>
    <p:extLst>
      <p:ext uri="{BB962C8B-B14F-4D97-AF65-F5344CB8AC3E}">
        <p14:creationId xmlns:p14="http://schemas.microsoft.com/office/powerpoint/2010/main" val="421099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764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1569660"/>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Mary’s initial response to being chosen was to be afraid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52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Mary was greatly troubled </a:t>
            </a:r>
            <a:r>
              <a:rPr lang="en-US" altLang="en-US" sz="4400" spc="-200" dirty="0">
                <a:latin typeface="Calibri"/>
                <a:cs typeface="Tahoma" panose="020B0604030504040204" pitchFamily="34" charset="0"/>
              </a:rPr>
              <a:t>at his words and wondered what kind of greeting this might be.  But the angel said to her, “</a:t>
            </a:r>
            <a:r>
              <a:rPr lang="en-US" altLang="en-US" sz="4400" spc="-200" dirty="0">
                <a:solidFill>
                  <a:srgbClr val="C00000"/>
                </a:solidFill>
                <a:latin typeface="Calibri"/>
                <a:cs typeface="Tahoma" panose="020B0604030504040204" pitchFamily="34" charset="0"/>
              </a:rPr>
              <a:t>Do not be afraid</a:t>
            </a:r>
            <a:r>
              <a:rPr lang="en-US" altLang="en-US" sz="4400" spc="-200" dirty="0">
                <a:latin typeface="Calibri"/>
                <a:cs typeface="Tahoma" panose="020B0604030504040204" pitchFamily="34" charset="0"/>
              </a:rPr>
              <a:t>, Mary; you have found favor with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1:29–30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21020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 presents the mission</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Mary’s initial response to being chosen was to be afraid</a:t>
            </a:r>
          </a:p>
        </p:txBody>
      </p:sp>
    </p:spTree>
    <p:extLst>
      <p:ext uri="{BB962C8B-B14F-4D97-AF65-F5344CB8AC3E}">
        <p14:creationId xmlns:p14="http://schemas.microsoft.com/office/powerpoint/2010/main" val="343967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will conceive and give birth to a son, and you are to call him Jesus. He will be great and will be called the Son of the Most High. The Lord God will give him the throne of his father David, and he will reign over Jacob’s descendants forever; his kingdom will never end.”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1:31-32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16200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1569660"/>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 looks at your heart… not your qualifications</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Mary’s initial response to being chosen was to be afraid</a:t>
            </a:r>
          </a:p>
          <a:p>
            <a:pPr marL="285750" indent="-285750">
              <a:buFont typeface="Arial" panose="020B0604020202020204" pitchFamily="34" charset="0"/>
              <a:buChar char="•"/>
            </a:pPr>
            <a:r>
              <a:rPr lang="en-US" sz="3200" dirty="0">
                <a:solidFill>
                  <a:schemeClr val="tx1">
                    <a:lumMod val="75000"/>
                    <a:lumOff val="25000"/>
                  </a:schemeClr>
                </a:solidFill>
              </a:rPr>
              <a:t>God presents the mission</a:t>
            </a:r>
          </a:p>
        </p:txBody>
      </p:sp>
    </p:spTree>
    <p:extLst>
      <p:ext uri="{BB962C8B-B14F-4D97-AF65-F5344CB8AC3E}">
        <p14:creationId xmlns:p14="http://schemas.microsoft.com/office/powerpoint/2010/main" val="75970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Lord said to Samuel, “Do not consider his appearance or his height, for I have rejected him.</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 </a:t>
            </a:r>
            <a:r>
              <a:rPr lang="en-US" altLang="en-US" sz="4400" spc="-200" dirty="0">
                <a:solidFill>
                  <a:srgbClr val="C00000"/>
                </a:solidFill>
                <a:latin typeface="Calibri"/>
                <a:cs typeface="Tahoma" panose="020B0604030504040204" pitchFamily="34" charset="0"/>
              </a:rPr>
              <a:t>The Lord does not look at the things people look at. People look at the outward appearance, but the Lord looks at the heart.”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Samuel 16:7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4211315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15731</TotalTime>
  <Words>1245</Words>
  <Application>Microsoft Office PowerPoint</Application>
  <PresentationFormat>Widescreen</PresentationFormat>
  <Paragraphs>83</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223</cp:revision>
  <dcterms:created xsi:type="dcterms:W3CDTF">2022-06-01T02:28:00Z</dcterms:created>
  <dcterms:modified xsi:type="dcterms:W3CDTF">2023-12-17T14:24:30Z</dcterms:modified>
</cp:coreProperties>
</file>