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54"/>
  </p:notesMasterIdLst>
  <p:sldIdLst>
    <p:sldId id="2792" r:id="rId3"/>
    <p:sldId id="2815" r:id="rId4"/>
    <p:sldId id="2780" r:id="rId5"/>
    <p:sldId id="2835" r:id="rId6"/>
    <p:sldId id="2836" r:id="rId7"/>
    <p:sldId id="2837" r:id="rId8"/>
    <p:sldId id="2838" r:id="rId9"/>
    <p:sldId id="2839" r:id="rId10"/>
    <p:sldId id="2790" r:id="rId11"/>
    <p:sldId id="2840" r:id="rId12"/>
    <p:sldId id="2841" r:id="rId13"/>
    <p:sldId id="2842" r:id="rId14"/>
    <p:sldId id="2843" r:id="rId15"/>
    <p:sldId id="2844" r:id="rId16"/>
    <p:sldId id="2845" r:id="rId17"/>
    <p:sldId id="2834" r:id="rId18"/>
    <p:sldId id="2846" r:id="rId19"/>
    <p:sldId id="2847" r:id="rId20"/>
    <p:sldId id="2848" r:id="rId21"/>
    <p:sldId id="2849" r:id="rId22"/>
    <p:sldId id="2851" r:id="rId23"/>
    <p:sldId id="2850" r:id="rId24"/>
    <p:sldId id="2853" r:id="rId25"/>
    <p:sldId id="2854" r:id="rId26"/>
    <p:sldId id="2855" r:id="rId27"/>
    <p:sldId id="2856" r:id="rId28"/>
    <p:sldId id="2857" r:id="rId29"/>
    <p:sldId id="2858" r:id="rId30"/>
    <p:sldId id="2859" r:id="rId31"/>
    <p:sldId id="2860" r:id="rId32"/>
    <p:sldId id="2865" r:id="rId33"/>
    <p:sldId id="2866" r:id="rId34"/>
    <p:sldId id="2867" r:id="rId35"/>
    <p:sldId id="2868" r:id="rId36"/>
    <p:sldId id="2869" r:id="rId37"/>
    <p:sldId id="2870" r:id="rId38"/>
    <p:sldId id="2871" r:id="rId39"/>
    <p:sldId id="2872" r:id="rId40"/>
    <p:sldId id="2873" r:id="rId41"/>
    <p:sldId id="2874" r:id="rId42"/>
    <p:sldId id="2875" r:id="rId43"/>
    <p:sldId id="2876" r:id="rId44"/>
    <p:sldId id="2877" r:id="rId45"/>
    <p:sldId id="2878" r:id="rId46"/>
    <p:sldId id="2879" r:id="rId47"/>
    <p:sldId id="2880" r:id="rId48"/>
    <p:sldId id="2881" r:id="rId49"/>
    <p:sldId id="2882" r:id="rId50"/>
    <p:sldId id="2782" r:id="rId51"/>
    <p:sldId id="2812" r:id="rId52"/>
    <p:sldId id="285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A3A2E"/>
    <a:srgbClr val="FFFF66"/>
    <a:srgbClr val="0B0B0B"/>
    <a:srgbClr val="000000"/>
    <a:srgbClr val="C00000"/>
    <a:srgbClr val="891519"/>
    <a:srgbClr val="131314"/>
    <a:srgbClr val="2E7C7B"/>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55" autoAdjust="0"/>
    <p:restoredTop sz="94660"/>
  </p:normalViewPr>
  <p:slideViewPr>
    <p:cSldViewPr snapToGrid="0">
      <p:cViewPr varScale="1">
        <p:scale>
          <a:sx n="105" d="100"/>
          <a:sy n="105" d="100"/>
        </p:scale>
        <p:origin x="486"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56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1126792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2688174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212444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1190601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133630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670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1827858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3412376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38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510826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74220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3892975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27438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428725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940685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925696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814891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17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30</a:t>
            </a:fld>
            <a:endParaRPr lang="en-US"/>
          </a:p>
        </p:txBody>
      </p:sp>
    </p:spTree>
    <p:extLst>
      <p:ext uri="{BB962C8B-B14F-4D97-AF65-F5344CB8AC3E}">
        <p14:creationId xmlns:p14="http://schemas.microsoft.com/office/powerpoint/2010/main" val="2941745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31</a:t>
            </a:fld>
            <a:endParaRPr lang="en-US"/>
          </a:p>
        </p:txBody>
      </p:sp>
    </p:spTree>
    <p:extLst>
      <p:ext uri="{BB962C8B-B14F-4D97-AF65-F5344CB8AC3E}">
        <p14:creationId xmlns:p14="http://schemas.microsoft.com/office/powerpoint/2010/main" val="108669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32</a:t>
            </a:fld>
            <a:endParaRPr lang="en-US"/>
          </a:p>
        </p:txBody>
      </p:sp>
    </p:spTree>
    <p:extLst>
      <p:ext uri="{BB962C8B-B14F-4D97-AF65-F5344CB8AC3E}">
        <p14:creationId xmlns:p14="http://schemas.microsoft.com/office/powerpoint/2010/main" val="235013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33</a:t>
            </a:fld>
            <a:endParaRPr lang="en-US"/>
          </a:p>
        </p:txBody>
      </p:sp>
    </p:spTree>
    <p:extLst>
      <p:ext uri="{BB962C8B-B14F-4D97-AF65-F5344CB8AC3E}">
        <p14:creationId xmlns:p14="http://schemas.microsoft.com/office/powerpoint/2010/main" val="4095766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34</a:t>
            </a:fld>
            <a:endParaRPr lang="en-US"/>
          </a:p>
        </p:txBody>
      </p:sp>
    </p:spTree>
    <p:extLst>
      <p:ext uri="{BB962C8B-B14F-4D97-AF65-F5344CB8AC3E}">
        <p14:creationId xmlns:p14="http://schemas.microsoft.com/office/powerpoint/2010/main" val="23960879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35</a:t>
            </a:fld>
            <a:endParaRPr lang="en-US"/>
          </a:p>
        </p:txBody>
      </p:sp>
    </p:spTree>
    <p:extLst>
      <p:ext uri="{BB962C8B-B14F-4D97-AF65-F5344CB8AC3E}">
        <p14:creationId xmlns:p14="http://schemas.microsoft.com/office/powerpoint/2010/main" val="4094162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36</a:t>
            </a:fld>
            <a:endParaRPr lang="en-US"/>
          </a:p>
        </p:txBody>
      </p:sp>
    </p:spTree>
    <p:extLst>
      <p:ext uri="{BB962C8B-B14F-4D97-AF65-F5344CB8AC3E}">
        <p14:creationId xmlns:p14="http://schemas.microsoft.com/office/powerpoint/2010/main" val="1402920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37</a:t>
            </a:fld>
            <a:endParaRPr lang="en-US"/>
          </a:p>
        </p:txBody>
      </p:sp>
    </p:spTree>
    <p:extLst>
      <p:ext uri="{BB962C8B-B14F-4D97-AF65-F5344CB8AC3E}">
        <p14:creationId xmlns:p14="http://schemas.microsoft.com/office/powerpoint/2010/main" val="1594182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38</a:t>
            </a:fld>
            <a:endParaRPr lang="en-US"/>
          </a:p>
        </p:txBody>
      </p:sp>
    </p:spTree>
    <p:extLst>
      <p:ext uri="{BB962C8B-B14F-4D97-AF65-F5344CB8AC3E}">
        <p14:creationId xmlns:p14="http://schemas.microsoft.com/office/powerpoint/2010/main" val="38593972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39</a:t>
            </a:fld>
            <a:endParaRPr lang="en-US"/>
          </a:p>
        </p:txBody>
      </p:sp>
    </p:spTree>
    <p:extLst>
      <p:ext uri="{BB962C8B-B14F-4D97-AF65-F5344CB8AC3E}">
        <p14:creationId xmlns:p14="http://schemas.microsoft.com/office/powerpoint/2010/main" val="4023269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40</a:t>
            </a:fld>
            <a:endParaRPr lang="en-US"/>
          </a:p>
        </p:txBody>
      </p:sp>
    </p:spTree>
    <p:extLst>
      <p:ext uri="{BB962C8B-B14F-4D97-AF65-F5344CB8AC3E}">
        <p14:creationId xmlns:p14="http://schemas.microsoft.com/office/powerpoint/2010/main" val="20194072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41</a:t>
            </a:fld>
            <a:endParaRPr lang="en-US"/>
          </a:p>
        </p:txBody>
      </p:sp>
    </p:spTree>
    <p:extLst>
      <p:ext uri="{BB962C8B-B14F-4D97-AF65-F5344CB8AC3E}">
        <p14:creationId xmlns:p14="http://schemas.microsoft.com/office/powerpoint/2010/main" val="159663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42</a:t>
            </a:fld>
            <a:endParaRPr lang="en-US"/>
          </a:p>
        </p:txBody>
      </p:sp>
    </p:spTree>
    <p:extLst>
      <p:ext uri="{BB962C8B-B14F-4D97-AF65-F5344CB8AC3E}">
        <p14:creationId xmlns:p14="http://schemas.microsoft.com/office/powerpoint/2010/main" val="222355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3392868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43</a:t>
            </a:fld>
            <a:endParaRPr lang="en-US"/>
          </a:p>
        </p:txBody>
      </p:sp>
    </p:spTree>
    <p:extLst>
      <p:ext uri="{BB962C8B-B14F-4D97-AF65-F5344CB8AC3E}">
        <p14:creationId xmlns:p14="http://schemas.microsoft.com/office/powerpoint/2010/main" val="16502722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871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45</a:t>
            </a:fld>
            <a:endParaRPr lang="en-US"/>
          </a:p>
        </p:txBody>
      </p:sp>
    </p:spTree>
    <p:extLst>
      <p:ext uri="{BB962C8B-B14F-4D97-AF65-F5344CB8AC3E}">
        <p14:creationId xmlns:p14="http://schemas.microsoft.com/office/powerpoint/2010/main" val="40841061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46</a:t>
            </a:fld>
            <a:endParaRPr lang="en-US"/>
          </a:p>
        </p:txBody>
      </p:sp>
    </p:spTree>
    <p:extLst>
      <p:ext uri="{BB962C8B-B14F-4D97-AF65-F5344CB8AC3E}">
        <p14:creationId xmlns:p14="http://schemas.microsoft.com/office/powerpoint/2010/main" val="5670494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47</a:t>
            </a:fld>
            <a:endParaRPr lang="en-US"/>
          </a:p>
        </p:txBody>
      </p:sp>
    </p:spTree>
    <p:extLst>
      <p:ext uri="{BB962C8B-B14F-4D97-AF65-F5344CB8AC3E}">
        <p14:creationId xmlns:p14="http://schemas.microsoft.com/office/powerpoint/2010/main" val="21302270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48</a:t>
            </a:fld>
            <a:endParaRPr lang="en-US"/>
          </a:p>
        </p:txBody>
      </p:sp>
    </p:spTree>
    <p:extLst>
      <p:ext uri="{BB962C8B-B14F-4D97-AF65-F5344CB8AC3E}">
        <p14:creationId xmlns:p14="http://schemas.microsoft.com/office/powerpoint/2010/main" val="8041344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80473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5044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136904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35789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4180116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3824342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90995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1/21/2024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1/21/2024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Who can fathom the Spirit of the Lord, or instruct the Lord as his counselor?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Isaiah 40:13 (NIV) </a:t>
            </a:r>
          </a:p>
        </p:txBody>
      </p:sp>
    </p:spTree>
    <p:extLst>
      <p:ext uri="{BB962C8B-B14F-4D97-AF65-F5344CB8AC3E}">
        <p14:creationId xmlns:p14="http://schemas.microsoft.com/office/powerpoint/2010/main" val="119440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however, are not in the realm of the flesh but are in the realm of the Spirit, </a:t>
            </a:r>
            <a:r>
              <a:rPr lang="en-US" altLang="en-US" sz="4400" spc="-200" dirty="0">
                <a:solidFill>
                  <a:srgbClr val="FFFF99"/>
                </a:solidFill>
                <a:latin typeface="Calibri"/>
                <a:cs typeface="Tahoma" panose="020B0604030504040204" pitchFamily="34" charset="0"/>
              </a:rPr>
              <a:t>if indeed the Spirit of God lives in you. </a:t>
            </a:r>
            <a:r>
              <a:rPr lang="en-US" altLang="en-US" sz="4400" spc="-200" dirty="0">
                <a:solidFill>
                  <a:schemeClr val="bg1"/>
                </a:solidFill>
                <a:latin typeface="Calibri"/>
                <a:cs typeface="Tahoma" panose="020B0604030504040204" pitchFamily="34" charset="0"/>
              </a:rPr>
              <a:t>And if anyone does not have the Spirit of Christ, they do not belong to Christ.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8:9 (NIV) </a:t>
            </a:r>
          </a:p>
        </p:txBody>
      </p:sp>
    </p:spTree>
    <p:extLst>
      <p:ext uri="{BB962C8B-B14F-4D97-AF65-F5344CB8AC3E}">
        <p14:creationId xmlns:p14="http://schemas.microsoft.com/office/powerpoint/2010/main" val="905421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these are the things God has </a:t>
            </a:r>
            <a:r>
              <a:rPr lang="en-US" altLang="en-US" sz="4400" spc="-200" dirty="0">
                <a:solidFill>
                  <a:srgbClr val="FFFF99"/>
                </a:solidFill>
                <a:latin typeface="Calibri"/>
                <a:cs typeface="Tahoma" panose="020B0604030504040204" pitchFamily="34" charset="0"/>
              </a:rPr>
              <a:t>revealed to us by his Spirit. </a:t>
            </a:r>
            <a:r>
              <a:rPr lang="en-US" altLang="en-US" sz="4400" spc="-200" dirty="0">
                <a:solidFill>
                  <a:schemeClr val="bg1"/>
                </a:solidFill>
                <a:latin typeface="Calibri"/>
                <a:cs typeface="Tahoma" panose="020B0604030504040204" pitchFamily="34" charset="0"/>
              </a:rPr>
              <a:t>The Spirit searches all things, even the deep things of God.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2:10 (NIV) </a:t>
            </a:r>
          </a:p>
        </p:txBody>
      </p:sp>
    </p:spTree>
    <p:extLst>
      <p:ext uri="{BB962C8B-B14F-4D97-AF65-F5344CB8AC3E}">
        <p14:creationId xmlns:p14="http://schemas.microsoft.com/office/powerpoint/2010/main" val="373221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But when he, the Spirit of truth, comes, </a:t>
            </a:r>
            <a:r>
              <a:rPr lang="en-US" altLang="en-US" sz="4400" spc="-200" dirty="0">
                <a:solidFill>
                  <a:srgbClr val="FFFF99"/>
                </a:solidFill>
                <a:latin typeface="Calibri"/>
                <a:cs typeface="Tahoma" panose="020B0604030504040204" pitchFamily="34" charset="0"/>
              </a:rPr>
              <a:t>he will guide you into all the truth. </a:t>
            </a:r>
            <a:r>
              <a:rPr lang="en-US" altLang="en-US" sz="4400" spc="-200" dirty="0">
                <a:solidFill>
                  <a:schemeClr val="bg1"/>
                </a:solidFill>
                <a:latin typeface="Calibri"/>
                <a:cs typeface="Tahoma" panose="020B0604030504040204" pitchFamily="34" charset="0"/>
              </a:rPr>
              <a:t>He will not speak on his own; </a:t>
            </a:r>
            <a:r>
              <a:rPr lang="en-US" altLang="en-US" sz="4400" spc="-200" dirty="0">
                <a:solidFill>
                  <a:srgbClr val="FFFF99"/>
                </a:solidFill>
                <a:latin typeface="Calibri"/>
                <a:cs typeface="Tahoma" panose="020B0604030504040204" pitchFamily="34" charset="0"/>
              </a:rPr>
              <a:t>he will speak only what he hears, </a:t>
            </a:r>
            <a:r>
              <a:rPr lang="en-US" altLang="en-US" sz="4400" spc="-200" dirty="0">
                <a:solidFill>
                  <a:schemeClr val="bg1"/>
                </a:solidFill>
                <a:latin typeface="Calibri"/>
                <a:cs typeface="Tahoma" panose="020B0604030504040204" pitchFamily="34" charset="0"/>
              </a:rPr>
              <a:t>and he will tell you what is yet to come. He will glorify me because </a:t>
            </a:r>
            <a:r>
              <a:rPr lang="en-US" altLang="en-US" sz="4400" spc="-200" dirty="0">
                <a:solidFill>
                  <a:srgbClr val="FFFF99"/>
                </a:solidFill>
                <a:latin typeface="Calibri"/>
                <a:cs typeface="Tahoma" panose="020B0604030504040204" pitchFamily="34" charset="0"/>
              </a:rPr>
              <a:t>it is from me that he will receive what he will make known to you.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16:13–14 (NIV) </a:t>
            </a:r>
          </a:p>
        </p:txBody>
      </p:sp>
    </p:spTree>
    <p:extLst>
      <p:ext uri="{BB962C8B-B14F-4D97-AF65-F5344CB8AC3E}">
        <p14:creationId xmlns:p14="http://schemas.microsoft.com/office/powerpoint/2010/main" val="308534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a:t>
            </a:r>
            <a:r>
              <a:rPr lang="en-US" altLang="en-US" sz="4400" spc="-200" dirty="0">
                <a:solidFill>
                  <a:srgbClr val="FFFF99"/>
                </a:solidFill>
                <a:latin typeface="Calibri"/>
                <a:cs typeface="Tahoma" panose="020B0604030504040204" pitchFamily="34" charset="0"/>
              </a:rPr>
              <a:t>the word of God is alive and active. </a:t>
            </a:r>
            <a:r>
              <a:rPr lang="en-US" altLang="en-US" sz="4400" spc="-200" dirty="0">
                <a:solidFill>
                  <a:schemeClr val="bg1"/>
                </a:solidFill>
                <a:latin typeface="Calibri"/>
                <a:cs typeface="Tahoma" panose="020B0604030504040204" pitchFamily="34" charset="0"/>
              </a:rPr>
              <a:t>Sharper than any double-edged sword, it penetrates even to dividing soul and spirit, joints and marrow; it judges the thoughts and attitudes of the heart.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4:12 (NIV) </a:t>
            </a:r>
          </a:p>
        </p:txBody>
      </p:sp>
    </p:spTree>
    <p:extLst>
      <p:ext uri="{BB962C8B-B14F-4D97-AF65-F5344CB8AC3E}">
        <p14:creationId xmlns:p14="http://schemas.microsoft.com/office/powerpoint/2010/main" val="133335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you have been born again, not of perishable seed, but of imperishable, through </a:t>
            </a:r>
            <a:r>
              <a:rPr lang="en-US" altLang="en-US" sz="4400" spc="-200" dirty="0">
                <a:solidFill>
                  <a:srgbClr val="FFFF99"/>
                </a:solidFill>
                <a:latin typeface="Calibri"/>
                <a:cs typeface="Tahoma" panose="020B0604030504040204" pitchFamily="34" charset="0"/>
              </a:rPr>
              <a:t>the living and enduring word of God.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Peter 1:23 (NIV) </a:t>
            </a:r>
          </a:p>
        </p:txBody>
      </p:sp>
    </p:spTree>
    <p:extLst>
      <p:ext uri="{BB962C8B-B14F-4D97-AF65-F5344CB8AC3E}">
        <p14:creationId xmlns:p14="http://schemas.microsoft.com/office/powerpoint/2010/main" val="170322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I’m saved, but I still don’t understand the bible?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I don’t understand the bible</a:t>
            </a:r>
          </a:p>
        </p:txBody>
      </p:sp>
    </p:spTree>
    <p:extLst>
      <p:ext uri="{BB962C8B-B14F-4D97-AF65-F5344CB8AC3E}">
        <p14:creationId xmlns:p14="http://schemas.microsoft.com/office/powerpoint/2010/main" val="2193306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Oh, the depth of the riches of the wisdom and knowledge of God! How unsearchable his judgments, and his paths beyond tracing out! “Who has known the mind of the Lord? Or who has been his counselor?”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11:33–35 (NIV) </a:t>
            </a:r>
          </a:p>
        </p:txBody>
      </p:sp>
    </p:spTree>
    <p:extLst>
      <p:ext uri="{BB962C8B-B14F-4D97-AF65-F5344CB8AC3E}">
        <p14:creationId xmlns:p14="http://schemas.microsoft.com/office/powerpoint/2010/main" val="400798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As a father has compassion on his children, so the Lord has compassion on those who fear him;  for </a:t>
            </a:r>
            <a:r>
              <a:rPr lang="en-US" altLang="en-US" sz="4400" spc="-200" dirty="0">
                <a:solidFill>
                  <a:srgbClr val="FFFF99"/>
                </a:solidFill>
                <a:latin typeface="Calibri"/>
                <a:cs typeface="Tahoma" panose="020B0604030504040204" pitchFamily="34" charset="0"/>
              </a:rPr>
              <a:t>he knows how we are formed, he remembers that we are dust.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103:13–14 (NIV) </a:t>
            </a:r>
          </a:p>
        </p:txBody>
      </p:sp>
    </p:spTree>
    <p:extLst>
      <p:ext uri="{BB962C8B-B14F-4D97-AF65-F5344CB8AC3E}">
        <p14:creationId xmlns:p14="http://schemas.microsoft.com/office/powerpoint/2010/main" val="3504281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God knows you need help with this</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255454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I don’t understand the bible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I’m saved, but I still don’t understand the bible?</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429341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 law of the Lord is perfect, refreshing the soul. The statutes of the Lord are trustworthy, making wise the simple. The precepts of the Lord are right, giving joy to the heart. The commands of the Lord are radiant, giving light to the eyes.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19:7–8 (NIV) </a:t>
            </a:r>
          </a:p>
        </p:txBody>
      </p:sp>
    </p:spTree>
    <p:extLst>
      <p:ext uri="{BB962C8B-B14F-4D97-AF65-F5344CB8AC3E}">
        <p14:creationId xmlns:p14="http://schemas.microsoft.com/office/powerpoint/2010/main" val="257489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At that time Jesus said, “I praise you, Father, Lord of heaven and earth, because you have hidden these things from the wise and learned, and revealed them to little children.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11:25 (NIV) </a:t>
            </a:r>
          </a:p>
        </p:txBody>
      </p:sp>
    </p:spTree>
    <p:extLst>
      <p:ext uri="{BB962C8B-B14F-4D97-AF65-F5344CB8AC3E}">
        <p14:creationId xmlns:p14="http://schemas.microsoft.com/office/powerpoint/2010/main" val="2822326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obviously didn’t love David because he was perfect.</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God loved David because he truly sought after God. </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1780846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Let us then approach God’s throne of grace with confidence, so that we may receive mercy and find grace </a:t>
            </a:r>
            <a:r>
              <a:rPr lang="en-US" altLang="en-US" sz="4400" spc="-200" dirty="0">
                <a:solidFill>
                  <a:srgbClr val="FFFF99"/>
                </a:solidFill>
                <a:latin typeface="Calibri"/>
                <a:cs typeface="Tahoma" panose="020B0604030504040204" pitchFamily="34" charset="0"/>
              </a:rPr>
              <a:t>to help us </a:t>
            </a:r>
            <a:r>
              <a:rPr lang="en-US" altLang="en-US" sz="4400" spc="-200" dirty="0">
                <a:solidFill>
                  <a:schemeClr val="bg1"/>
                </a:solidFill>
                <a:latin typeface="Calibri"/>
                <a:cs typeface="Tahoma" panose="020B0604030504040204" pitchFamily="34" charset="0"/>
              </a:rPr>
              <a:t>in our time of need.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4:16 (NIV) </a:t>
            </a:r>
          </a:p>
        </p:txBody>
      </p:sp>
    </p:spTree>
    <p:extLst>
      <p:ext uri="{BB962C8B-B14F-4D97-AF65-F5344CB8AC3E}">
        <p14:creationId xmlns:p14="http://schemas.microsoft.com/office/powerpoint/2010/main" val="4043848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After he had dismissed them, he went up on a mountainside by himself to pray. Later that night, he was there alone,  and the boat was already a considerable distance from land, buffeted by the waves because the wind was against it.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14:23–31 (NIV) </a:t>
            </a:r>
          </a:p>
        </p:txBody>
      </p:sp>
    </p:spTree>
    <p:extLst>
      <p:ext uri="{BB962C8B-B14F-4D97-AF65-F5344CB8AC3E}">
        <p14:creationId xmlns:p14="http://schemas.microsoft.com/office/powerpoint/2010/main" val="1882319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Shortly before dawn Jesus went out to them, walking on the lake.  When the disciples saw him walking on the lake, they were terrified. “It’s a ghost,” they said, and cried out in fear.  But Jesus immediately said to them: “Take courage! It is I. Don’t be afraid.”  “Lord, if it’s you,” Peter replied, “tell me to come to you on the water.”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14:23–31 (NIV) </a:t>
            </a:r>
          </a:p>
        </p:txBody>
      </p:sp>
    </p:spTree>
    <p:extLst>
      <p:ext uri="{BB962C8B-B14F-4D97-AF65-F5344CB8AC3E}">
        <p14:creationId xmlns:p14="http://schemas.microsoft.com/office/powerpoint/2010/main" val="2167263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“Come,” he said. Then Peter got down out of the boat, walked on the water and came toward Jesus.  But when he saw the wind, he was afraid and, beginning to sink, cried out, “Lord, save me!”  Immediately Jesus reached out his hand and caught him. “You of little faith,” he said, “why did you doubt?”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14:23–31 (NIV) </a:t>
            </a:r>
          </a:p>
        </p:txBody>
      </p:sp>
    </p:spTree>
    <p:extLst>
      <p:ext uri="{BB962C8B-B14F-4D97-AF65-F5344CB8AC3E}">
        <p14:creationId xmlns:p14="http://schemas.microsoft.com/office/powerpoint/2010/main" val="2480753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Too often we ask God for “help”, </a:t>
            </a:r>
          </a:p>
          <a:p>
            <a:pPr algn="ctr" defTabSz="609585">
              <a:lnSpc>
                <a:spcPct val="100000"/>
              </a:lnSpc>
              <a:spcBef>
                <a:spcPct val="0"/>
              </a:spcBef>
              <a:buNone/>
              <a:defRPr/>
            </a:pPr>
            <a:r>
              <a:rPr lang="en-US" altLang="en-US" sz="4400" spc="-200" dirty="0">
                <a:latin typeface="Calibri"/>
                <a:cs typeface="Tahoma" panose="020B0604030504040204" pitchFamily="34" charset="0"/>
              </a:rPr>
              <a:t>but then expect God to do everything.</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26309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I seek you with all my heart; </a:t>
            </a:r>
            <a:r>
              <a:rPr lang="en-US" altLang="en-US" sz="4400" spc="-200" dirty="0">
                <a:solidFill>
                  <a:schemeClr val="bg1"/>
                </a:solidFill>
                <a:latin typeface="Calibri"/>
                <a:cs typeface="Tahoma" panose="020B0604030504040204" pitchFamily="34" charset="0"/>
              </a:rPr>
              <a:t>do not let me stray from your commands.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119:10 (NIV) </a:t>
            </a:r>
          </a:p>
        </p:txBody>
      </p:sp>
    </p:spTree>
    <p:extLst>
      <p:ext uri="{BB962C8B-B14F-4D97-AF65-F5344CB8AC3E}">
        <p14:creationId xmlns:p14="http://schemas.microsoft.com/office/powerpoint/2010/main" val="64847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What is more, </a:t>
            </a:r>
            <a:r>
              <a:rPr lang="en-US" altLang="en-US" sz="4400" spc="-200" dirty="0">
                <a:solidFill>
                  <a:srgbClr val="FFFF99"/>
                </a:solidFill>
                <a:latin typeface="Calibri"/>
                <a:cs typeface="Tahoma" panose="020B0604030504040204" pitchFamily="34" charset="0"/>
              </a:rPr>
              <a:t>I consider everything a loss because of the surpassing worth of knowing Christ Jesus my Lord, </a:t>
            </a:r>
            <a:r>
              <a:rPr lang="en-US" altLang="en-US" sz="4400" spc="-200" dirty="0">
                <a:solidFill>
                  <a:schemeClr val="bg1"/>
                </a:solidFill>
                <a:latin typeface="Calibri"/>
                <a:cs typeface="Tahoma" panose="020B0604030504040204" pitchFamily="34" charset="0"/>
              </a:rPr>
              <a:t>for whose sake I have lost all things.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 consider them garbage, that I may gain Christ…  </a:t>
            </a:r>
            <a:r>
              <a:rPr lang="en-US" altLang="en-US" sz="4400" spc="-200" dirty="0">
                <a:solidFill>
                  <a:srgbClr val="FFFF99"/>
                </a:solidFill>
                <a:latin typeface="Calibri"/>
                <a:cs typeface="Tahoma" panose="020B0604030504040204" pitchFamily="34" charset="0"/>
              </a:rPr>
              <a:t>I want to know Christ</a:t>
            </a:r>
            <a:r>
              <a:rPr lang="en-US" altLang="en-US" sz="4400" spc="-200" dirty="0">
                <a:solidFill>
                  <a:schemeClr val="bg1"/>
                </a:solidFill>
                <a:latin typeface="Calibri"/>
                <a:cs typeface="Tahoma" panose="020B0604030504040204" pitchFamily="34" charset="0"/>
              </a:rPr>
              <a: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119:10 (NIV) </a:t>
            </a:r>
          </a:p>
        </p:txBody>
      </p:sp>
    </p:spTree>
    <p:extLst>
      <p:ext uri="{BB962C8B-B14F-4D97-AF65-F5344CB8AC3E}">
        <p14:creationId xmlns:p14="http://schemas.microsoft.com/office/powerpoint/2010/main" val="269971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Ask God to help you understand the bible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I don’t understand the bible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I’m saved, but I still don’t understand the bible?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God knows you need help with this</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3459813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I don’t understand the bible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671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any of you lacks wisdom, you should ask God, who gives generously to all without finding fault, and it will be given to you.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James 1:5 (NIV) </a:t>
            </a:r>
          </a:p>
        </p:txBody>
      </p:sp>
    </p:spTree>
    <p:extLst>
      <p:ext uri="{BB962C8B-B14F-4D97-AF65-F5344CB8AC3E}">
        <p14:creationId xmlns:p14="http://schemas.microsoft.com/office/powerpoint/2010/main" val="10905114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Praise be to you, Lord; </a:t>
            </a:r>
            <a:r>
              <a:rPr lang="en-US" altLang="en-US" sz="4400" spc="-200" dirty="0">
                <a:solidFill>
                  <a:srgbClr val="FFFF99"/>
                </a:solidFill>
                <a:latin typeface="Calibri"/>
                <a:cs typeface="Tahoma" panose="020B0604030504040204" pitchFamily="34" charset="0"/>
              </a:rPr>
              <a:t>teach me </a:t>
            </a:r>
            <a:r>
              <a:rPr lang="en-US" altLang="en-US" sz="4400" spc="-200" dirty="0">
                <a:solidFill>
                  <a:schemeClr val="bg1"/>
                </a:solidFill>
                <a:latin typeface="Calibri"/>
                <a:cs typeface="Tahoma" panose="020B0604030504040204" pitchFamily="34" charset="0"/>
              </a:rPr>
              <a:t>your decrees.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119:12 (NIV) </a:t>
            </a:r>
          </a:p>
        </p:txBody>
      </p:sp>
    </p:spTree>
    <p:extLst>
      <p:ext uri="{BB962C8B-B14F-4D97-AF65-F5344CB8AC3E}">
        <p14:creationId xmlns:p14="http://schemas.microsoft.com/office/powerpoint/2010/main" val="4225219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Open my eyes that I may see wonderful things in your law.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119:18 (NIV) </a:t>
            </a:r>
          </a:p>
        </p:txBody>
      </p:sp>
    </p:spTree>
    <p:extLst>
      <p:ext uri="{BB962C8B-B14F-4D97-AF65-F5344CB8AC3E}">
        <p14:creationId xmlns:p14="http://schemas.microsoft.com/office/powerpoint/2010/main" val="1601490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Cause me to understand </a:t>
            </a:r>
            <a:r>
              <a:rPr lang="en-US" altLang="en-US" sz="4400" spc="-200" dirty="0">
                <a:solidFill>
                  <a:schemeClr val="bg1"/>
                </a:solidFill>
                <a:latin typeface="Calibri"/>
                <a:cs typeface="Tahoma" panose="020B0604030504040204" pitchFamily="34" charset="0"/>
              </a:rPr>
              <a:t>the way of your precepts, that I may meditate on your wonderful deeds.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119:27 (NIV) </a:t>
            </a:r>
          </a:p>
        </p:txBody>
      </p:sp>
    </p:spTree>
    <p:extLst>
      <p:ext uri="{BB962C8B-B14F-4D97-AF65-F5344CB8AC3E}">
        <p14:creationId xmlns:p14="http://schemas.microsoft.com/office/powerpoint/2010/main" val="3353785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Keep me from deceitful ways; be gracious to me and </a:t>
            </a:r>
            <a:r>
              <a:rPr lang="en-US" altLang="en-US" sz="4400" spc="-200" dirty="0">
                <a:solidFill>
                  <a:srgbClr val="FFFF99"/>
                </a:solidFill>
                <a:latin typeface="Calibri"/>
                <a:cs typeface="Tahoma" panose="020B0604030504040204" pitchFamily="34" charset="0"/>
              </a:rPr>
              <a:t>teach me </a:t>
            </a:r>
            <a:r>
              <a:rPr lang="en-US" altLang="en-US" sz="4400" spc="-200" dirty="0">
                <a:solidFill>
                  <a:schemeClr val="bg1"/>
                </a:solidFill>
                <a:latin typeface="Calibri"/>
                <a:cs typeface="Tahoma" panose="020B0604030504040204" pitchFamily="34" charset="0"/>
              </a:rPr>
              <a:t>your law.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119:29 (NIV) </a:t>
            </a:r>
          </a:p>
        </p:txBody>
      </p:sp>
    </p:spTree>
    <p:extLst>
      <p:ext uri="{BB962C8B-B14F-4D97-AF65-F5344CB8AC3E}">
        <p14:creationId xmlns:p14="http://schemas.microsoft.com/office/powerpoint/2010/main" val="4007710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Teach me, </a:t>
            </a:r>
            <a:r>
              <a:rPr lang="en-US" altLang="en-US" sz="4400" spc="-200" dirty="0">
                <a:solidFill>
                  <a:schemeClr val="bg1"/>
                </a:solidFill>
                <a:latin typeface="Calibri"/>
                <a:cs typeface="Tahoma" panose="020B0604030504040204" pitchFamily="34" charset="0"/>
              </a:rPr>
              <a:t>Lord, the way of your decrees, that I may follow it to the end.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119:33 (NIV) </a:t>
            </a:r>
          </a:p>
        </p:txBody>
      </p:sp>
    </p:spTree>
    <p:extLst>
      <p:ext uri="{BB962C8B-B14F-4D97-AF65-F5344CB8AC3E}">
        <p14:creationId xmlns:p14="http://schemas.microsoft.com/office/powerpoint/2010/main" val="1774262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Give me understanding, </a:t>
            </a:r>
            <a:r>
              <a:rPr lang="en-US" altLang="en-US" sz="4400" spc="-200" dirty="0">
                <a:solidFill>
                  <a:schemeClr val="bg1"/>
                </a:solidFill>
                <a:latin typeface="Calibri"/>
                <a:cs typeface="Tahoma" panose="020B0604030504040204" pitchFamily="34" charset="0"/>
              </a:rPr>
              <a:t>so that I may keep your law and obey it with all my heart.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119:34 (NIV) </a:t>
            </a:r>
          </a:p>
        </p:txBody>
      </p:sp>
    </p:spTree>
    <p:extLst>
      <p:ext uri="{BB962C8B-B14F-4D97-AF65-F5344CB8AC3E}">
        <p14:creationId xmlns:p14="http://schemas.microsoft.com/office/powerpoint/2010/main" val="2837698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Direct me </a:t>
            </a:r>
            <a:r>
              <a:rPr lang="en-US" altLang="en-US" sz="4400" spc="-200" dirty="0">
                <a:solidFill>
                  <a:schemeClr val="bg1"/>
                </a:solidFill>
                <a:latin typeface="Calibri"/>
                <a:cs typeface="Tahoma" panose="020B0604030504040204" pitchFamily="34" charset="0"/>
              </a:rPr>
              <a:t>in the path of your commands, for there I find delight.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119:35 (NIV) </a:t>
            </a:r>
          </a:p>
        </p:txBody>
      </p:sp>
    </p:spTree>
    <p:extLst>
      <p:ext uri="{BB962C8B-B14F-4D97-AF65-F5344CB8AC3E}">
        <p14:creationId xmlns:p14="http://schemas.microsoft.com/office/powerpoint/2010/main" val="3504451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Deal with your servant according to your love and </a:t>
            </a:r>
            <a:r>
              <a:rPr lang="en-US" altLang="en-US" sz="4400" spc="-200" dirty="0">
                <a:solidFill>
                  <a:srgbClr val="FFFF99"/>
                </a:solidFill>
                <a:latin typeface="Calibri"/>
                <a:cs typeface="Tahoma" panose="020B0604030504040204" pitchFamily="34" charset="0"/>
              </a:rPr>
              <a:t>teach me </a:t>
            </a:r>
            <a:r>
              <a:rPr lang="en-US" altLang="en-US" sz="4400" spc="-200" dirty="0">
                <a:solidFill>
                  <a:schemeClr val="bg1"/>
                </a:solidFill>
                <a:latin typeface="Calibri"/>
                <a:cs typeface="Tahoma" panose="020B0604030504040204" pitchFamily="34" charset="0"/>
              </a:rPr>
              <a:t>your decrees.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119:124 (NIV) </a:t>
            </a:r>
          </a:p>
        </p:txBody>
      </p:sp>
    </p:spTree>
    <p:extLst>
      <p:ext uri="{BB962C8B-B14F-4D97-AF65-F5344CB8AC3E}">
        <p14:creationId xmlns:p14="http://schemas.microsoft.com/office/powerpoint/2010/main" val="413685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 am your servant; </a:t>
            </a:r>
            <a:r>
              <a:rPr lang="en-US" altLang="en-US" sz="4400" spc="-200" dirty="0">
                <a:solidFill>
                  <a:srgbClr val="FFFF99"/>
                </a:solidFill>
                <a:latin typeface="Calibri"/>
                <a:cs typeface="Tahoma" panose="020B0604030504040204" pitchFamily="34" charset="0"/>
              </a:rPr>
              <a:t>give me discernment </a:t>
            </a:r>
            <a:r>
              <a:rPr lang="en-US" altLang="en-US" sz="4400" spc="-200" dirty="0">
                <a:solidFill>
                  <a:schemeClr val="bg1"/>
                </a:solidFill>
                <a:latin typeface="Calibri"/>
                <a:cs typeface="Tahoma" panose="020B0604030504040204" pitchFamily="34" charset="0"/>
              </a:rPr>
              <a:t>that I may understand your statutes.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119:125 (NIV) </a:t>
            </a:r>
          </a:p>
        </p:txBody>
      </p:sp>
    </p:spTree>
    <p:extLst>
      <p:ext uri="{BB962C8B-B14F-4D97-AF65-F5344CB8AC3E}">
        <p14:creationId xmlns:p14="http://schemas.microsoft.com/office/powerpoint/2010/main" val="189122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now, brothers and sisters, we want you to know about the grace that God has given the Macedonian churches. In the midst of a very severe trial, their overflowing joy and their extreme poverty welled up in rich generosity.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Corinthians 8:1–4 (NIV) </a:t>
            </a:r>
          </a:p>
        </p:txBody>
      </p:sp>
    </p:spTree>
    <p:extLst>
      <p:ext uri="{BB962C8B-B14F-4D97-AF65-F5344CB8AC3E}">
        <p14:creationId xmlns:p14="http://schemas.microsoft.com/office/powerpoint/2010/main" val="420880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Make your face shine on your servant and </a:t>
            </a:r>
            <a:r>
              <a:rPr lang="en-US" altLang="en-US" sz="4400" spc="-200" dirty="0">
                <a:solidFill>
                  <a:srgbClr val="FFFF99"/>
                </a:solidFill>
                <a:latin typeface="Calibri"/>
                <a:cs typeface="Tahoma" panose="020B0604030504040204" pitchFamily="34" charset="0"/>
              </a:rPr>
              <a:t>teach me </a:t>
            </a:r>
            <a:r>
              <a:rPr lang="en-US" altLang="en-US" sz="4400" spc="-200" dirty="0">
                <a:solidFill>
                  <a:schemeClr val="bg1"/>
                </a:solidFill>
                <a:latin typeface="Calibri"/>
                <a:cs typeface="Tahoma" panose="020B0604030504040204" pitchFamily="34" charset="0"/>
              </a:rPr>
              <a:t>your decrees.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119:144 (NIV) </a:t>
            </a:r>
          </a:p>
        </p:txBody>
      </p:sp>
    </p:spTree>
    <p:extLst>
      <p:ext uri="{BB962C8B-B14F-4D97-AF65-F5344CB8AC3E}">
        <p14:creationId xmlns:p14="http://schemas.microsoft.com/office/powerpoint/2010/main" val="37148188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Your statutes are always righteous; </a:t>
            </a:r>
            <a:r>
              <a:rPr lang="en-US" altLang="en-US" sz="4400" spc="-200" dirty="0">
                <a:solidFill>
                  <a:srgbClr val="FFFF99"/>
                </a:solidFill>
                <a:latin typeface="Calibri"/>
                <a:cs typeface="Tahoma" panose="020B0604030504040204" pitchFamily="34" charset="0"/>
              </a:rPr>
              <a:t>give me understanding</a:t>
            </a:r>
            <a:r>
              <a:rPr lang="en-US" altLang="en-US" sz="4400" spc="-200" dirty="0">
                <a:solidFill>
                  <a:schemeClr val="bg1"/>
                </a:solidFill>
                <a:latin typeface="Calibri"/>
                <a:cs typeface="Tahoma" panose="020B0604030504040204" pitchFamily="34" charset="0"/>
              </a:rPr>
              <a:t> that I may live.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119:135 (NIV) </a:t>
            </a:r>
          </a:p>
        </p:txBody>
      </p:sp>
    </p:spTree>
    <p:extLst>
      <p:ext uri="{BB962C8B-B14F-4D97-AF65-F5344CB8AC3E}">
        <p14:creationId xmlns:p14="http://schemas.microsoft.com/office/powerpoint/2010/main" val="2965906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May my cry come before you, Lord; </a:t>
            </a:r>
            <a:r>
              <a:rPr lang="en-US" altLang="en-US" sz="4400" spc="-200" dirty="0">
                <a:solidFill>
                  <a:srgbClr val="FFFF99"/>
                </a:solidFill>
                <a:latin typeface="Calibri"/>
                <a:cs typeface="Tahoma" panose="020B0604030504040204" pitchFamily="34" charset="0"/>
              </a:rPr>
              <a:t>give me understanding according </a:t>
            </a:r>
            <a:r>
              <a:rPr lang="en-US" altLang="en-US" sz="4400" spc="-200" dirty="0">
                <a:solidFill>
                  <a:schemeClr val="bg1"/>
                </a:solidFill>
                <a:latin typeface="Calibri"/>
                <a:cs typeface="Tahoma" panose="020B0604030504040204" pitchFamily="34" charset="0"/>
              </a:rPr>
              <a:t>to your word.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119:169 (NIV) </a:t>
            </a:r>
          </a:p>
        </p:txBody>
      </p:sp>
    </p:spTree>
    <p:extLst>
      <p:ext uri="{BB962C8B-B14F-4D97-AF65-F5344CB8AC3E}">
        <p14:creationId xmlns:p14="http://schemas.microsoft.com/office/powerpoint/2010/main" val="2820446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May my lips overflow with praise, for you </a:t>
            </a:r>
            <a:r>
              <a:rPr lang="en-US" altLang="en-US" sz="4400" spc="-200" dirty="0">
                <a:solidFill>
                  <a:srgbClr val="FFFF99"/>
                </a:solidFill>
                <a:latin typeface="Calibri"/>
                <a:cs typeface="Tahoma" panose="020B0604030504040204" pitchFamily="34" charset="0"/>
              </a:rPr>
              <a:t>teach me </a:t>
            </a:r>
            <a:r>
              <a:rPr lang="en-US" altLang="en-US" sz="4400" spc="-200" dirty="0">
                <a:solidFill>
                  <a:schemeClr val="bg1"/>
                </a:solidFill>
                <a:latin typeface="Calibri"/>
                <a:cs typeface="Tahoma" panose="020B0604030504040204" pitchFamily="34" charset="0"/>
              </a:rPr>
              <a:t>your decrees.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119:171 (NIV) </a:t>
            </a:r>
          </a:p>
        </p:txBody>
      </p:sp>
    </p:spTree>
    <p:extLst>
      <p:ext uri="{BB962C8B-B14F-4D97-AF65-F5344CB8AC3E}">
        <p14:creationId xmlns:p14="http://schemas.microsoft.com/office/powerpoint/2010/main" val="10421712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285490"/>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Apply in your life what God reveals to you</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I don’t understand the bible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I’m saved, but I still don’t understand the bible?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God knows you need help with this</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Ask God to help you understand the bible</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42520383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Give me understanding, </a:t>
            </a:r>
            <a:r>
              <a:rPr lang="en-US" altLang="en-US" sz="4400" spc="-200" dirty="0">
                <a:solidFill>
                  <a:srgbClr val="FFFF99"/>
                </a:solidFill>
                <a:latin typeface="Calibri"/>
                <a:cs typeface="Tahoma" panose="020B0604030504040204" pitchFamily="34" charset="0"/>
              </a:rPr>
              <a:t>so that I may keep your law and obey it with all my heart.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119:34 (NIV) </a:t>
            </a:r>
          </a:p>
        </p:txBody>
      </p:sp>
    </p:spTree>
    <p:extLst>
      <p:ext uri="{BB962C8B-B14F-4D97-AF65-F5344CB8AC3E}">
        <p14:creationId xmlns:p14="http://schemas.microsoft.com/office/powerpoint/2010/main" val="12854981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Direct my footsteps according to your word; </a:t>
            </a:r>
            <a:r>
              <a:rPr lang="en-US" altLang="en-US" sz="4400" spc="-200" dirty="0">
                <a:solidFill>
                  <a:srgbClr val="FFFF99"/>
                </a:solidFill>
                <a:latin typeface="Calibri"/>
                <a:cs typeface="Tahoma" panose="020B0604030504040204" pitchFamily="34" charset="0"/>
              </a:rPr>
              <a:t>let no sin rule over me.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119:133 (NIV) </a:t>
            </a:r>
          </a:p>
        </p:txBody>
      </p:sp>
    </p:spTree>
    <p:extLst>
      <p:ext uri="{BB962C8B-B14F-4D97-AF65-F5344CB8AC3E}">
        <p14:creationId xmlns:p14="http://schemas.microsoft.com/office/powerpoint/2010/main" val="1426978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Keep your servant also from willful sins; may they not rule over me. Then I will be blameless, innocent of great transgression</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19:13 (NIV) </a:t>
            </a:r>
          </a:p>
        </p:txBody>
      </p:sp>
    </p:spTree>
    <p:extLst>
      <p:ext uri="{BB962C8B-B14F-4D97-AF65-F5344CB8AC3E}">
        <p14:creationId xmlns:p14="http://schemas.microsoft.com/office/powerpoint/2010/main" val="19211112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00262"/>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Turn my eyes away from worthless things; preserve my life according to your word.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119:37 (NIV) </a:t>
            </a:r>
          </a:p>
        </p:txBody>
      </p:sp>
    </p:spTree>
    <p:extLst>
      <p:ext uri="{BB962C8B-B14F-4D97-AF65-F5344CB8AC3E}">
        <p14:creationId xmlns:p14="http://schemas.microsoft.com/office/powerpoint/2010/main" val="18638002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1C67BDE-07FC-4F00-7923-7EE444D4E54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4285397" y="322521"/>
            <a:ext cx="7906603" cy="6212958"/>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I don’t understand the bible</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I’m saved, but I still don’t understand the bible?</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God knows you need help with this</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Ask God to help you understand the bible</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600" spc="-200" dirty="0">
                <a:solidFill>
                  <a:schemeClr val="bg1"/>
                </a:solidFill>
                <a:latin typeface="Calibri"/>
                <a:cs typeface="Tahoma" panose="020B0604030504040204" pitchFamily="34" charset="0"/>
              </a:rPr>
              <a:t>Apply in your life what God reveals to you</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p:txBody>
      </p:sp>
      <p:cxnSp>
        <p:nvCxnSpPr>
          <p:cNvPr id="4" name="Straight Connector 3">
            <a:extLst>
              <a:ext uri="{FF2B5EF4-FFF2-40B4-BE49-F238E27FC236}">
                <a16:creationId xmlns:a16="http://schemas.microsoft.com/office/drawing/2014/main" id="{ECE2D0C6-04EE-D42D-3C8C-5E913F0CDE5A}"/>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99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I testify that they gave as much as they were able, and even beyond their ability. Entirely on their own, they urgently pleaded with us for the privilege of sharing in this service to the Lord’s people.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Corinthians 8:1–4 (NIV) </a:t>
            </a:r>
          </a:p>
        </p:txBody>
      </p:sp>
    </p:spTree>
    <p:extLst>
      <p:ext uri="{BB962C8B-B14F-4D97-AF65-F5344CB8AC3E}">
        <p14:creationId xmlns:p14="http://schemas.microsoft.com/office/powerpoint/2010/main" val="3523478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4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9919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Moreover, as you Philippians know, in the early days of your acquaintance with the gospel, when I set out from Macedonia, not one church shared with me in the matter of giving and receiving, except you only; for even when I was in Thessalonica, you sent me aid more than once when I was in need.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4:15–17 (NIV) </a:t>
            </a:r>
          </a:p>
        </p:txBody>
      </p:sp>
    </p:spTree>
    <p:extLst>
      <p:ext uri="{BB962C8B-B14F-4D97-AF65-F5344CB8AC3E}">
        <p14:creationId xmlns:p14="http://schemas.microsoft.com/office/powerpoint/2010/main" val="354229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Not that I desire your gifts; what I desire is that more be credited to your account.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4:15–17 (NIV) </a:t>
            </a:r>
          </a:p>
        </p:txBody>
      </p:sp>
    </p:spTree>
    <p:extLst>
      <p:ext uri="{BB962C8B-B14F-4D97-AF65-F5344CB8AC3E}">
        <p14:creationId xmlns:p14="http://schemas.microsoft.com/office/powerpoint/2010/main" val="2812848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 person without the Spirit does not accept the things that come from the Spirit of God but considers them foolishness, and cannot understand them because they are discerned only through the Spirit.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2:14 (NIV) </a:t>
            </a:r>
          </a:p>
        </p:txBody>
      </p:sp>
    </p:spTree>
    <p:extLst>
      <p:ext uri="{BB962C8B-B14F-4D97-AF65-F5344CB8AC3E}">
        <p14:creationId xmlns:p14="http://schemas.microsoft.com/office/powerpoint/2010/main" val="3238595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“One’s basic problem is not an intellectual inability to construe the meaning of Paul’s message; the problem is the moral inability to assign the right value to it”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r" defTabSz="609585">
              <a:lnSpc>
                <a:spcPct val="100000"/>
              </a:lnSpc>
              <a:spcBef>
                <a:spcPct val="0"/>
              </a:spcBef>
              <a:buNone/>
              <a:defRPr/>
            </a:pPr>
            <a:r>
              <a:rPr lang="en-US" altLang="en-US" sz="3200" spc="-200" dirty="0">
                <a:latin typeface="Calibri"/>
                <a:cs typeface="Tahoma" panose="020B0604030504040204" pitchFamily="34" charset="0"/>
              </a:rPr>
              <a:t>John Piper</a:t>
            </a:r>
          </a:p>
        </p:txBody>
      </p:sp>
    </p:spTree>
    <p:extLst>
      <p:ext uri="{BB962C8B-B14F-4D97-AF65-F5344CB8AC3E}">
        <p14:creationId xmlns:p14="http://schemas.microsoft.com/office/powerpoint/2010/main" val="306885640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16481</TotalTime>
  <Words>1692</Words>
  <Application>Microsoft Office PowerPoint</Application>
  <PresentationFormat>Widescreen</PresentationFormat>
  <Paragraphs>178</Paragraphs>
  <Slides>51</Slides>
  <Notes>48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Abadi</vt:lpstr>
      <vt:lpstr>Aptos</vt:lpstr>
      <vt:lpstr>Archivo Black</vt:lpstr>
      <vt:lpstr>Arial</vt:lpstr>
      <vt:lpstr>Calibri</vt:lpstr>
      <vt:lpstr>Montserrat Classic</vt:lpstr>
      <vt:lpstr>Rockwell</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228</cp:revision>
  <dcterms:created xsi:type="dcterms:W3CDTF">2022-06-01T02:28:00Z</dcterms:created>
  <dcterms:modified xsi:type="dcterms:W3CDTF">2024-01-21T14:30:57Z</dcterms:modified>
</cp:coreProperties>
</file>