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5"/>
  </p:notesMasterIdLst>
  <p:sldIdLst>
    <p:sldId id="2792" r:id="rId3"/>
    <p:sldId id="2815" r:id="rId4"/>
    <p:sldId id="2867" r:id="rId5"/>
    <p:sldId id="2780" r:id="rId6"/>
    <p:sldId id="2868" r:id="rId7"/>
    <p:sldId id="2869" r:id="rId8"/>
    <p:sldId id="2870" r:id="rId9"/>
    <p:sldId id="2871" r:id="rId10"/>
    <p:sldId id="2865" r:id="rId11"/>
    <p:sldId id="2872" r:id="rId12"/>
    <p:sldId id="2873" r:id="rId13"/>
    <p:sldId id="2874" r:id="rId14"/>
    <p:sldId id="2875" r:id="rId15"/>
    <p:sldId id="2876" r:id="rId16"/>
    <p:sldId id="2877" r:id="rId17"/>
    <p:sldId id="2878" r:id="rId18"/>
    <p:sldId id="2879" r:id="rId19"/>
    <p:sldId id="2880" r:id="rId20"/>
    <p:sldId id="2881" r:id="rId21"/>
    <p:sldId id="2884" r:id="rId22"/>
    <p:sldId id="2883" r:id="rId23"/>
    <p:sldId id="2885" r:id="rId24"/>
    <p:sldId id="2886" r:id="rId25"/>
    <p:sldId id="2887" r:id="rId26"/>
    <p:sldId id="2888" r:id="rId27"/>
    <p:sldId id="2889" r:id="rId28"/>
    <p:sldId id="2890" r:id="rId29"/>
    <p:sldId id="2891" r:id="rId30"/>
    <p:sldId id="2892" r:id="rId31"/>
    <p:sldId id="2790" r:id="rId32"/>
    <p:sldId id="2782" r:id="rId33"/>
    <p:sldId id="281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8A3A2E"/>
    <a:srgbClr val="FFFF66"/>
    <a:srgbClr val="0B0B0B"/>
    <a:srgbClr val="000000"/>
    <a:srgbClr val="C00000"/>
    <a:srgbClr val="891519"/>
    <a:srgbClr val="131314"/>
    <a:srgbClr val="2E7C7B"/>
    <a:srgbClr val="FF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94660"/>
  </p:normalViewPr>
  <p:slideViewPr>
    <p:cSldViewPr snapToGrid="0">
      <p:cViewPr varScale="1">
        <p:scale>
          <a:sx n="105" d="100"/>
          <a:sy n="105" d="100"/>
        </p:scale>
        <p:origin x="492" y="7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A5DE9-A98B-473E-965C-9D7FA46501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056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10</a:t>
            </a:fld>
            <a:endParaRPr lang="en-US"/>
          </a:p>
        </p:txBody>
      </p:sp>
    </p:spTree>
    <p:extLst>
      <p:ext uri="{BB962C8B-B14F-4D97-AF65-F5344CB8AC3E}">
        <p14:creationId xmlns:p14="http://schemas.microsoft.com/office/powerpoint/2010/main" val="522250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1932406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1971455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3587843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1640052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4233436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2067544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5211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3362402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19</a:t>
            </a:fld>
            <a:endParaRPr lang="en-US"/>
          </a:p>
        </p:txBody>
      </p:sp>
    </p:spTree>
    <p:extLst>
      <p:ext uri="{BB962C8B-B14F-4D97-AF65-F5344CB8AC3E}">
        <p14:creationId xmlns:p14="http://schemas.microsoft.com/office/powerpoint/2010/main" val="394351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a:t>
            </a:fld>
            <a:endParaRPr lang="en-US"/>
          </a:p>
        </p:txBody>
      </p:sp>
    </p:spTree>
    <p:extLst>
      <p:ext uri="{BB962C8B-B14F-4D97-AF65-F5344CB8AC3E}">
        <p14:creationId xmlns:p14="http://schemas.microsoft.com/office/powerpoint/2010/main" val="3742206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7204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1692151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22</a:t>
            </a:fld>
            <a:endParaRPr lang="en-US"/>
          </a:p>
        </p:txBody>
      </p:sp>
    </p:spTree>
    <p:extLst>
      <p:ext uri="{BB962C8B-B14F-4D97-AF65-F5344CB8AC3E}">
        <p14:creationId xmlns:p14="http://schemas.microsoft.com/office/powerpoint/2010/main" val="2007542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5999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2080646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25</a:t>
            </a:fld>
            <a:endParaRPr lang="en-US"/>
          </a:p>
        </p:txBody>
      </p:sp>
    </p:spTree>
    <p:extLst>
      <p:ext uri="{BB962C8B-B14F-4D97-AF65-F5344CB8AC3E}">
        <p14:creationId xmlns:p14="http://schemas.microsoft.com/office/powerpoint/2010/main" val="2116137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26</a:t>
            </a:fld>
            <a:endParaRPr lang="en-US"/>
          </a:p>
        </p:txBody>
      </p:sp>
    </p:spTree>
    <p:extLst>
      <p:ext uri="{BB962C8B-B14F-4D97-AF65-F5344CB8AC3E}">
        <p14:creationId xmlns:p14="http://schemas.microsoft.com/office/powerpoint/2010/main" val="14902425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27</a:t>
            </a:fld>
            <a:endParaRPr lang="en-US"/>
          </a:p>
        </p:txBody>
      </p:sp>
    </p:spTree>
    <p:extLst>
      <p:ext uri="{BB962C8B-B14F-4D97-AF65-F5344CB8AC3E}">
        <p14:creationId xmlns:p14="http://schemas.microsoft.com/office/powerpoint/2010/main" val="3095548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8173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29</a:t>
            </a:fld>
            <a:endParaRPr lang="en-US"/>
          </a:p>
        </p:txBody>
      </p:sp>
    </p:spTree>
    <p:extLst>
      <p:ext uri="{BB962C8B-B14F-4D97-AF65-F5344CB8AC3E}">
        <p14:creationId xmlns:p14="http://schemas.microsoft.com/office/powerpoint/2010/main" val="939875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a:t>
            </a:fld>
            <a:endParaRPr lang="en-US"/>
          </a:p>
        </p:txBody>
      </p:sp>
    </p:spTree>
    <p:extLst>
      <p:ext uri="{BB962C8B-B14F-4D97-AF65-F5344CB8AC3E}">
        <p14:creationId xmlns:p14="http://schemas.microsoft.com/office/powerpoint/2010/main" val="30105753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288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A5DE9-A98B-473E-965C-9D7FA46501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9804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95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266119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980680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148241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8</a:t>
            </a:fld>
            <a:endParaRPr lang="en-US"/>
          </a:p>
        </p:txBody>
      </p:sp>
    </p:spTree>
    <p:extLst>
      <p:ext uri="{BB962C8B-B14F-4D97-AF65-F5344CB8AC3E}">
        <p14:creationId xmlns:p14="http://schemas.microsoft.com/office/powerpoint/2010/main" val="279566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353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2/4/2024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2/4/2024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defTabSz="609630"/>
            <a:endParaRPr lang="en-US" sz="1200">
              <a:solidFill>
                <a:prstClr val="black"/>
              </a:solidFill>
              <a:latin typeface="Calibri"/>
            </a:endParaRPr>
          </a:p>
        </p:txBody>
      </p:sp>
      <p:sp>
        <p:nvSpPr>
          <p:cNvPr id="3" name="TextBox 3"/>
          <p:cNvSpPr txBox="1"/>
          <p:nvPr/>
        </p:nvSpPr>
        <p:spPr>
          <a:xfrm>
            <a:off x="4452386" y="1590864"/>
            <a:ext cx="3777214" cy="3648948"/>
          </a:xfrm>
          <a:prstGeom prst="rect">
            <a:avLst/>
          </a:prstGeom>
        </p:spPr>
        <p:txBody>
          <a:bodyPr wrap="square" lIns="0" tIns="0" rIns="0" bIns="0" rtlCol="0" anchor="t">
            <a:spAutoFit/>
          </a:bodyPr>
          <a:lstStyle/>
          <a:p>
            <a:pPr algn="ctr" defTabSz="609630">
              <a:lnSpc>
                <a:spcPts val="9375"/>
              </a:lnSpc>
            </a:pPr>
            <a:r>
              <a:rPr lang="en-US" sz="11433" b="1" spc="-685" dirty="0">
                <a:solidFill>
                  <a:srgbClr val="D83838"/>
                </a:solidFill>
                <a:latin typeface="Archivo Black"/>
              </a:rPr>
              <a:t>RUN</a:t>
            </a:r>
          </a:p>
          <a:p>
            <a:pPr algn="ctr" defTabSz="609630">
              <a:lnSpc>
                <a:spcPts val="9375"/>
              </a:lnSpc>
            </a:pPr>
            <a:r>
              <a:rPr lang="en-US" sz="11433" b="1" spc="-685" dirty="0">
                <a:solidFill>
                  <a:srgbClr val="FFFFFF"/>
                </a:solidFill>
                <a:latin typeface="Archivo Black"/>
              </a:rPr>
              <a:t>TO</a:t>
            </a:r>
          </a:p>
          <a:p>
            <a:pPr algn="ctr" defTabSz="609630">
              <a:lnSpc>
                <a:spcPts val="9375"/>
              </a:lnSpc>
            </a:pPr>
            <a:r>
              <a:rPr lang="en-US" sz="11433" b="1" spc="-685" dirty="0">
                <a:solidFill>
                  <a:srgbClr val="D83838"/>
                </a:solidFill>
                <a:latin typeface="Archivo Black"/>
              </a:rPr>
              <a:t>WIN</a:t>
            </a:r>
          </a:p>
        </p:txBody>
      </p:sp>
      <p:sp>
        <p:nvSpPr>
          <p:cNvPr id="4" name="TextBox 4"/>
          <p:cNvSpPr txBox="1"/>
          <p:nvPr/>
        </p:nvSpPr>
        <p:spPr>
          <a:xfrm>
            <a:off x="3370413" y="5439566"/>
            <a:ext cx="5451175" cy="243656"/>
          </a:xfrm>
          <a:prstGeom prst="rect">
            <a:avLst/>
          </a:prstGeom>
        </p:spPr>
        <p:txBody>
          <a:bodyPr lIns="0" tIns="0" rIns="0" bIns="0" rtlCol="0" anchor="t">
            <a:spAutoFit/>
          </a:bodyPr>
          <a:lstStyle/>
          <a:p>
            <a:pPr algn="ctr" defTabSz="609630">
              <a:lnSpc>
                <a:spcPts val="1907"/>
              </a:lnSpc>
            </a:pPr>
            <a:r>
              <a:rPr lang="en-US" sz="1749" spc="626">
                <a:solidFill>
                  <a:srgbClr val="FFFFFF"/>
                </a:solidFill>
                <a:latin typeface="Montserrat Classic"/>
              </a:rPr>
              <a:t>CROSBY COMMUNITY CHURCH</a:t>
            </a:r>
          </a:p>
        </p:txBody>
      </p:sp>
      <p:cxnSp>
        <p:nvCxnSpPr>
          <p:cNvPr id="5" name="Straight Connector 4">
            <a:extLst>
              <a:ext uri="{FF2B5EF4-FFF2-40B4-BE49-F238E27FC236}">
                <a16:creationId xmlns:a16="http://schemas.microsoft.com/office/drawing/2014/main" id="{F7FD5B92-42A0-041F-71B0-68FF48B5A94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If we deliberately keep on sinning after we have received the knowledge of the truth, no sacrifice for sins is left,  but only a fearful expectation of judgment and of raging fire that will consume the enemies of God…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Hebrews 10:26–31 (NIV) </a:t>
            </a:r>
          </a:p>
        </p:txBody>
      </p:sp>
    </p:spTree>
    <p:extLst>
      <p:ext uri="{BB962C8B-B14F-4D97-AF65-F5344CB8AC3E}">
        <p14:creationId xmlns:p14="http://schemas.microsoft.com/office/powerpoint/2010/main" val="3948143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How much more severely do you think someone deserves to be punished who has trampled the Son of God underfoot, who has treated as an unholy thing the blood of the covenant that sanctified them, and who has insulted the Spirit of grace?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Hebrews 10:26–31 (NIV) </a:t>
            </a:r>
          </a:p>
        </p:txBody>
      </p:sp>
    </p:spTree>
    <p:extLst>
      <p:ext uri="{BB962C8B-B14F-4D97-AF65-F5344CB8AC3E}">
        <p14:creationId xmlns:p14="http://schemas.microsoft.com/office/powerpoint/2010/main" val="193682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For we know him who said, “It is mine to avenge; I will repay,” and again, “The Lord will judge his people.” </a:t>
            </a:r>
          </a:p>
          <a:p>
            <a:pPr algn="ctr" defTabSz="609585">
              <a:lnSpc>
                <a:spcPct val="100000"/>
              </a:lnSpc>
              <a:spcBef>
                <a:spcPct val="0"/>
              </a:spcBef>
              <a:buNone/>
              <a:defRPr/>
            </a:pPr>
            <a:endParaRPr lang="en-US" altLang="en-US" sz="4400" spc="-200" dirty="0">
              <a:solidFill>
                <a:schemeClr val="bg1"/>
              </a:solidFill>
              <a:latin typeface="Calibri"/>
              <a:cs typeface="Tahoma" panose="020B0604030504040204" pitchFamily="34" charset="0"/>
            </a:endParaRPr>
          </a:p>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 It is a dreadful thing to fall into the hands of the living God.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Hebrews 10:26–31 (NIV) </a:t>
            </a:r>
          </a:p>
        </p:txBody>
      </p:sp>
    </p:spTree>
    <p:extLst>
      <p:ext uri="{BB962C8B-B14F-4D97-AF65-F5344CB8AC3E}">
        <p14:creationId xmlns:p14="http://schemas.microsoft.com/office/powerpoint/2010/main" val="2367840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We are confident, I say, and would prefer to be away from the body and at home with the Lord.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2 Corinthians 5:8 (NIV) </a:t>
            </a:r>
          </a:p>
        </p:txBody>
      </p:sp>
    </p:spTree>
    <p:extLst>
      <p:ext uri="{BB962C8B-B14F-4D97-AF65-F5344CB8AC3E}">
        <p14:creationId xmlns:p14="http://schemas.microsoft.com/office/powerpoint/2010/main" val="9645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If I am to go on living in the body, this will mean fruitful labor for me. Yet what shall I choose? I do not know!  I am torn between the two: </a:t>
            </a:r>
            <a:r>
              <a:rPr lang="en-US" altLang="en-US" sz="4400" spc="-200" dirty="0">
                <a:solidFill>
                  <a:srgbClr val="FFFF99"/>
                </a:solidFill>
                <a:latin typeface="Calibri"/>
                <a:cs typeface="Tahoma" panose="020B0604030504040204" pitchFamily="34" charset="0"/>
              </a:rPr>
              <a:t>I desire to depart and be with Christ, which is better by far;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Philippians 1:22–23 (NIV) </a:t>
            </a:r>
          </a:p>
        </p:txBody>
      </p:sp>
    </p:spTree>
    <p:extLst>
      <p:ext uri="{BB962C8B-B14F-4D97-AF65-F5344CB8AC3E}">
        <p14:creationId xmlns:p14="http://schemas.microsoft.com/office/powerpoint/2010/main" val="215520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What is more, I consider everything a loss because of </a:t>
            </a:r>
            <a:r>
              <a:rPr lang="en-US" altLang="en-US" sz="4400" spc="-200" dirty="0">
                <a:solidFill>
                  <a:srgbClr val="FFFF99"/>
                </a:solidFill>
                <a:latin typeface="Calibri"/>
                <a:cs typeface="Tahoma" panose="020B0604030504040204" pitchFamily="34" charset="0"/>
              </a:rPr>
              <a:t>the surpassing worth of knowing Christ Jesus my Lord, </a:t>
            </a:r>
            <a:r>
              <a:rPr lang="en-US" altLang="en-US" sz="4400" spc="-200" dirty="0">
                <a:solidFill>
                  <a:schemeClr val="bg1"/>
                </a:solidFill>
                <a:latin typeface="Calibri"/>
                <a:cs typeface="Tahoma" panose="020B0604030504040204" pitchFamily="34" charset="0"/>
              </a:rPr>
              <a:t>for whose sake I have lost all things. I consider them garbage, that I may gain Christ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Philippians 3:8 (NIV) </a:t>
            </a:r>
          </a:p>
        </p:txBody>
      </p:sp>
    </p:spTree>
    <p:extLst>
      <p:ext uri="{BB962C8B-B14F-4D97-AF65-F5344CB8AC3E}">
        <p14:creationId xmlns:p14="http://schemas.microsoft.com/office/powerpoint/2010/main" val="4153571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FFFF99"/>
                </a:solidFill>
                <a:latin typeface="Calibri"/>
                <a:cs typeface="Tahoma" panose="020B0604030504040204" pitchFamily="34" charset="0"/>
              </a:rPr>
              <a:t>I want to know Christ</a:t>
            </a:r>
            <a:r>
              <a:rPr lang="en-US" altLang="en-US" sz="4400" spc="-200" dirty="0">
                <a:solidFill>
                  <a:schemeClr val="bg1"/>
                </a:solidFill>
                <a:latin typeface="Calibri"/>
                <a:cs typeface="Tahoma" panose="020B0604030504040204" pitchFamily="34" charset="0"/>
              </a:rPr>
              <a:t>—yes, to know the power of his resurrection and participation in his sufferings, becoming like him in his death, and so, somehow, attaining to the resurrection from the dead.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Philippians 3:10–11 (NIV) </a:t>
            </a:r>
          </a:p>
        </p:txBody>
      </p:sp>
    </p:spTree>
    <p:extLst>
      <p:ext uri="{BB962C8B-B14F-4D97-AF65-F5344CB8AC3E}">
        <p14:creationId xmlns:p14="http://schemas.microsoft.com/office/powerpoint/2010/main" val="3794560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188829"/>
            <a:ext cx="10422562" cy="1569660"/>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Be genuine when you are talking to God</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 are running a race</a:t>
            </a:r>
          </a:p>
          <a:p>
            <a:pPr marL="285750" indent="-285750">
              <a:buFont typeface="Arial" panose="020B0604020202020204" pitchFamily="34" charset="0"/>
              <a:buChar char="•"/>
            </a:pPr>
            <a:r>
              <a:rPr lang="en-US" sz="3200" dirty="0">
                <a:solidFill>
                  <a:srgbClr val="C00000"/>
                </a:solidFill>
              </a:rPr>
              <a:t>How do you feel about standing before God?</a:t>
            </a:r>
          </a:p>
          <a:p>
            <a:pPr marL="285750" indent="-285750">
              <a:buFont typeface="Arial" panose="020B0604020202020204" pitchFamily="34" charset="0"/>
              <a:buChar char="•"/>
            </a:pPr>
            <a:endParaRPr lang="en-US" sz="3200" dirty="0">
              <a:solidFill>
                <a:srgbClr val="C00000"/>
              </a:solidFill>
            </a:endParaRPr>
          </a:p>
          <a:p>
            <a:r>
              <a:rPr lang="en-US" sz="3200" u="sng" dirty="0">
                <a:solidFill>
                  <a:schemeClr val="bg1">
                    <a:lumMod val="65000"/>
                  </a:schemeClr>
                </a:solidFill>
              </a:rPr>
              <a:t>Prayer Prerequisites</a:t>
            </a:r>
          </a:p>
          <a:p>
            <a:pPr marL="285750" indent="-285750">
              <a:buFont typeface="Arial" panose="020B0604020202020204" pitchFamily="34" charset="0"/>
              <a:buChar char="•"/>
            </a:pPr>
            <a:endParaRPr lang="en-US" sz="3200" dirty="0">
              <a:solidFill>
                <a:srgbClr val="C00000"/>
              </a:solidFill>
            </a:endParaRPr>
          </a:p>
        </p:txBody>
      </p:sp>
    </p:spTree>
    <p:extLst>
      <p:ext uri="{BB962C8B-B14F-4D97-AF65-F5344CB8AC3E}">
        <p14:creationId xmlns:p14="http://schemas.microsoft.com/office/powerpoint/2010/main" val="263398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“And when you pray, </a:t>
            </a:r>
            <a:r>
              <a:rPr lang="en-US" altLang="en-US" sz="4400" spc="-200" dirty="0">
                <a:solidFill>
                  <a:srgbClr val="FFFF99"/>
                </a:solidFill>
                <a:latin typeface="Calibri"/>
                <a:cs typeface="Tahoma" panose="020B0604030504040204" pitchFamily="34" charset="0"/>
              </a:rPr>
              <a:t>do not be like the hypocrites,</a:t>
            </a:r>
            <a:r>
              <a:rPr lang="en-US" altLang="en-US" sz="4400" spc="-200" dirty="0">
                <a:solidFill>
                  <a:schemeClr val="bg1"/>
                </a:solidFill>
                <a:latin typeface="Calibri"/>
                <a:cs typeface="Tahoma" panose="020B0604030504040204" pitchFamily="34" charset="0"/>
              </a:rPr>
              <a:t> for they love to pray standing in the synagogues and on the street corners to be seen by others. Truly I tell you, they have received their reward in full.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6:5 (NIV)</a:t>
            </a:r>
          </a:p>
        </p:txBody>
      </p:sp>
    </p:spTree>
    <p:extLst>
      <p:ext uri="{BB962C8B-B14F-4D97-AF65-F5344CB8AC3E}">
        <p14:creationId xmlns:p14="http://schemas.microsoft.com/office/powerpoint/2010/main" val="1486015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And when you pray, do not keep on babbling like pagans, for they think they will be heard because of their many words.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6:7 (NIV) </a:t>
            </a:r>
          </a:p>
        </p:txBody>
      </p:sp>
    </p:spTree>
    <p:extLst>
      <p:ext uri="{BB962C8B-B14F-4D97-AF65-F5344CB8AC3E}">
        <p14:creationId xmlns:p14="http://schemas.microsoft.com/office/powerpoint/2010/main" val="272159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Do you not know that in a race all the runners run, but only one gets the prize? Run in such a way as to get the prize.  Everyone who competes in the games goes into strict training. They do it to get a crown that will not last, but we do it to get a crown that will last forever.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9:24–27 (NIV) </a:t>
            </a:r>
          </a:p>
        </p:txBody>
      </p:sp>
    </p:spTree>
    <p:extLst>
      <p:ext uri="{BB962C8B-B14F-4D97-AF65-F5344CB8AC3E}">
        <p14:creationId xmlns:p14="http://schemas.microsoft.com/office/powerpoint/2010/main" val="2574894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25"/>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188829"/>
            <a:ext cx="10422562" cy="830997"/>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Don’t just rush into prayer</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 are running a race</a:t>
            </a:r>
          </a:p>
          <a:p>
            <a:pPr marL="285750" indent="-285750">
              <a:buFont typeface="Arial" panose="020B0604020202020204" pitchFamily="34" charset="0"/>
              <a:buChar char="•"/>
            </a:pPr>
            <a:r>
              <a:rPr lang="en-US" sz="3200" dirty="0">
                <a:solidFill>
                  <a:srgbClr val="C00000"/>
                </a:solidFill>
              </a:rPr>
              <a:t>How do you feel about standing before God?</a:t>
            </a:r>
          </a:p>
          <a:p>
            <a:pPr marL="285750" indent="-285750">
              <a:buFont typeface="Arial" panose="020B0604020202020204" pitchFamily="34" charset="0"/>
              <a:buChar char="•"/>
            </a:pPr>
            <a:endParaRPr lang="en-US" sz="3200" dirty="0">
              <a:solidFill>
                <a:srgbClr val="C00000"/>
              </a:solidFill>
            </a:endParaRPr>
          </a:p>
          <a:p>
            <a:r>
              <a:rPr lang="en-US" sz="3200" u="sng" dirty="0">
                <a:solidFill>
                  <a:schemeClr val="bg1">
                    <a:lumMod val="65000"/>
                  </a:schemeClr>
                </a:solidFill>
              </a:rPr>
              <a:t>Prayer Prerequisites</a:t>
            </a:r>
          </a:p>
          <a:p>
            <a:pPr marL="457200" indent="-457200">
              <a:buFont typeface="Arial" panose="020B0604020202020204" pitchFamily="34" charset="0"/>
              <a:buChar char="•"/>
            </a:pPr>
            <a:r>
              <a:rPr lang="en-US" sz="3200" dirty="0">
                <a:solidFill>
                  <a:srgbClr val="C00000"/>
                </a:solidFill>
              </a:rPr>
              <a:t>Be genuine when you are talking to God</a:t>
            </a:r>
          </a:p>
        </p:txBody>
      </p:sp>
    </p:spTree>
    <p:extLst>
      <p:ext uri="{BB962C8B-B14F-4D97-AF65-F5344CB8AC3E}">
        <p14:creationId xmlns:p14="http://schemas.microsoft.com/office/powerpoint/2010/main" val="2866721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But when you pray, </a:t>
            </a:r>
            <a:r>
              <a:rPr lang="en-US" altLang="en-US" sz="4400" spc="-200" dirty="0">
                <a:solidFill>
                  <a:srgbClr val="FFFF99"/>
                </a:solidFill>
                <a:latin typeface="Calibri"/>
                <a:cs typeface="Tahoma" panose="020B0604030504040204" pitchFamily="34" charset="0"/>
              </a:rPr>
              <a:t>go into your room, close the door and pray to your Father, </a:t>
            </a:r>
            <a:r>
              <a:rPr lang="en-US" altLang="en-US" sz="4400" spc="-200" dirty="0">
                <a:solidFill>
                  <a:schemeClr val="bg1"/>
                </a:solidFill>
                <a:latin typeface="Calibri"/>
                <a:cs typeface="Tahoma" panose="020B0604030504040204" pitchFamily="34" charset="0"/>
              </a:rPr>
              <a:t>who is unseen. Then your Father, who sees what is done in secret, will reward you.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6:6 (NIV) </a:t>
            </a:r>
          </a:p>
        </p:txBody>
      </p:sp>
    </p:spTree>
    <p:extLst>
      <p:ext uri="{BB962C8B-B14F-4D97-AF65-F5344CB8AC3E}">
        <p14:creationId xmlns:p14="http://schemas.microsoft.com/office/powerpoint/2010/main" val="3924567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But you, Lord, are a shield around me, my glory, the One who lifts my head high.  I call out to the Lord, and he answers me from his holy mountain.  I lie down and sleep; I wake again, because the Lord sustains me.  I will not fear though tens of thousands assail me on every side.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Psalm 3:3–6 (NIV) </a:t>
            </a:r>
          </a:p>
        </p:txBody>
      </p:sp>
    </p:spTree>
    <p:extLst>
      <p:ext uri="{BB962C8B-B14F-4D97-AF65-F5344CB8AC3E}">
        <p14:creationId xmlns:p14="http://schemas.microsoft.com/office/powerpoint/2010/main" val="30328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188829"/>
            <a:ext cx="10422562" cy="830997"/>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Practice persistence in prayer</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3539430"/>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 are running a race</a:t>
            </a:r>
          </a:p>
          <a:p>
            <a:pPr marL="285750" indent="-285750">
              <a:buFont typeface="Arial" panose="020B0604020202020204" pitchFamily="34" charset="0"/>
              <a:buChar char="•"/>
            </a:pPr>
            <a:r>
              <a:rPr lang="en-US" sz="3200" dirty="0">
                <a:solidFill>
                  <a:srgbClr val="C00000"/>
                </a:solidFill>
              </a:rPr>
              <a:t>How do you feel about standing before God?</a:t>
            </a:r>
          </a:p>
          <a:p>
            <a:pPr marL="285750" indent="-285750">
              <a:buFont typeface="Arial" panose="020B0604020202020204" pitchFamily="34" charset="0"/>
              <a:buChar char="•"/>
            </a:pPr>
            <a:endParaRPr lang="en-US" sz="3200" dirty="0">
              <a:solidFill>
                <a:srgbClr val="C00000"/>
              </a:solidFill>
            </a:endParaRPr>
          </a:p>
          <a:p>
            <a:r>
              <a:rPr lang="en-US" sz="3200" u="sng" dirty="0">
                <a:solidFill>
                  <a:schemeClr val="bg1">
                    <a:lumMod val="65000"/>
                  </a:schemeClr>
                </a:solidFill>
              </a:rPr>
              <a:t>Prayer Prerequisites</a:t>
            </a:r>
          </a:p>
          <a:p>
            <a:pPr marL="457200" indent="-457200">
              <a:buFont typeface="Arial" panose="020B0604020202020204" pitchFamily="34" charset="0"/>
              <a:buChar char="•"/>
            </a:pPr>
            <a:r>
              <a:rPr lang="en-US" sz="3200" dirty="0">
                <a:solidFill>
                  <a:srgbClr val="C00000"/>
                </a:solidFill>
              </a:rPr>
              <a:t>Be genuine when you are talking to God</a:t>
            </a:r>
          </a:p>
          <a:p>
            <a:pPr marL="457200" indent="-457200">
              <a:buFont typeface="Arial" panose="020B0604020202020204" pitchFamily="34" charset="0"/>
              <a:buChar char="•"/>
            </a:pPr>
            <a:r>
              <a:rPr lang="en-US" sz="3200" dirty="0">
                <a:solidFill>
                  <a:srgbClr val="C00000"/>
                </a:solidFill>
              </a:rPr>
              <a:t>Don’t just rush into prayer</a:t>
            </a:r>
          </a:p>
        </p:txBody>
      </p:sp>
    </p:spTree>
    <p:extLst>
      <p:ext uri="{BB962C8B-B14F-4D97-AF65-F5344CB8AC3E}">
        <p14:creationId xmlns:p14="http://schemas.microsoft.com/office/powerpoint/2010/main" val="1215147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Then Jesus said to them, “Suppose you have a friend, and you go to him at midnight and say, ‘Friend, lend me three loaves of bread;  a friend of mine on a journey has come to me, and I have no food to offer him.’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11:5–13 (NIV) </a:t>
            </a:r>
          </a:p>
        </p:txBody>
      </p:sp>
    </p:spTree>
    <p:extLst>
      <p:ext uri="{BB962C8B-B14F-4D97-AF65-F5344CB8AC3E}">
        <p14:creationId xmlns:p14="http://schemas.microsoft.com/office/powerpoint/2010/main" val="589914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And suppose the one inside answers, ‘Don’t bother me. The door is already locked, and my children and I are in bed. I can’t get up and give you anything.’  I tell you, even though he will not get up and give you the bread because of friendship, yet because of your shameless audacity he will surely get up and give you as much as you need.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11:5–13 (NIV) </a:t>
            </a:r>
          </a:p>
        </p:txBody>
      </p:sp>
    </p:spTree>
    <p:extLst>
      <p:ext uri="{BB962C8B-B14F-4D97-AF65-F5344CB8AC3E}">
        <p14:creationId xmlns:p14="http://schemas.microsoft.com/office/powerpoint/2010/main" val="311023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“So I say to you: </a:t>
            </a:r>
            <a:r>
              <a:rPr lang="en-US" altLang="en-US" sz="4400" spc="-200" dirty="0">
                <a:solidFill>
                  <a:srgbClr val="FFFF99"/>
                </a:solidFill>
                <a:latin typeface="Calibri"/>
                <a:cs typeface="Tahoma" panose="020B0604030504040204" pitchFamily="34" charset="0"/>
              </a:rPr>
              <a:t>Ask</a:t>
            </a:r>
            <a:r>
              <a:rPr lang="en-US" altLang="en-US" sz="4400" spc="-200" dirty="0">
                <a:solidFill>
                  <a:schemeClr val="bg1"/>
                </a:solidFill>
                <a:latin typeface="Calibri"/>
                <a:cs typeface="Tahoma" panose="020B0604030504040204" pitchFamily="34" charset="0"/>
              </a:rPr>
              <a:t> and it will be given to you; </a:t>
            </a:r>
            <a:r>
              <a:rPr lang="en-US" altLang="en-US" sz="4400" spc="-200" dirty="0">
                <a:solidFill>
                  <a:srgbClr val="FFFF99"/>
                </a:solidFill>
                <a:latin typeface="Calibri"/>
                <a:cs typeface="Tahoma" panose="020B0604030504040204" pitchFamily="34" charset="0"/>
              </a:rPr>
              <a:t>seek </a:t>
            </a:r>
            <a:r>
              <a:rPr lang="en-US" altLang="en-US" sz="4400" spc="-200" dirty="0">
                <a:solidFill>
                  <a:schemeClr val="bg1"/>
                </a:solidFill>
                <a:latin typeface="Calibri"/>
                <a:cs typeface="Tahoma" panose="020B0604030504040204" pitchFamily="34" charset="0"/>
              </a:rPr>
              <a:t>and you will find; </a:t>
            </a:r>
            <a:r>
              <a:rPr lang="en-US" altLang="en-US" sz="4400" spc="-200" dirty="0">
                <a:solidFill>
                  <a:srgbClr val="FFFF99"/>
                </a:solidFill>
                <a:latin typeface="Calibri"/>
                <a:cs typeface="Tahoma" panose="020B0604030504040204" pitchFamily="34" charset="0"/>
              </a:rPr>
              <a:t>knock</a:t>
            </a:r>
            <a:r>
              <a:rPr lang="en-US" altLang="en-US" sz="4400" spc="-200" dirty="0">
                <a:solidFill>
                  <a:schemeClr val="bg1"/>
                </a:solidFill>
                <a:latin typeface="Calibri"/>
                <a:cs typeface="Tahoma" panose="020B0604030504040204" pitchFamily="34" charset="0"/>
              </a:rPr>
              <a:t> and the door will be opened to you.  For everyone who asks receives; the one who seeks finds; and to the one who knocks, the door will be opened.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11:5–13 (NIV) </a:t>
            </a:r>
          </a:p>
        </p:txBody>
      </p:sp>
    </p:spTree>
    <p:extLst>
      <p:ext uri="{BB962C8B-B14F-4D97-AF65-F5344CB8AC3E}">
        <p14:creationId xmlns:p14="http://schemas.microsoft.com/office/powerpoint/2010/main" val="2263333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You will seek me and find me when you seek me with all your heart.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Jeremiah 29:13 (NIV) </a:t>
            </a:r>
          </a:p>
        </p:txBody>
      </p:sp>
    </p:spTree>
    <p:extLst>
      <p:ext uri="{BB962C8B-B14F-4D97-AF65-F5344CB8AC3E}">
        <p14:creationId xmlns:p14="http://schemas.microsoft.com/office/powerpoint/2010/main" val="32275167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188829"/>
            <a:ext cx="10422562" cy="1569660"/>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Remember that God really does love you.  You can trust Him.</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 are running a race</a:t>
            </a:r>
          </a:p>
          <a:p>
            <a:pPr marL="285750" indent="-285750">
              <a:buFont typeface="Arial" panose="020B0604020202020204" pitchFamily="34" charset="0"/>
              <a:buChar char="•"/>
            </a:pPr>
            <a:r>
              <a:rPr lang="en-US" sz="3200" dirty="0">
                <a:solidFill>
                  <a:srgbClr val="C00000"/>
                </a:solidFill>
              </a:rPr>
              <a:t>How do you feel about standing before God?</a:t>
            </a:r>
          </a:p>
          <a:p>
            <a:pPr marL="285750" indent="-285750">
              <a:buFont typeface="Arial" panose="020B0604020202020204" pitchFamily="34" charset="0"/>
              <a:buChar char="•"/>
            </a:pPr>
            <a:endParaRPr lang="en-US" sz="3200" dirty="0">
              <a:solidFill>
                <a:srgbClr val="C00000"/>
              </a:solidFill>
            </a:endParaRPr>
          </a:p>
          <a:p>
            <a:r>
              <a:rPr lang="en-US" sz="3200" u="sng" dirty="0">
                <a:solidFill>
                  <a:schemeClr val="bg1">
                    <a:lumMod val="65000"/>
                  </a:schemeClr>
                </a:solidFill>
              </a:rPr>
              <a:t>Prayer Prerequisites</a:t>
            </a:r>
          </a:p>
          <a:p>
            <a:pPr marL="457200" indent="-457200">
              <a:buFont typeface="Arial" panose="020B0604020202020204" pitchFamily="34" charset="0"/>
              <a:buChar char="•"/>
            </a:pPr>
            <a:r>
              <a:rPr lang="en-US" sz="3200" dirty="0">
                <a:solidFill>
                  <a:srgbClr val="C00000"/>
                </a:solidFill>
              </a:rPr>
              <a:t>Be genuine when you are talking to God</a:t>
            </a:r>
          </a:p>
          <a:p>
            <a:pPr marL="457200" indent="-457200">
              <a:buFont typeface="Arial" panose="020B0604020202020204" pitchFamily="34" charset="0"/>
              <a:buChar char="•"/>
            </a:pPr>
            <a:r>
              <a:rPr lang="en-US" sz="3200" dirty="0">
                <a:solidFill>
                  <a:srgbClr val="C00000"/>
                </a:solidFill>
              </a:rPr>
              <a:t>Don’t just rush into prayer</a:t>
            </a:r>
          </a:p>
          <a:p>
            <a:pPr marL="457200" indent="-457200">
              <a:buFont typeface="Arial" panose="020B0604020202020204" pitchFamily="34" charset="0"/>
              <a:buChar char="•"/>
            </a:pPr>
            <a:r>
              <a:rPr lang="en-US" sz="3200" dirty="0">
                <a:solidFill>
                  <a:srgbClr val="C00000"/>
                </a:solidFill>
              </a:rPr>
              <a:t>Practice persistence in prayer</a:t>
            </a:r>
          </a:p>
        </p:txBody>
      </p:sp>
    </p:spTree>
    <p:extLst>
      <p:ext uri="{BB962C8B-B14F-4D97-AF65-F5344CB8AC3E}">
        <p14:creationId xmlns:p14="http://schemas.microsoft.com/office/powerpoint/2010/main" val="2682102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“Which of you fathers, if your son asks for a fish, will give him a snake instead?  Or if he asks for an egg, will give him a scorpion?  If you then, though you are evil, know how to give good gifts to your children, how much more will your Father in heaven give the Holy Spirit to those who ask him!” </a:t>
            </a:r>
            <a:endParaRPr lang="en-US" altLang="en-US" sz="4400" spc="-200" dirty="0">
              <a:solidFill>
                <a:srgbClr val="FFFF99"/>
              </a:solidFill>
              <a:latin typeface="Calibri"/>
              <a:cs typeface="Tahoma" panose="020B0604030504040204" pitchFamily="34" charset="0"/>
            </a:endParaRP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Luke 11:5–13 (NIV) </a:t>
            </a:r>
          </a:p>
        </p:txBody>
      </p:sp>
    </p:spTree>
    <p:extLst>
      <p:ext uri="{BB962C8B-B14F-4D97-AF65-F5344CB8AC3E}">
        <p14:creationId xmlns:p14="http://schemas.microsoft.com/office/powerpoint/2010/main" val="266797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Therefore I do not run like someone running aimlessly; I do not fight like a boxer beating the air.  No, I strike a blow to my body and make it my slave so that after I have preached to others, I myself will not be disqualified for the prize.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9:24–27 (NIV) </a:t>
            </a:r>
          </a:p>
        </p:txBody>
      </p:sp>
    </p:spTree>
    <p:extLst>
      <p:ext uri="{BB962C8B-B14F-4D97-AF65-F5344CB8AC3E}">
        <p14:creationId xmlns:p14="http://schemas.microsoft.com/office/powerpoint/2010/main" val="2588401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1833DE-9A6D-96EC-2ACD-BE50076BE391}"/>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7998E820-82C0-9058-9D59-6D0753852A11}"/>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God can do anything.  Nothing is too hard for God.</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God will also always do the right thing.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We may not understand, but we can trust.</a:t>
            </a:r>
            <a:endParaRPr lang="en-US" altLang="en-US" sz="3200" spc="-200" dirty="0">
              <a:latin typeface="Calibri"/>
              <a:cs typeface="Tahoma" panose="020B0604030504040204" pitchFamily="34" charset="0"/>
            </a:endParaRPr>
          </a:p>
        </p:txBody>
      </p:sp>
    </p:spTree>
    <p:extLst>
      <p:ext uri="{BB962C8B-B14F-4D97-AF65-F5344CB8AC3E}">
        <p14:creationId xmlns:p14="http://schemas.microsoft.com/office/powerpoint/2010/main" val="30688564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1C67BDE-07FC-4F00-7923-7EE444D4E54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4285397" y="322521"/>
            <a:ext cx="7906603" cy="6212958"/>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defTabSz="609585">
              <a:lnSpc>
                <a:spcPct val="100000"/>
              </a:lnSpc>
              <a:spcBef>
                <a:spcPct val="0"/>
              </a:spcBef>
              <a:buNone/>
              <a:defRPr/>
            </a:pPr>
            <a:r>
              <a:rPr lang="en-US" altLang="en-US" sz="3200" u="sng" spc="-200" dirty="0">
                <a:solidFill>
                  <a:srgbClr val="C00000"/>
                </a:solidFill>
                <a:latin typeface="Calibri"/>
                <a:cs typeface="Tahoma" panose="020B0604030504040204" pitchFamily="34" charset="0"/>
              </a:rPr>
              <a:t>You are running a race</a:t>
            </a:r>
          </a:p>
          <a:p>
            <a:pPr defTabSz="609585">
              <a:lnSpc>
                <a:spcPct val="100000"/>
              </a:lnSpc>
              <a:spcBef>
                <a:spcPct val="0"/>
              </a:spcBef>
              <a:buNone/>
              <a:defRPr/>
            </a:pPr>
            <a:endParaRPr lang="en-US" altLang="en-US" sz="3200" u="sng" spc="-200" dirty="0">
              <a:solidFill>
                <a:schemeClr val="bg1"/>
              </a:solidFill>
              <a:latin typeface="Calibri"/>
              <a:cs typeface="Tahoma" panose="020B0604030504040204" pitchFamily="34" charset="0"/>
            </a:endParaRPr>
          </a:p>
          <a:p>
            <a:pPr marL="571500" indent="-571500" defTabSz="609585">
              <a:lnSpc>
                <a:spcPct val="100000"/>
              </a:lnSpc>
              <a:spcBef>
                <a:spcPct val="0"/>
              </a:spcBef>
              <a:defRPr/>
            </a:pPr>
            <a:r>
              <a:rPr lang="en-US" altLang="en-US" sz="3200" spc="-200" dirty="0">
                <a:solidFill>
                  <a:schemeClr val="bg1"/>
                </a:solidFill>
                <a:latin typeface="Calibri"/>
                <a:cs typeface="Tahoma" panose="020B0604030504040204" pitchFamily="34" charset="0"/>
              </a:rPr>
              <a:t>How do you feel about standing before God?</a:t>
            </a:r>
          </a:p>
          <a:p>
            <a:pPr marL="571500" indent="-571500" defTabSz="609585">
              <a:lnSpc>
                <a:spcPct val="100000"/>
              </a:lnSpc>
              <a:spcBef>
                <a:spcPct val="0"/>
              </a:spcBef>
              <a:defRPr/>
            </a:pPr>
            <a:endParaRPr lang="en-US" altLang="en-US" sz="3200" spc="-200" dirty="0">
              <a:solidFill>
                <a:schemeClr val="bg1"/>
              </a:solidFill>
              <a:latin typeface="Calibri"/>
              <a:cs typeface="Tahoma" panose="020B0604030504040204" pitchFamily="34" charset="0"/>
            </a:endParaRPr>
          </a:p>
          <a:p>
            <a:pPr marL="571500" indent="-571500" defTabSz="609585">
              <a:lnSpc>
                <a:spcPct val="100000"/>
              </a:lnSpc>
              <a:spcBef>
                <a:spcPct val="0"/>
              </a:spcBef>
              <a:defRPr/>
            </a:pPr>
            <a:endParaRPr lang="en-US" altLang="en-US" sz="3200" spc="-200" dirty="0">
              <a:solidFill>
                <a:schemeClr val="bg1"/>
              </a:solidFill>
              <a:latin typeface="Calibri"/>
              <a:cs typeface="Tahoma" panose="020B0604030504040204" pitchFamily="34" charset="0"/>
            </a:endParaRPr>
          </a:p>
          <a:p>
            <a:pPr defTabSz="609585">
              <a:lnSpc>
                <a:spcPct val="100000"/>
              </a:lnSpc>
              <a:spcBef>
                <a:spcPct val="0"/>
              </a:spcBef>
              <a:buNone/>
              <a:defRPr/>
            </a:pPr>
            <a:r>
              <a:rPr lang="en-US" altLang="en-US" sz="3200" u="sng" spc="-200" dirty="0">
                <a:solidFill>
                  <a:srgbClr val="C00000"/>
                </a:solidFill>
                <a:latin typeface="Calibri"/>
                <a:cs typeface="Tahoma" panose="020B0604030504040204" pitchFamily="34" charset="0"/>
              </a:rPr>
              <a:t>Prayer Prerequisites</a:t>
            </a:r>
          </a:p>
          <a:p>
            <a:pPr defTabSz="609585">
              <a:lnSpc>
                <a:spcPct val="100000"/>
              </a:lnSpc>
              <a:spcBef>
                <a:spcPct val="0"/>
              </a:spcBef>
              <a:buNone/>
              <a:defRPr/>
            </a:pPr>
            <a:endParaRPr lang="en-US" altLang="en-US" sz="3200" u="sng" spc="-200" dirty="0">
              <a:solidFill>
                <a:schemeClr val="bg1"/>
              </a:solidFill>
              <a:latin typeface="Calibri"/>
              <a:cs typeface="Tahoma" panose="020B0604030504040204" pitchFamily="34" charset="0"/>
            </a:endParaRPr>
          </a:p>
          <a:p>
            <a:pPr marL="571500" indent="-571500" defTabSz="609585">
              <a:lnSpc>
                <a:spcPct val="100000"/>
              </a:lnSpc>
              <a:spcBef>
                <a:spcPct val="0"/>
              </a:spcBef>
              <a:defRPr/>
            </a:pPr>
            <a:r>
              <a:rPr lang="en-US" altLang="en-US" sz="3200" spc="-200" dirty="0">
                <a:solidFill>
                  <a:schemeClr val="bg1"/>
                </a:solidFill>
                <a:latin typeface="Calibri"/>
                <a:cs typeface="Tahoma" panose="020B0604030504040204" pitchFamily="34" charset="0"/>
              </a:rPr>
              <a:t>Be genuine when you are talking to God</a:t>
            </a:r>
          </a:p>
          <a:p>
            <a:pPr marL="571500" indent="-571500" defTabSz="609585">
              <a:lnSpc>
                <a:spcPct val="100000"/>
              </a:lnSpc>
              <a:spcBef>
                <a:spcPct val="0"/>
              </a:spcBef>
              <a:defRPr/>
            </a:pPr>
            <a:r>
              <a:rPr lang="en-US" altLang="en-US" sz="3200" spc="-200" dirty="0">
                <a:solidFill>
                  <a:schemeClr val="bg1"/>
                </a:solidFill>
                <a:latin typeface="Calibri"/>
                <a:cs typeface="Tahoma" panose="020B0604030504040204" pitchFamily="34" charset="0"/>
              </a:rPr>
              <a:t>Don’t just rush into prayer</a:t>
            </a:r>
          </a:p>
          <a:p>
            <a:pPr marL="571500" indent="-571500" defTabSz="609585">
              <a:lnSpc>
                <a:spcPct val="100000"/>
              </a:lnSpc>
              <a:spcBef>
                <a:spcPct val="0"/>
              </a:spcBef>
              <a:defRPr/>
            </a:pPr>
            <a:r>
              <a:rPr lang="en-US" altLang="en-US" sz="3200" spc="-200" dirty="0">
                <a:solidFill>
                  <a:schemeClr val="bg1"/>
                </a:solidFill>
                <a:latin typeface="Calibri"/>
                <a:cs typeface="Tahoma" panose="020B0604030504040204" pitchFamily="34" charset="0"/>
              </a:rPr>
              <a:t>Practice persistence in prayer</a:t>
            </a:r>
          </a:p>
          <a:p>
            <a:pPr marL="571500" indent="-571500" defTabSz="609585">
              <a:lnSpc>
                <a:spcPct val="100000"/>
              </a:lnSpc>
              <a:spcBef>
                <a:spcPct val="0"/>
              </a:spcBef>
              <a:defRPr/>
            </a:pPr>
            <a:r>
              <a:rPr lang="en-US" altLang="en-US" sz="3200" spc="-200" dirty="0">
                <a:solidFill>
                  <a:schemeClr val="bg1"/>
                </a:solidFill>
                <a:latin typeface="Calibri"/>
                <a:cs typeface="Tahoma" panose="020B0604030504040204" pitchFamily="34" charset="0"/>
              </a:rPr>
              <a:t>Remember that God really does love you.  You can trust Him.</a:t>
            </a:r>
          </a:p>
          <a:p>
            <a:pPr marL="571500" indent="-571500" defTabSz="609585">
              <a:lnSpc>
                <a:spcPct val="100000"/>
              </a:lnSpc>
              <a:spcBef>
                <a:spcPct val="0"/>
              </a:spcBef>
              <a:defRPr/>
            </a:pPr>
            <a:endParaRPr lang="en-US" altLang="en-US" sz="3600" spc="-200" dirty="0">
              <a:solidFill>
                <a:schemeClr val="bg1"/>
              </a:solidFill>
              <a:latin typeface="Calibri"/>
              <a:cs typeface="Tahoma" panose="020B0604030504040204" pitchFamily="34" charset="0"/>
            </a:endParaRPr>
          </a:p>
        </p:txBody>
      </p:sp>
      <p:cxnSp>
        <p:nvCxnSpPr>
          <p:cNvPr id="4" name="Straight Connector 3">
            <a:extLst>
              <a:ext uri="{FF2B5EF4-FFF2-40B4-BE49-F238E27FC236}">
                <a16:creationId xmlns:a16="http://schemas.microsoft.com/office/drawing/2014/main" id="{ECE2D0C6-04EE-D42D-3C8C-5E913F0CDE5A}"/>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995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defTabSz="609630"/>
            <a:endParaRPr lang="en-US" sz="1200">
              <a:solidFill>
                <a:prstClr val="black"/>
              </a:solidFill>
              <a:latin typeface="Calibri"/>
            </a:endParaRPr>
          </a:p>
        </p:txBody>
      </p:sp>
      <p:sp>
        <p:nvSpPr>
          <p:cNvPr id="3" name="TextBox 3"/>
          <p:cNvSpPr txBox="1"/>
          <p:nvPr/>
        </p:nvSpPr>
        <p:spPr>
          <a:xfrm>
            <a:off x="4452386" y="1590864"/>
            <a:ext cx="3777214" cy="3648948"/>
          </a:xfrm>
          <a:prstGeom prst="rect">
            <a:avLst/>
          </a:prstGeom>
        </p:spPr>
        <p:txBody>
          <a:bodyPr wrap="square" lIns="0" tIns="0" rIns="0" bIns="0" rtlCol="0" anchor="t">
            <a:spAutoFit/>
          </a:bodyPr>
          <a:lstStyle/>
          <a:p>
            <a:pPr algn="ctr" defTabSz="609630">
              <a:lnSpc>
                <a:spcPts val="9375"/>
              </a:lnSpc>
            </a:pPr>
            <a:r>
              <a:rPr lang="en-US" sz="11433" b="1" spc="-685" dirty="0">
                <a:solidFill>
                  <a:srgbClr val="D83838"/>
                </a:solidFill>
                <a:latin typeface="Archivo Black"/>
              </a:rPr>
              <a:t>RUN</a:t>
            </a:r>
          </a:p>
          <a:p>
            <a:pPr algn="ctr" defTabSz="609630">
              <a:lnSpc>
                <a:spcPts val="9375"/>
              </a:lnSpc>
            </a:pPr>
            <a:r>
              <a:rPr lang="en-US" sz="11433" b="1" spc="-685" dirty="0">
                <a:solidFill>
                  <a:srgbClr val="FFFFFF"/>
                </a:solidFill>
                <a:latin typeface="Archivo Black"/>
              </a:rPr>
              <a:t>TO</a:t>
            </a:r>
          </a:p>
          <a:p>
            <a:pPr algn="ctr" defTabSz="609630">
              <a:lnSpc>
                <a:spcPts val="9375"/>
              </a:lnSpc>
            </a:pPr>
            <a:r>
              <a:rPr lang="en-US" sz="11433" b="1" spc="-685" dirty="0">
                <a:solidFill>
                  <a:srgbClr val="D83838"/>
                </a:solidFill>
                <a:latin typeface="Archivo Black"/>
              </a:rPr>
              <a:t>WIN</a:t>
            </a:r>
          </a:p>
        </p:txBody>
      </p:sp>
      <p:sp>
        <p:nvSpPr>
          <p:cNvPr id="4" name="TextBox 4"/>
          <p:cNvSpPr txBox="1"/>
          <p:nvPr/>
        </p:nvSpPr>
        <p:spPr>
          <a:xfrm>
            <a:off x="3370413" y="5439566"/>
            <a:ext cx="5451175" cy="243656"/>
          </a:xfrm>
          <a:prstGeom prst="rect">
            <a:avLst/>
          </a:prstGeom>
        </p:spPr>
        <p:txBody>
          <a:bodyPr lIns="0" tIns="0" rIns="0" bIns="0" rtlCol="0" anchor="t">
            <a:spAutoFit/>
          </a:bodyPr>
          <a:lstStyle/>
          <a:p>
            <a:pPr algn="ctr" defTabSz="609630">
              <a:lnSpc>
                <a:spcPts val="1907"/>
              </a:lnSpc>
            </a:pPr>
            <a:r>
              <a:rPr lang="en-US" sz="1749" spc="626">
                <a:solidFill>
                  <a:srgbClr val="FFFFFF"/>
                </a:solidFill>
                <a:latin typeface="Montserrat Classic"/>
              </a:rPr>
              <a:t>CROSBY COMMUNITY CHURCH</a:t>
            </a:r>
          </a:p>
        </p:txBody>
      </p:sp>
      <p:cxnSp>
        <p:nvCxnSpPr>
          <p:cNvPr id="5" name="Straight Connector 4">
            <a:extLst>
              <a:ext uri="{FF2B5EF4-FFF2-40B4-BE49-F238E27FC236}">
                <a16:creationId xmlns:a16="http://schemas.microsoft.com/office/drawing/2014/main" id="{F7FD5B92-42A0-041F-71B0-68FF48B5A94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724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183637"/>
            <a:ext cx="10422562" cy="830997"/>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You are running a race</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67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Just as people are destined to die once, and after that to face judgment,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Hebrews 9:27 (NIV) </a:t>
            </a:r>
          </a:p>
        </p:txBody>
      </p:sp>
    </p:spTree>
    <p:extLst>
      <p:ext uri="{BB962C8B-B14F-4D97-AF65-F5344CB8AC3E}">
        <p14:creationId xmlns:p14="http://schemas.microsoft.com/office/powerpoint/2010/main" val="888223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It is written: “ ‘As surely as I live,’ says the Lord, ‘every knee will bow before me; every tongue will acknowledge God.’ ”  So then, each of us will give an account of ourselves to God.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Romans 14:11–12 (NIV) </a:t>
            </a:r>
          </a:p>
        </p:txBody>
      </p:sp>
    </p:spTree>
    <p:extLst>
      <p:ext uri="{BB962C8B-B14F-4D97-AF65-F5344CB8AC3E}">
        <p14:creationId xmlns:p14="http://schemas.microsoft.com/office/powerpoint/2010/main" val="3240423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Enter through the narrow gate. For wide is the gate and broad is the road that leads to destruction, and many enter through it.  But small is the gate and narrow the road that leads to life, and only a few find it.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7:13–14 (NIV) </a:t>
            </a:r>
          </a:p>
        </p:txBody>
      </p:sp>
    </p:spTree>
    <p:extLst>
      <p:ext uri="{BB962C8B-B14F-4D97-AF65-F5344CB8AC3E}">
        <p14:creationId xmlns:p14="http://schemas.microsoft.com/office/powerpoint/2010/main" val="3389847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Jesus answered, “I am the way and the truth and the life. No one comes to the Father except through me.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14:6 (NIV) </a:t>
            </a:r>
          </a:p>
        </p:txBody>
      </p:sp>
    </p:spTree>
    <p:extLst>
      <p:ext uri="{BB962C8B-B14F-4D97-AF65-F5344CB8AC3E}">
        <p14:creationId xmlns:p14="http://schemas.microsoft.com/office/powerpoint/2010/main" val="1381855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188829"/>
            <a:ext cx="10422562" cy="1569660"/>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How do you feel about standing before God?</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 are running a race</a:t>
            </a:r>
          </a:p>
        </p:txBody>
      </p:sp>
    </p:spTree>
    <p:extLst>
      <p:ext uri="{BB962C8B-B14F-4D97-AF65-F5344CB8AC3E}">
        <p14:creationId xmlns:p14="http://schemas.microsoft.com/office/powerpoint/2010/main" val="53896330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16548</TotalTime>
  <Words>1383</Words>
  <Application>Microsoft Office PowerPoint</Application>
  <PresentationFormat>Widescreen</PresentationFormat>
  <Paragraphs>130</Paragraphs>
  <Slides>32</Slides>
  <Notes>31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Abadi</vt:lpstr>
      <vt:lpstr>Aptos</vt:lpstr>
      <vt:lpstr>Archivo Black</vt:lpstr>
      <vt:lpstr>Arial</vt:lpstr>
      <vt:lpstr>Calibri</vt:lpstr>
      <vt:lpstr>Montserrat Classic</vt:lpstr>
      <vt:lpstr>Rockwell</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232</cp:revision>
  <dcterms:created xsi:type="dcterms:W3CDTF">2022-06-01T02:28:00Z</dcterms:created>
  <dcterms:modified xsi:type="dcterms:W3CDTF">2024-02-04T14:23:48Z</dcterms:modified>
</cp:coreProperties>
</file>