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975" r:id="rId2"/>
    <p:sldId id="2979" r:id="rId3"/>
    <p:sldId id="2940" r:id="rId4"/>
    <p:sldId id="2982" r:id="rId5"/>
    <p:sldId id="2983" r:id="rId6"/>
    <p:sldId id="2984" r:id="rId7"/>
    <p:sldId id="2985" r:id="rId8"/>
    <p:sldId id="2986" r:id="rId9"/>
    <p:sldId id="2981" r:id="rId10"/>
    <p:sldId id="2987" r:id="rId11"/>
    <p:sldId id="2988" r:id="rId12"/>
    <p:sldId id="2989" r:id="rId13"/>
    <p:sldId id="2990" r:id="rId14"/>
    <p:sldId id="2991" r:id="rId15"/>
    <p:sldId id="2992" r:id="rId16"/>
    <p:sldId id="2993" r:id="rId17"/>
    <p:sldId id="2994" r:id="rId18"/>
    <p:sldId id="2995" r:id="rId19"/>
    <p:sldId id="2996" r:id="rId20"/>
    <p:sldId id="2997" r:id="rId21"/>
    <p:sldId id="2998" r:id="rId22"/>
    <p:sldId id="2999" r:id="rId23"/>
    <p:sldId id="3000" r:id="rId24"/>
    <p:sldId id="3001" r:id="rId25"/>
    <p:sldId id="3002" r:id="rId26"/>
    <p:sldId id="3003" r:id="rId27"/>
    <p:sldId id="3004" r:id="rId28"/>
    <p:sldId id="3005" r:id="rId29"/>
    <p:sldId id="3006" r:id="rId30"/>
    <p:sldId id="3007" r:id="rId31"/>
    <p:sldId id="3008" r:id="rId32"/>
    <p:sldId id="3009" r:id="rId33"/>
    <p:sldId id="3011" r:id="rId34"/>
    <p:sldId id="3012" r:id="rId35"/>
    <p:sldId id="3013" r:id="rId36"/>
    <p:sldId id="3014" r:id="rId37"/>
    <p:sldId id="3015" r:id="rId38"/>
    <p:sldId id="3016" r:id="rId39"/>
    <p:sldId id="3017" r:id="rId40"/>
    <p:sldId id="3019" r:id="rId41"/>
    <p:sldId id="3018" r:id="rId42"/>
    <p:sldId id="3020" r:id="rId43"/>
    <p:sldId id="3021" r:id="rId44"/>
    <p:sldId id="3022" r:id="rId45"/>
    <p:sldId id="3024" r:id="rId46"/>
    <p:sldId id="3023" r:id="rId47"/>
    <p:sldId id="3026" r:id="rId48"/>
    <p:sldId id="3027" r:id="rId49"/>
    <p:sldId id="3028" r:id="rId50"/>
    <p:sldId id="3029" r:id="rId51"/>
    <p:sldId id="3030" r:id="rId52"/>
    <p:sldId id="3031" r:id="rId53"/>
    <p:sldId id="3032" r:id="rId54"/>
    <p:sldId id="2973" r:id="rId55"/>
    <p:sldId id="2980" r:id="rId56"/>
    <p:sldId id="297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9A6"/>
    <a:srgbClr val="987C86"/>
    <a:srgbClr val="AC969E"/>
    <a:srgbClr val="F8FFD1"/>
    <a:srgbClr val="FBFFE5"/>
    <a:srgbClr val="F6FFC1"/>
    <a:srgbClr val="BDBBE9"/>
    <a:srgbClr val="E3E2F6"/>
    <a:srgbClr val="6F5860"/>
    <a:srgbClr val="4B47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94660"/>
  </p:normalViewPr>
  <p:slideViewPr>
    <p:cSldViewPr snapToGrid="0">
      <p:cViewPr varScale="1">
        <p:scale>
          <a:sx n="105" d="100"/>
          <a:sy n="105" d="100"/>
        </p:scale>
        <p:origin x="456" y="9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4/7/2024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367380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3241280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1526782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146160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13966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291048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232621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161229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3084501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130787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419271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341771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384686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986806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256239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1651988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4057104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21149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2209807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2389142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744887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99929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1426032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37</a:t>
            </a:fld>
            <a:endParaRPr lang="en-US"/>
          </a:p>
        </p:txBody>
      </p:sp>
    </p:spTree>
    <p:extLst>
      <p:ext uri="{BB962C8B-B14F-4D97-AF65-F5344CB8AC3E}">
        <p14:creationId xmlns:p14="http://schemas.microsoft.com/office/powerpoint/2010/main" val="4150994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38</a:t>
            </a:fld>
            <a:endParaRPr lang="en-US"/>
          </a:p>
        </p:txBody>
      </p:sp>
    </p:spTree>
    <p:extLst>
      <p:ext uri="{BB962C8B-B14F-4D97-AF65-F5344CB8AC3E}">
        <p14:creationId xmlns:p14="http://schemas.microsoft.com/office/powerpoint/2010/main" val="1201674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39</a:t>
            </a:fld>
            <a:endParaRPr lang="en-US"/>
          </a:p>
        </p:txBody>
      </p:sp>
    </p:spTree>
    <p:extLst>
      <p:ext uri="{BB962C8B-B14F-4D97-AF65-F5344CB8AC3E}">
        <p14:creationId xmlns:p14="http://schemas.microsoft.com/office/powerpoint/2010/main" val="31262540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41</a:t>
            </a:fld>
            <a:endParaRPr lang="en-US"/>
          </a:p>
        </p:txBody>
      </p:sp>
    </p:spTree>
    <p:extLst>
      <p:ext uri="{BB962C8B-B14F-4D97-AF65-F5344CB8AC3E}">
        <p14:creationId xmlns:p14="http://schemas.microsoft.com/office/powerpoint/2010/main" val="736085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42</a:t>
            </a:fld>
            <a:endParaRPr lang="en-US"/>
          </a:p>
        </p:txBody>
      </p:sp>
    </p:spTree>
    <p:extLst>
      <p:ext uri="{BB962C8B-B14F-4D97-AF65-F5344CB8AC3E}">
        <p14:creationId xmlns:p14="http://schemas.microsoft.com/office/powerpoint/2010/main" val="1258864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43</a:t>
            </a:fld>
            <a:endParaRPr lang="en-US"/>
          </a:p>
        </p:txBody>
      </p:sp>
    </p:spTree>
    <p:extLst>
      <p:ext uri="{BB962C8B-B14F-4D97-AF65-F5344CB8AC3E}">
        <p14:creationId xmlns:p14="http://schemas.microsoft.com/office/powerpoint/2010/main" val="3120455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44</a:t>
            </a:fld>
            <a:endParaRPr lang="en-US"/>
          </a:p>
        </p:txBody>
      </p:sp>
    </p:spTree>
    <p:extLst>
      <p:ext uri="{BB962C8B-B14F-4D97-AF65-F5344CB8AC3E}">
        <p14:creationId xmlns:p14="http://schemas.microsoft.com/office/powerpoint/2010/main" val="10325285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46</a:t>
            </a:fld>
            <a:endParaRPr lang="en-US"/>
          </a:p>
        </p:txBody>
      </p:sp>
    </p:spTree>
    <p:extLst>
      <p:ext uri="{BB962C8B-B14F-4D97-AF65-F5344CB8AC3E}">
        <p14:creationId xmlns:p14="http://schemas.microsoft.com/office/powerpoint/2010/main" val="16303082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48</a:t>
            </a:fld>
            <a:endParaRPr lang="en-US"/>
          </a:p>
        </p:txBody>
      </p:sp>
    </p:spTree>
    <p:extLst>
      <p:ext uri="{BB962C8B-B14F-4D97-AF65-F5344CB8AC3E}">
        <p14:creationId xmlns:p14="http://schemas.microsoft.com/office/powerpoint/2010/main" val="2655533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1705838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49</a:t>
            </a:fld>
            <a:endParaRPr lang="en-US"/>
          </a:p>
        </p:txBody>
      </p:sp>
    </p:spTree>
    <p:extLst>
      <p:ext uri="{BB962C8B-B14F-4D97-AF65-F5344CB8AC3E}">
        <p14:creationId xmlns:p14="http://schemas.microsoft.com/office/powerpoint/2010/main" val="3077704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50</a:t>
            </a:fld>
            <a:endParaRPr lang="en-US"/>
          </a:p>
        </p:txBody>
      </p:sp>
    </p:spTree>
    <p:extLst>
      <p:ext uri="{BB962C8B-B14F-4D97-AF65-F5344CB8AC3E}">
        <p14:creationId xmlns:p14="http://schemas.microsoft.com/office/powerpoint/2010/main" val="3357565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52</a:t>
            </a:fld>
            <a:endParaRPr lang="en-US"/>
          </a:p>
        </p:txBody>
      </p:sp>
    </p:spTree>
    <p:extLst>
      <p:ext uri="{BB962C8B-B14F-4D97-AF65-F5344CB8AC3E}">
        <p14:creationId xmlns:p14="http://schemas.microsoft.com/office/powerpoint/2010/main" val="2844168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53</a:t>
            </a:fld>
            <a:endParaRPr lang="en-US"/>
          </a:p>
        </p:txBody>
      </p:sp>
    </p:spTree>
    <p:extLst>
      <p:ext uri="{BB962C8B-B14F-4D97-AF65-F5344CB8AC3E}">
        <p14:creationId xmlns:p14="http://schemas.microsoft.com/office/powerpoint/2010/main" val="826961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6D18DC-3AC1-432D-9D91-2B39070F7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37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407582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332487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382735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277683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3328042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A black and white text&#10;&#10;Description automatically generated">
            <a:extLst>
              <a:ext uri="{FF2B5EF4-FFF2-40B4-BE49-F238E27FC236}">
                <a16:creationId xmlns:a16="http://schemas.microsoft.com/office/drawing/2014/main" id="{4AD1FC3B-542F-636F-9740-906A40F96529}"/>
              </a:ext>
            </a:extLst>
          </p:cNvPr>
          <p:cNvPicPr>
            <a:picLocks noChangeAspect="1"/>
          </p:cNvPicPr>
          <p:nvPr/>
        </p:nvPicPr>
        <p:blipFill rotWithShape="1">
          <a:blip r:embed="rId2">
            <a:extLst>
              <a:ext uri="{28A0092B-C50C-407E-A947-70E740481C1C}">
                <a14:useLocalDpi xmlns:a14="http://schemas.microsoft.com/office/drawing/2010/main" val="0"/>
              </a:ext>
            </a:extLst>
          </a:blip>
          <a:srcRect l="675" t="1332" r="1600" b="1466"/>
          <a:stretch/>
        </p:blipFill>
        <p:spPr>
          <a:xfrm>
            <a:off x="-81142" y="-7702"/>
            <a:ext cx="12271618" cy="6865702"/>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Just as people are destined to die once, and after that to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face judgment,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Hebrews 9:27 (NIV) </a:t>
            </a:r>
          </a:p>
        </p:txBody>
      </p:sp>
    </p:spTree>
    <p:extLst>
      <p:ext uri="{BB962C8B-B14F-4D97-AF65-F5344CB8AC3E}">
        <p14:creationId xmlns:p14="http://schemas.microsoft.com/office/powerpoint/2010/main" val="381931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So then, each of us will </a:t>
            </a:r>
            <a:r>
              <a:rPr kumimoji="0" lang="en-US" altLang="en-US" sz="4000" b="0" i="0" u="none" strike="noStrike" kern="0" cap="none" spc="-200" normalizeH="0" baseline="0" noProof="0" dirty="0">
                <a:ln>
                  <a:noFill/>
                </a:ln>
                <a:solidFill>
                  <a:srgbClr val="F6FFC1"/>
                </a:solidFill>
                <a:effectLst/>
                <a:uLnTx/>
                <a:uFillTx/>
                <a:latin typeface="Calibri"/>
                <a:ea typeface="+mn-ea"/>
                <a:cs typeface="Tahoma" panose="020B0604030504040204" pitchFamily="34" charset="0"/>
              </a:rPr>
              <a:t>give an account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of ourselves to God. ,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14:12 (NIV) </a:t>
            </a:r>
          </a:p>
        </p:txBody>
      </p:sp>
    </p:spTree>
    <p:extLst>
      <p:ext uri="{BB962C8B-B14F-4D97-AF65-F5344CB8AC3E}">
        <p14:creationId xmlns:p14="http://schemas.microsoft.com/office/powerpoint/2010/main" val="1054176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God will bring every deed into </a:t>
            </a:r>
            <a:r>
              <a:rPr kumimoji="0" lang="en-US" altLang="en-US" sz="44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judgment, </a:t>
            </a: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including every hidden thing, whether it is good or evil.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Ecclesiastes 12:14 (NIV) </a:t>
            </a:r>
          </a:p>
        </p:txBody>
      </p:sp>
    </p:spTree>
    <p:extLst>
      <p:ext uri="{BB962C8B-B14F-4D97-AF65-F5344CB8AC3E}">
        <p14:creationId xmlns:p14="http://schemas.microsoft.com/office/powerpoint/2010/main" val="1608395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will be found guilty</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954107"/>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p:txBody>
      </p:sp>
    </p:spTree>
    <p:extLst>
      <p:ext uri="{BB962C8B-B14F-4D97-AF65-F5344CB8AC3E}">
        <p14:creationId xmlns:p14="http://schemas.microsoft.com/office/powerpoint/2010/main" val="2907653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Now we know that whatever the law says, it says to those who are under the law, so that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every mouth may be silenced and the whole world held accountable to God.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3:19–20 (NIV) </a:t>
            </a:r>
          </a:p>
        </p:txBody>
      </p:sp>
    </p:spTree>
    <p:extLst>
      <p:ext uri="{BB962C8B-B14F-4D97-AF65-F5344CB8AC3E}">
        <p14:creationId xmlns:p14="http://schemas.microsoft.com/office/powerpoint/2010/main" val="138367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Therefore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no one will be declared righteous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in God’s sight by the works of the law; rather, through the law we become conscious of our sin.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3:19–20 (NIV) </a:t>
            </a:r>
          </a:p>
        </p:txBody>
      </p:sp>
    </p:spTree>
    <p:extLst>
      <p:ext uri="{BB962C8B-B14F-4D97-AF65-F5344CB8AC3E}">
        <p14:creationId xmlns:p14="http://schemas.microsoft.com/office/powerpoint/2010/main" val="304364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And I saw the dead, great and small, standing before the throne, and books were opened. Another book was opened, which is the book of life.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The dead were judged according to what they had done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as recorded in the books.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Revelation 20:12 (NIV) </a:t>
            </a:r>
          </a:p>
        </p:txBody>
      </p:sp>
    </p:spTree>
    <p:extLst>
      <p:ext uri="{BB962C8B-B14F-4D97-AF65-F5344CB8AC3E}">
        <p14:creationId xmlns:p14="http://schemas.microsoft.com/office/powerpoint/2010/main" val="1124191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whoever keeps the whole law and yet stumbles at just one point is guilty of breaking all of it.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James 2:10 (NIV) </a:t>
            </a:r>
          </a:p>
        </p:txBody>
      </p:sp>
    </p:spTree>
    <p:extLst>
      <p:ext uri="{BB962C8B-B14F-4D97-AF65-F5344CB8AC3E}">
        <p14:creationId xmlns:p14="http://schemas.microsoft.com/office/powerpoint/2010/main" val="13388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As for you, </a:t>
            </a:r>
            <a:r>
              <a:rPr kumimoji="0" lang="en-US" altLang="en-US" sz="44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you were dead </a:t>
            </a: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in your transgressions and sins,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Ephesians 2:1 (NIV) </a:t>
            </a:r>
          </a:p>
        </p:txBody>
      </p:sp>
    </p:spTree>
    <p:extLst>
      <p:ext uri="{BB962C8B-B14F-4D97-AF65-F5344CB8AC3E}">
        <p14:creationId xmlns:p14="http://schemas.microsoft.com/office/powerpoint/2010/main" val="2954985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But because of his great love for us, God, who is rich in mercy,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made us alive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with Christ even when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we were dead</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in transgressions—it is by grace you have been saved.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Ephesians 2:4–5 (NIV) </a:t>
            </a:r>
          </a:p>
        </p:txBody>
      </p:sp>
    </p:spTree>
    <p:extLst>
      <p:ext uri="{BB962C8B-B14F-4D97-AF65-F5344CB8AC3E}">
        <p14:creationId xmlns:p14="http://schemas.microsoft.com/office/powerpoint/2010/main" val="167772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 tell you, no! But unless you repent,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you too will all perish.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Luke 13:3 (NIV) </a:t>
            </a:r>
          </a:p>
        </p:txBody>
      </p:sp>
    </p:spTree>
    <p:extLst>
      <p:ext uri="{BB962C8B-B14F-4D97-AF65-F5344CB8AC3E}">
        <p14:creationId xmlns:p14="http://schemas.microsoft.com/office/powerpoint/2010/main" val="268213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What are you going to do with your guilt?</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p:txBody>
      </p:sp>
    </p:spTree>
    <p:extLst>
      <p:ext uri="{BB962C8B-B14F-4D97-AF65-F5344CB8AC3E}">
        <p14:creationId xmlns:p14="http://schemas.microsoft.com/office/powerpoint/2010/main" val="324496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Whoever believes in the Son has eternal life, but whoever rejects the Son will not see life, for God’s wrath remains on them.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John 3:36 (NIV) </a:t>
            </a:r>
          </a:p>
        </p:txBody>
      </p:sp>
    </p:spTree>
    <p:extLst>
      <p:ext uri="{BB962C8B-B14F-4D97-AF65-F5344CB8AC3E}">
        <p14:creationId xmlns:p14="http://schemas.microsoft.com/office/powerpoint/2010/main" val="4051686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Indeed, there is no one on earth who is righteous, no one who does what is right and never sins.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Ecclesiastes 7:20 (NIV) </a:t>
            </a:r>
          </a:p>
        </p:txBody>
      </p:sp>
    </p:spTree>
    <p:extLst>
      <p:ext uri="{BB962C8B-B14F-4D97-AF65-F5344CB8AC3E}">
        <p14:creationId xmlns:p14="http://schemas.microsoft.com/office/powerpoint/2010/main" val="4018585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573319"/>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As it is written: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There is no one righteous, not even one;</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there is no one who understands; there is no one who seeks God.  All have turned away, they have together become worthless;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there is no one who does good, not even one.”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3:10–12 (NIV) </a:t>
            </a:r>
          </a:p>
        </p:txBody>
      </p:sp>
    </p:spTree>
    <p:extLst>
      <p:ext uri="{BB962C8B-B14F-4D97-AF65-F5344CB8AC3E}">
        <p14:creationId xmlns:p14="http://schemas.microsoft.com/office/powerpoint/2010/main" val="3391965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all have sinned and fall short of the glory of God,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3:23 (NIV) </a:t>
            </a:r>
          </a:p>
        </p:txBody>
      </p:sp>
    </p:spTree>
    <p:extLst>
      <p:ext uri="{BB962C8B-B14F-4D97-AF65-F5344CB8AC3E}">
        <p14:creationId xmlns:p14="http://schemas.microsoft.com/office/powerpoint/2010/main" val="1889897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we maintain that a person is justified by faith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apart from the works of the law.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3:28 (NIV) </a:t>
            </a:r>
          </a:p>
        </p:txBody>
      </p:sp>
    </p:spTree>
    <p:extLst>
      <p:ext uri="{BB962C8B-B14F-4D97-AF65-F5344CB8AC3E}">
        <p14:creationId xmlns:p14="http://schemas.microsoft.com/office/powerpoint/2010/main" val="3806453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it is by grace you have been saved, through faith—and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this is not from yourselves</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it is the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gift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of God—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not by works</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so that no one can boast.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Ephesians 2:8–9 (NIV) </a:t>
            </a:r>
          </a:p>
        </p:txBody>
      </p:sp>
    </p:spTree>
    <p:extLst>
      <p:ext uri="{BB962C8B-B14F-4D97-AF65-F5344CB8AC3E}">
        <p14:creationId xmlns:p14="http://schemas.microsoft.com/office/powerpoint/2010/main" val="1957971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he saved us,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not because of righteous things we had done,</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but because of his mercy. He saved us through the washing of rebirth and renewal by the Holy Spirit,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Titus 3:5 (NIV) </a:t>
            </a:r>
          </a:p>
        </p:txBody>
      </p:sp>
    </p:spTree>
    <p:extLst>
      <p:ext uri="{BB962C8B-B14F-4D97-AF65-F5344CB8AC3E}">
        <p14:creationId xmlns:p14="http://schemas.microsoft.com/office/powerpoint/2010/main" val="59377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all who rely on the works of the law are under a curse, as it is written: “Cursed is everyone who does not continue to do everything written in the Book of the Law.”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Clearly no one who relies on the law is justified before God,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because “the righteous will live by faith.”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Galatians 3:10–11 (NIV) </a:t>
            </a:r>
          </a:p>
        </p:txBody>
      </p:sp>
    </p:spTree>
    <p:extLst>
      <p:ext uri="{BB962C8B-B14F-4D97-AF65-F5344CB8AC3E}">
        <p14:creationId xmlns:p14="http://schemas.microsoft.com/office/powerpoint/2010/main" val="713626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65212"/>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God made him who had no sin to be sin for us, so that in him we might become the righteousness of God.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2 Corinthians 5:21 (NIV) </a:t>
            </a:r>
          </a:p>
        </p:txBody>
      </p:sp>
    </p:spTree>
    <p:extLst>
      <p:ext uri="{BB962C8B-B14F-4D97-AF65-F5344CB8AC3E}">
        <p14:creationId xmlns:p14="http://schemas.microsoft.com/office/powerpoint/2010/main" val="8393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Everyone is not going to heaven</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58477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3200" dirty="0">
              <a:solidFill>
                <a:srgbClr val="999999"/>
              </a:solidFill>
              <a:latin typeface="Abadi" panose="020B0604020104020204" pitchFamily="34" charset="0"/>
            </a:endParaRPr>
          </a:p>
        </p:txBody>
      </p:sp>
    </p:spTree>
    <p:extLst>
      <p:ext uri="{BB962C8B-B14F-4D97-AF65-F5344CB8AC3E}">
        <p14:creationId xmlns:p14="http://schemas.microsoft.com/office/powerpoint/2010/main" val="3694104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Surely he took up our pain and bore our suffering, yet we considered him punished by God, stricken by him, and afflicted.  But he was pierced for our transgressions, he was crushed for our iniquities; the punishment that brought us peace was on him, and by his wounds we are healed.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Isaiah 53:4–6 (NIV) </a:t>
            </a:r>
          </a:p>
        </p:txBody>
      </p:sp>
    </p:spTree>
    <p:extLst>
      <p:ext uri="{BB962C8B-B14F-4D97-AF65-F5344CB8AC3E}">
        <p14:creationId xmlns:p14="http://schemas.microsoft.com/office/powerpoint/2010/main" val="2913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We all, like sheep, have gone astray, each of us has turned to our own way; and the Lord has laid on him the iniquity of us all.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Isaiah 53:4–6 (NIV) </a:t>
            </a:r>
          </a:p>
        </p:txBody>
      </p:sp>
    </p:spTree>
    <p:extLst>
      <p:ext uri="{BB962C8B-B14F-4D97-AF65-F5344CB8AC3E}">
        <p14:creationId xmlns:p14="http://schemas.microsoft.com/office/powerpoint/2010/main" val="219723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But God demonstrates his own love for us in this: While we were still sinners, </a:t>
            </a:r>
            <a:r>
              <a:rPr kumimoji="0" lang="en-US" altLang="en-US" sz="4000" b="0" i="0" u="none" strike="noStrike" kern="0" cap="none" spc="-200" normalizeH="0" baseline="0" noProof="0" dirty="0">
                <a:ln>
                  <a:noFill/>
                </a:ln>
                <a:solidFill>
                  <a:srgbClr val="FBFFE5"/>
                </a:solidFill>
                <a:effectLst/>
                <a:uLnTx/>
                <a:uFillTx/>
                <a:latin typeface="Calibri"/>
                <a:ea typeface="+mn-ea"/>
                <a:cs typeface="Tahoma" panose="020B0604030504040204" pitchFamily="34" charset="0"/>
              </a:rPr>
              <a:t>Christ died for us.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5:8 (NIV) </a:t>
            </a:r>
          </a:p>
        </p:txBody>
      </p:sp>
    </p:spTree>
    <p:extLst>
      <p:ext uri="{BB962C8B-B14F-4D97-AF65-F5344CB8AC3E}">
        <p14:creationId xmlns:p14="http://schemas.microsoft.com/office/powerpoint/2010/main" val="4204942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must depend on Jesus alone </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1815882"/>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What are you going to do with your guilt?</a:t>
            </a:r>
          </a:p>
        </p:txBody>
      </p:sp>
    </p:spTree>
    <p:extLst>
      <p:ext uri="{BB962C8B-B14F-4D97-AF65-F5344CB8AC3E}">
        <p14:creationId xmlns:p14="http://schemas.microsoft.com/office/powerpoint/2010/main" val="178334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If, in fact, Abraham was justified by works, he had something to boast about—but not before God. </a:t>
            </a:r>
            <a:endParaRPr kumimoji="0" lang="en-US" altLang="en-US" sz="4000" b="0" i="0" u="none" strike="noStrike" kern="0" cap="none" spc="-200" normalizeH="0" baseline="0" noProof="0" dirty="0">
              <a:ln>
                <a:noFill/>
              </a:ln>
              <a:solidFill>
                <a:srgbClr val="FBFFE5"/>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4:2 (NIV) </a:t>
            </a:r>
          </a:p>
        </p:txBody>
      </p:sp>
    </p:spTree>
    <p:extLst>
      <p:ext uri="{BB962C8B-B14F-4D97-AF65-F5344CB8AC3E}">
        <p14:creationId xmlns:p14="http://schemas.microsoft.com/office/powerpoint/2010/main" val="2757973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 do not set aside the grace of God, for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if righteousness could be gained through the law, Christ died for nothing!”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Galatians 2:21 (NIV) </a:t>
            </a:r>
          </a:p>
        </p:txBody>
      </p:sp>
    </p:spTree>
    <p:extLst>
      <p:ext uri="{BB962C8B-B14F-4D97-AF65-F5344CB8AC3E}">
        <p14:creationId xmlns:p14="http://schemas.microsoft.com/office/powerpoint/2010/main" val="3386472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To some who were confident of their own righteousness and looked down on everyone else, Jesus told this parable:  “Two men went up to the temple to pray, one a Pharisee and the other a tax collector.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Luke 18:9–14 (NIV) </a:t>
            </a:r>
          </a:p>
        </p:txBody>
      </p:sp>
    </p:spTree>
    <p:extLst>
      <p:ext uri="{BB962C8B-B14F-4D97-AF65-F5344CB8AC3E}">
        <p14:creationId xmlns:p14="http://schemas.microsoft.com/office/powerpoint/2010/main" val="3351499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The Pharisee stood by himself and prayed: ‘God, I thank you that I am not like other people—robbers, evildoers, adulterers—or even like this tax collector.  I fast twice a week and give a tenth of all I get.’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Luke 18:9–14 (NIV) </a:t>
            </a:r>
          </a:p>
        </p:txBody>
      </p:sp>
    </p:spTree>
    <p:extLst>
      <p:ext uri="{BB962C8B-B14F-4D97-AF65-F5344CB8AC3E}">
        <p14:creationId xmlns:p14="http://schemas.microsoft.com/office/powerpoint/2010/main" val="3177891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“But the tax collector stood at a distance. He would not even look up to heaven, but beat his breast and said,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‘God, have mercy on me, a sinner.’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Luke 18:9–14 (NIV) </a:t>
            </a:r>
          </a:p>
        </p:txBody>
      </p:sp>
    </p:spTree>
    <p:extLst>
      <p:ext uri="{BB962C8B-B14F-4D97-AF65-F5344CB8AC3E}">
        <p14:creationId xmlns:p14="http://schemas.microsoft.com/office/powerpoint/2010/main" val="71208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 tell you that this man, rather than the other, went home justified before God. For all those who exalt themselves will be humbled, and those who humble themselves will be exalted.” </a:t>
            </a:r>
            <a:endParaRPr kumimoji="0" lang="en-US" altLang="en-US" sz="44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Luke 18:9–14 (NIV) </a:t>
            </a:r>
          </a:p>
        </p:txBody>
      </p:sp>
    </p:spTree>
    <p:extLst>
      <p:ext uri="{BB962C8B-B14F-4D97-AF65-F5344CB8AC3E}">
        <p14:creationId xmlns:p14="http://schemas.microsoft.com/office/powerpoint/2010/main" val="362788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Jesus answered, “I am the way and the truth and the life. No one comes to the Father except through me.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John 14:6 (NIV) </a:t>
            </a:r>
          </a:p>
        </p:txBody>
      </p:sp>
    </p:spTree>
    <p:extLst>
      <p:ext uri="{BB962C8B-B14F-4D97-AF65-F5344CB8AC3E}">
        <p14:creationId xmlns:p14="http://schemas.microsoft.com/office/powerpoint/2010/main" val="949480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must place your faith in what Jesus did for you and believe that it was enough</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2246769"/>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What are you going to do with your guilt?</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depend on Jesus alone</a:t>
            </a:r>
          </a:p>
        </p:txBody>
      </p:sp>
    </p:spTree>
    <p:extLst>
      <p:ext uri="{BB962C8B-B14F-4D97-AF65-F5344CB8AC3E}">
        <p14:creationId xmlns:p14="http://schemas.microsoft.com/office/powerpoint/2010/main" val="3849538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it is by grace you have been saved,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through faith</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Ephesians 2:8–9 (NIV) </a:t>
            </a:r>
          </a:p>
        </p:txBody>
      </p:sp>
    </p:spTree>
    <p:extLst>
      <p:ext uri="{BB962C8B-B14F-4D97-AF65-F5344CB8AC3E}">
        <p14:creationId xmlns:p14="http://schemas.microsoft.com/office/powerpoint/2010/main" val="3946933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However,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to the one who does not work but trusts God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who justifies the ungodly,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their faith is credited as righteousness.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4:5–8 (NIV) </a:t>
            </a:r>
          </a:p>
        </p:txBody>
      </p:sp>
    </p:spTree>
    <p:extLst>
      <p:ext uri="{BB962C8B-B14F-4D97-AF65-F5344CB8AC3E}">
        <p14:creationId xmlns:p14="http://schemas.microsoft.com/office/powerpoint/2010/main" val="208581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David says the same thing when he speaks of the blessedness of the one to whom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God credits righteousness apart from works: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“Blessed are those whose transgressions are forgiven, whose sins are covered.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Blessed is the one whose sin the Lord will never count against them.”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4:5–8 (NIV) </a:t>
            </a:r>
          </a:p>
        </p:txBody>
      </p:sp>
    </p:spTree>
    <p:extLst>
      <p:ext uri="{BB962C8B-B14F-4D97-AF65-F5344CB8AC3E}">
        <p14:creationId xmlns:p14="http://schemas.microsoft.com/office/powerpoint/2010/main" val="232385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If you declare with your mouth, “Jesus is Lord,” and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believe in your heart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that God raised him from the dead, you will be saved.  For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it is with your heart that you believe </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and are justified, and it is with your mouth that you profess your faith and are saved.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10:9–10 (NIV) </a:t>
            </a:r>
          </a:p>
        </p:txBody>
      </p:sp>
    </p:spTree>
    <p:extLst>
      <p:ext uri="{BB962C8B-B14F-4D97-AF65-F5344CB8AC3E}">
        <p14:creationId xmlns:p14="http://schemas.microsoft.com/office/powerpoint/2010/main" val="16815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don’t have to hope you have eternal life.  You can know!</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353943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What are you going to do with your guilt?</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depend on Jesus alone</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place your faith in what Jesus did for you and believe that it was enough</a:t>
            </a:r>
          </a:p>
          <a:p>
            <a:pPr marL="365751" indent="-380990" defTabSz="609585">
              <a:spcBef>
                <a:spcPct val="0"/>
              </a:spcBef>
              <a:buFont typeface="Arial" panose="020B0604020202020204" pitchFamily="34" charset="0"/>
              <a:buChar char="•"/>
              <a:defRPr/>
            </a:pPr>
            <a:endParaRPr lang="en-US" altLang="en-US" sz="2800" dirty="0">
              <a:solidFill>
                <a:srgbClr val="AC969E"/>
              </a:solidFill>
              <a:latin typeface="Abadi" panose="020B0604020104020204" pitchFamily="34" charset="0"/>
            </a:endParaRPr>
          </a:p>
        </p:txBody>
      </p:sp>
    </p:spTree>
    <p:extLst>
      <p:ext uri="{BB962C8B-B14F-4D97-AF65-F5344CB8AC3E}">
        <p14:creationId xmlns:p14="http://schemas.microsoft.com/office/powerpoint/2010/main" val="4276837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 write these things to you who believe in the name of the Son of God so that you may know that you have eternal life.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1 John 5:13 (NIV) </a:t>
            </a:r>
          </a:p>
        </p:txBody>
      </p:sp>
    </p:spTree>
    <p:extLst>
      <p:ext uri="{BB962C8B-B14F-4D97-AF65-F5344CB8AC3E}">
        <p14:creationId xmlns:p14="http://schemas.microsoft.com/office/powerpoint/2010/main" val="936445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1569660"/>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God must do something in your life that you cannot do for yourself</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440120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What are you going to do with your guilt?</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depend on Jesus alone</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place your faith in what Jesus did for you and believe that it was enough</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don’t have to hope you have eternal life.  You can know!</a:t>
            </a:r>
          </a:p>
          <a:p>
            <a:pPr marL="365751" indent="-380990" defTabSz="609585">
              <a:spcBef>
                <a:spcPct val="0"/>
              </a:spcBef>
              <a:buFont typeface="Arial" panose="020B0604020202020204" pitchFamily="34" charset="0"/>
              <a:buChar char="•"/>
              <a:defRPr/>
            </a:pPr>
            <a:endParaRPr lang="en-US" altLang="en-US" sz="2800" dirty="0">
              <a:solidFill>
                <a:srgbClr val="AC969E"/>
              </a:solidFill>
              <a:latin typeface="Abadi" panose="020B0604020104020204" pitchFamily="34" charset="0"/>
            </a:endParaRPr>
          </a:p>
        </p:txBody>
      </p:sp>
    </p:spTree>
    <p:extLst>
      <p:ext uri="{BB962C8B-B14F-4D97-AF65-F5344CB8AC3E}">
        <p14:creationId xmlns:p14="http://schemas.microsoft.com/office/powerpoint/2010/main" val="2848534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Jesus replied, “Very truly I tell you, no one can see the kingdom of God unless they are born again.”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John 3:3 (NIV) </a:t>
            </a:r>
          </a:p>
        </p:txBody>
      </p:sp>
    </p:spTree>
    <p:extLst>
      <p:ext uri="{BB962C8B-B14F-4D97-AF65-F5344CB8AC3E}">
        <p14:creationId xmlns:p14="http://schemas.microsoft.com/office/powerpoint/2010/main" val="21130980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Therefore, if anyone is in Christ, the new creation has come: The old has gone, the new is here!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2 Corinthians 5:17 (NIV) </a:t>
            </a:r>
          </a:p>
        </p:txBody>
      </p:sp>
    </p:spTree>
    <p:extLst>
      <p:ext uri="{BB962C8B-B14F-4D97-AF65-F5344CB8AC3E}">
        <p14:creationId xmlns:p14="http://schemas.microsoft.com/office/powerpoint/2010/main" val="64250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Salvation is found in no one else, for there is no other name under heaven given to mankind by which we must be saved.”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Acts 4:12 (NIV) </a:t>
            </a:r>
          </a:p>
        </p:txBody>
      </p:sp>
    </p:spTree>
    <p:extLst>
      <p:ext uri="{BB962C8B-B14F-4D97-AF65-F5344CB8AC3E}">
        <p14:creationId xmlns:p14="http://schemas.microsoft.com/office/powerpoint/2010/main" val="140891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He came to that which was his own, but his own did not receive him.  </a:t>
            </a:r>
            <a:r>
              <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rPr>
              <a:t>Yet to all who did receive him, to those who believed in his name, he gave the right to become children of God</a:t>
            </a: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 children born not of natural descent, nor of human decision or a husband’s will, but born of God.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John 1:11–13 (NIV) </a:t>
            </a:r>
          </a:p>
        </p:txBody>
      </p:sp>
    </p:spTree>
    <p:extLst>
      <p:ext uri="{BB962C8B-B14F-4D97-AF65-F5344CB8AC3E}">
        <p14:creationId xmlns:p14="http://schemas.microsoft.com/office/powerpoint/2010/main" val="1616610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How do I get saved?</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5262979"/>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stand before God</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will be found guilty</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What are you going to do with your guilt?</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depend on Jesus alone</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must place your faith in what Jesus did for you and believe that it was enough</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You don’t have to hope you have eternal life.  You can know!</a:t>
            </a:r>
          </a:p>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God must do something in your life that you cannot do for yourself</a:t>
            </a:r>
          </a:p>
          <a:p>
            <a:pPr marL="365751" indent="-380990" defTabSz="609585">
              <a:spcBef>
                <a:spcPct val="0"/>
              </a:spcBef>
              <a:buFont typeface="Arial" panose="020B0604020202020204" pitchFamily="34" charset="0"/>
              <a:buChar char="•"/>
              <a:defRPr/>
            </a:pPr>
            <a:endParaRPr lang="en-US" altLang="en-US" sz="2800" dirty="0">
              <a:solidFill>
                <a:srgbClr val="AC969E"/>
              </a:solidFill>
              <a:latin typeface="Abadi" panose="020B0604020104020204" pitchFamily="34" charset="0"/>
            </a:endParaRPr>
          </a:p>
        </p:txBody>
      </p:sp>
    </p:spTree>
    <p:extLst>
      <p:ext uri="{BB962C8B-B14F-4D97-AF65-F5344CB8AC3E}">
        <p14:creationId xmlns:p14="http://schemas.microsoft.com/office/powerpoint/2010/main" val="3222761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If you declare with your mouth, “Jesus is Lord,” and believe in your heart that God raised him from the dead, you will be saved.  For it is with your heart that you believe and are justified, and it is with your mouth that you profess your faith and are saved.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10:9–10 (NIV) </a:t>
            </a:r>
          </a:p>
        </p:txBody>
      </p:sp>
    </p:spTree>
    <p:extLst>
      <p:ext uri="{BB962C8B-B14F-4D97-AF65-F5344CB8AC3E}">
        <p14:creationId xmlns:p14="http://schemas.microsoft.com/office/powerpoint/2010/main" val="27106363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27632"/>
            <a:ext cx="11385755" cy="431669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for, “Everyone who calls on the name of the Lord will be saved.” </a:t>
            </a:r>
            <a:endParaRPr kumimoji="0" lang="en-US" altLang="en-US" sz="4000" b="0" i="0" u="none" strike="noStrike" kern="0" cap="none" spc="-200" normalizeH="0" baseline="0" noProof="0" dirty="0">
              <a:ln>
                <a:noFill/>
              </a:ln>
              <a:solidFill>
                <a:srgbClr val="F8FFD1"/>
              </a:solidFill>
              <a:effectLst/>
              <a:uLnTx/>
              <a:uFillTx/>
              <a:latin typeface="Calibri"/>
              <a:ea typeface="+mn-ea"/>
              <a:cs typeface="Tahoma" panose="020B0604030504040204" pitchFamily="34" charset="0"/>
            </a:endParaRP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Romans 10:13 (NIV) </a:t>
            </a:r>
          </a:p>
        </p:txBody>
      </p:sp>
    </p:spTree>
    <p:extLst>
      <p:ext uri="{BB962C8B-B14F-4D97-AF65-F5344CB8AC3E}">
        <p14:creationId xmlns:p14="http://schemas.microsoft.com/office/powerpoint/2010/main" val="4266604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622323" y="322521"/>
            <a:ext cx="10569677"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Everyone is not going to heaven</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srgbClr val="8689A6"/>
                </a:solidFill>
                <a:effectLst/>
                <a:uLnTx/>
                <a:uFillTx/>
                <a:latin typeface="Calibri"/>
                <a:ea typeface="+mn-ea"/>
                <a:cs typeface="Tahoma" panose="020B0604030504040204" pitchFamily="34" charset="0"/>
              </a:rPr>
              <a:t>You will stand before God</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will be found guilty</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srgbClr val="8689A6"/>
                </a:solidFill>
                <a:effectLst/>
                <a:uLnTx/>
                <a:uFillTx/>
                <a:latin typeface="Calibri"/>
                <a:ea typeface="+mn-ea"/>
                <a:cs typeface="Tahoma" panose="020B0604030504040204" pitchFamily="34" charset="0"/>
              </a:rPr>
              <a:t>What are you going to do with your guilt?</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must depend on Jesus alone</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srgbClr val="8689A6"/>
                </a:solidFill>
                <a:effectLst/>
                <a:uLnTx/>
                <a:uFillTx/>
                <a:latin typeface="Calibri"/>
                <a:ea typeface="+mn-ea"/>
                <a:cs typeface="Tahoma" panose="020B0604030504040204" pitchFamily="34" charset="0"/>
              </a:rPr>
              <a:t>You must place your faith in what Jesus did for you and believe that it was enough</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You don’t have to hope you have eternal life.  You can know!</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srgbClr val="8689A6"/>
                </a:solidFill>
                <a:effectLst/>
                <a:uLnTx/>
                <a:uFillTx/>
                <a:latin typeface="Calibri"/>
                <a:ea typeface="+mn-ea"/>
                <a:cs typeface="Tahoma" panose="020B0604030504040204" pitchFamily="34" charset="0"/>
              </a:rPr>
              <a:t>God must do something in your life that you cannot do for yourself</a:t>
            </a:r>
          </a:p>
          <a:p>
            <a:pPr marL="457200" marR="0" lvl="0" indent="-457200" algn="l" defTabSz="609585" rtl="0" eaLnBrk="1" fontAlgn="auto" latinLnBrk="0" hangingPunct="1">
              <a:lnSpc>
                <a:spcPct val="150000"/>
              </a:lnSpc>
              <a:spcBef>
                <a:spcPct val="0"/>
              </a:spcBef>
              <a:spcAft>
                <a:spcPts val="0"/>
              </a:spcAft>
              <a:buClrTx/>
              <a:buSzTx/>
              <a:buFont typeface="Arial" panose="020B0604020202020204" pitchFamily="34" charset="0"/>
              <a:buChar char="•"/>
              <a:tabLst/>
              <a:defRPr/>
            </a:pPr>
            <a:r>
              <a:rPr kumimoji="0" lang="en-US" altLang="en-US" sz="2800" b="0" i="0" u="none" strike="noStrike" kern="0" cap="none" spc="-200" normalizeH="0" baseline="0" noProof="0" dirty="0">
                <a:ln>
                  <a:noFill/>
                </a:ln>
                <a:solidFill>
                  <a:prstClr val="black"/>
                </a:solidFill>
                <a:effectLst/>
                <a:uLnTx/>
                <a:uFillTx/>
                <a:latin typeface="Calibri"/>
                <a:ea typeface="+mn-ea"/>
                <a:cs typeface="Tahoma" panose="020B0604030504040204" pitchFamily="34" charset="0"/>
              </a:rPr>
              <a:t>How do I get saved?</a:t>
            </a:r>
          </a:p>
        </p:txBody>
      </p:sp>
      <p:pic>
        <p:nvPicPr>
          <p:cNvPr id="4" name="Picture 3">
            <a:extLst>
              <a:ext uri="{FF2B5EF4-FFF2-40B4-BE49-F238E27FC236}">
                <a16:creationId xmlns:a16="http://schemas.microsoft.com/office/drawing/2014/main" id="{D5A93E8B-F9B8-6F22-21E9-C0E82B24B6E9}"/>
              </a:ext>
            </a:extLst>
          </p:cNvPr>
          <p:cNvPicPr>
            <a:picLocks noChangeAspect="1"/>
          </p:cNvPicPr>
          <p:nvPr/>
        </p:nvPicPr>
        <p:blipFill>
          <a:blip r:embed="rId2"/>
          <a:stretch>
            <a:fillRect/>
          </a:stretch>
        </p:blipFill>
        <p:spPr>
          <a:xfrm rot="16200000">
            <a:off x="-2602158" y="2602159"/>
            <a:ext cx="6858001" cy="1653683"/>
          </a:xfrm>
          <a:prstGeom prst="rect">
            <a:avLst/>
          </a:prstGeom>
        </p:spPr>
      </p:pic>
      <p:sp>
        <p:nvSpPr>
          <p:cNvPr id="5" name="Rectangle 4">
            <a:extLst>
              <a:ext uri="{FF2B5EF4-FFF2-40B4-BE49-F238E27FC236}">
                <a16:creationId xmlns:a16="http://schemas.microsoft.com/office/drawing/2014/main" id="{C268B905-986E-CD0C-4BC5-B710FB38DA37}"/>
              </a:ext>
            </a:extLst>
          </p:cNvPr>
          <p:cNvSpPr/>
          <p:nvPr/>
        </p:nvSpPr>
        <p:spPr>
          <a:xfrm>
            <a:off x="1267086" y="0"/>
            <a:ext cx="38659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6192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descr="A black and white text&#10;&#10;Description automatically generated">
            <a:extLst>
              <a:ext uri="{FF2B5EF4-FFF2-40B4-BE49-F238E27FC236}">
                <a16:creationId xmlns:a16="http://schemas.microsoft.com/office/drawing/2014/main" id="{4AD1FC3B-542F-636F-9740-906A40F96529}"/>
              </a:ext>
            </a:extLst>
          </p:cNvPr>
          <p:cNvPicPr>
            <a:picLocks noChangeAspect="1"/>
          </p:cNvPicPr>
          <p:nvPr/>
        </p:nvPicPr>
        <p:blipFill rotWithShape="1">
          <a:blip r:embed="rId2">
            <a:extLst>
              <a:ext uri="{28A0092B-C50C-407E-A947-70E740481C1C}">
                <a14:useLocalDpi xmlns:a14="http://schemas.microsoft.com/office/drawing/2010/main" val="0"/>
              </a:ext>
            </a:extLst>
          </a:blip>
          <a:srcRect l="675" t="1332" r="1600" b="1466"/>
          <a:stretch/>
        </p:blipFill>
        <p:spPr>
          <a:xfrm>
            <a:off x="-81142" y="-7702"/>
            <a:ext cx="12271618" cy="6865702"/>
          </a:xfrm>
          <a:prstGeom prst="rect">
            <a:avLst/>
          </a:prstGeom>
        </p:spPr>
      </p:pic>
    </p:spTree>
    <p:extLst>
      <p:ext uri="{BB962C8B-B14F-4D97-AF65-F5344CB8AC3E}">
        <p14:creationId xmlns:p14="http://schemas.microsoft.com/office/powerpoint/2010/main" val="2472910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FF09631-BD12-D997-A6F2-A8D28ABF9CED}"/>
              </a:ext>
            </a:extLst>
          </p:cNvPr>
          <p:cNvPicPr>
            <a:picLocks noChangeAspect="1"/>
          </p:cNvPicPr>
          <p:nvPr/>
        </p:nvPicPr>
        <p:blipFill rotWithShape="1">
          <a:blip r:embed="rId3"/>
          <a:srcRect t="43189" b="9797"/>
          <a:stretch/>
        </p:blipFill>
        <p:spPr>
          <a:xfrm>
            <a:off x="-3028" y="0"/>
            <a:ext cx="12191980" cy="197501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A74CCB-FF25-A857-9C31-978E1D39DAFF}"/>
              </a:ext>
            </a:extLst>
          </p:cNvPr>
          <p:cNvSpPr/>
          <p:nvPr/>
        </p:nvSpPr>
        <p:spPr>
          <a:xfrm>
            <a:off x="4060723" y="4483510"/>
            <a:ext cx="491612" cy="188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07E974B-C932-2229-FE84-A144FDB39A0E}"/>
              </a:ext>
            </a:extLst>
          </p:cNvPr>
          <p:cNvSpPr/>
          <p:nvPr/>
        </p:nvSpPr>
        <p:spPr>
          <a:xfrm>
            <a:off x="0" y="1563624"/>
            <a:ext cx="2590780" cy="301752"/>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34C94F5-E8B4-A075-28AA-AF3744DE9F63}"/>
              </a:ext>
            </a:extLst>
          </p:cNvPr>
          <p:cNvSpPr/>
          <p:nvPr/>
        </p:nvSpPr>
        <p:spPr>
          <a:xfrm>
            <a:off x="1862327" y="1769317"/>
            <a:ext cx="2690007" cy="205693"/>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D553DA98-5CB3-C6E3-22CC-034E295030BD}"/>
              </a:ext>
            </a:extLst>
          </p:cNvPr>
          <p:cNvSpPr/>
          <p:nvPr/>
        </p:nvSpPr>
        <p:spPr>
          <a:xfrm rot="10461711">
            <a:off x="8217266" y="1784399"/>
            <a:ext cx="4063675" cy="301752"/>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12" name="Right Triangle 11">
            <a:extLst>
              <a:ext uri="{FF2B5EF4-FFF2-40B4-BE49-F238E27FC236}">
                <a16:creationId xmlns:a16="http://schemas.microsoft.com/office/drawing/2014/main" id="{B7E01927-D5E4-A47A-CA76-D909ACC33D4D}"/>
              </a:ext>
            </a:extLst>
          </p:cNvPr>
          <p:cNvSpPr/>
          <p:nvPr/>
        </p:nvSpPr>
        <p:spPr>
          <a:xfrm rot="10623795">
            <a:off x="6243614" y="1926589"/>
            <a:ext cx="3313727" cy="19235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03BA019F-2528-BCBC-2107-0E271A93E373}"/>
              </a:ext>
            </a:extLst>
          </p:cNvPr>
          <p:cNvSpPr/>
          <p:nvPr/>
        </p:nvSpPr>
        <p:spPr>
          <a:xfrm rot="10623795">
            <a:off x="4555086" y="1998639"/>
            <a:ext cx="3313727" cy="192353"/>
          </a:xfrm>
          <a:prstGeom prst="r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46797" y="2009936"/>
            <a:ext cx="11898405" cy="4765767"/>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rgbClr val="4B4759"/>
                </a:solidFill>
                <a:effectLst/>
                <a:uLnTx/>
                <a:uFillTx/>
                <a:latin typeface="Calibri"/>
                <a:ea typeface="+mn-ea"/>
                <a:cs typeface="Tahoma" panose="020B0604030504040204" pitchFamily="34" charset="0"/>
              </a:rPr>
              <a:t>I believe you were sent from God, but won’t trust you enough to change what I believe about you.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solidFill>
                <a:srgbClr val="4B4759"/>
              </a:solidFill>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rgbClr val="4B4759"/>
                </a:solidFill>
                <a:effectLst/>
                <a:uLnTx/>
                <a:uFillTx/>
                <a:latin typeface="Calibri"/>
                <a:ea typeface="+mn-ea"/>
                <a:cs typeface="Tahoma" panose="020B0604030504040204" pitchFamily="34" charset="0"/>
              </a:rPr>
              <a:t>My version of who I think you should be is more important than who you really are.</a:t>
            </a:r>
          </a:p>
        </p:txBody>
      </p:sp>
    </p:spTree>
    <p:extLst>
      <p:ext uri="{BB962C8B-B14F-4D97-AF65-F5344CB8AC3E}">
        <p14:creationId xmlns:p14="http://schemas.microsoft.com/office/powerpoint/2010/main" val="68544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“Enter through the narrow gate. For wide is the gate and broad is the road that leads to destruction, and many enter through it. But small is the gate and narrow the road that leads to life, and only a few find it.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Matthew 7:13–14 (NIV) </a:t>
            </a:r>
          </a:p>
        </p:txBody>
      </p:sp>
    </p:spTree>
    <p:extLst>
      <p:ext uri="{BB962C8B-B14F-4D97-AF65-F5344CB8AC3E}">
        <p14:creationId xmlns:p14="http://schemas.microsoft.com/office/powerpoint/2010/main" val="229866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Anyone whose name was not found written in the book of life was thrown into the lake of fire.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Revelation 20:15 (NIV) </a:t>
            </a:r>
          </a:p>
        </p:txBody>
      </p:sp>
    </p:spTree>
    <p:extLst>
      <p:ext uri="{BB962C8B-B14F-4D97-AF65-F5344CB8AC3E}">
        <p14:creationId xmlns:p14="http://schemas.microsoft.com/office/powerpoint/2010/main" val="171129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F9FB19-A359-D4AA-25CC-7C50AF06293B}"/>
              </a:ext>
            </a:extLst>
          </p:cNvPr>
          <p:cNvPicPr>
            <a:picLocks noChangeAspect="1"/>
          </p:cNvPicPr>
          <p:nvPr/>
        </p:nvPicPr>
        <p:blipFill>
          <a:blip r:embed="rId3"/>
          <a:stretch>
            <a:fillRect/>
          </a:stretch>
        </p:blipFill>
        <p:spPr>
          <a:xfrm>
            <a:off x="0" y="0"/>
            <a:ext cx="12192000" cy="6931152"/>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03122" y="1692644"/>
            <a:ext cx="11385755" cy="4279114"/>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b="0" i="0" u="none" strike="noStrike" kern="0" cap="none" spc="-200" normalizeH="0" baseline="0" noProof="0" dirty="0">
                <a:ln>
                  <a:noFill/>
                </a:ln>
                <a:solidFill>
                  <a:schemeClr val="bg1">
                    <a:lumMod val="95000"/>
                  </a:schemeClr>
                </a:solidFill>
                <a:effectLst/>
                <a:uLnTx/>
                <a:uFillTx/>
                <a:latin typeface="Calibri"/>
                <a:ea typeface="+mn-ea"/>
                <a:cs typeface="Tahoma" panose="020B0604030504040204" pitchFamily="34" charset="0"/>
              </a:rPr>
              <a:t>Jesus replied, “Very truly I tell you, no one can see the kingdom of God unless they are born again.” </a:t>
            </a:r>
          </a:p>
        </p:txBody>
      </p:sp>
      <p:pic>
        <p:nvPicPr>
          <p:cNvPr id="4" name="Picture 3">
            <a:extLst>
              <a:ext uri="{FF2B5EF4-FFF2-40B4-BE49-F238E27FC236}">
                <a16:creationId xmlns:a16="http://schemas.microsoft.com/office/drawing/2014/main" id="{C3DE995A-9805-F4F6-5252-008187CAB4E1}"/>
              </a:ext>
            </a:extLst>
          </p:cNvPr>
          <p:cNvPicPr>
            <a:picLocks noChangeAspect="1"/>
          </p:cNvPicPr>
          <p:nvPr/>
        </p:nvPicPr>
        <p:blipFill rotWithShape="1">
          <a:blip r:embed="rId4"/>
          <a:srcRect t="26655" b="21649"/>
          <a:stretch/>
        </p:blipFill>
        <p:spPr>
          <a:xfrm>
            <a:off x="-82296" y="73152"/>
            <a:ext cx="12274296" cy="1234538"/>
          </a:xfrm>
          <a:prstGeom prst="rect">
            <a:avLst/>
          </a:prstGeom>
          <a:effectLst>
            <a:softEdge rad="63500"/>
          </a:effectLst>
        </p:spPr>
      </p:pic>
      <p:sp>
        <p:nvSpPr>
          <p:cNvPr id="5" name="TextBox 4">
            <a:extLst>
              <a:ext uri="{FF2B5EF4-FFF2-40B4-BE49-F238E27FC236}">
                <a16:creationId xmlns:a16="http://schemas.microsoft.com/office/drawing/2014/main" id="{7E83B59B-A6F6-EE83-6AE6-B83905710AC5}"/>
              </a:ext>
            </a:extLst>
          </p:cNvPr>
          <p:cNvSpPr txBox="1"/>
          <p:nvPr/>
        </p:nvSpPr>
        <p:spPr>
          <a:xfrm>
            <a:off x="-82296" y="6118062"/>
            <a:ext cx="12274296" cy="666786"/>
          </a:xfrm>
          <a:prstGeom prst="rect">
            <a:avLst/>
          </a:prstGeom>
          <a:gradFill flip="none" rotWithShape="1">
            <a:gsLst>
              <a:gs pos="37000">
                <a:schemeClr val="tx1">
                  <a:lumMod val="85000"/>
                  <a:lumOff val="15000"/>
                  <a:alpha val="91000"/>
                </a:schemeClr>
              </a:gs>
              <a:gs pos="0">
                <a:schemeClr val="tx1">
                  <a:lumMod val="75000"/>
                  <a:lumOff val="25000"/>
                </a:schemeClr>
              </a:gs>
              <a:gs pos="74000">
                <a:schemeClr val="tx1">
                  <a:lumMod val="75000"/>
                  <a:lumOff val="25000"/>
                </a:schemeClr>
              </a:gs>
              <a:gs pos="100000">
                <a:schemeClr val="tx1"/>
              </a:gs>
              <a:gs pos="100000">
                <a:schemeClr val="tx1">
                  <a:lumMod val="50000"/>
                  <a:lumOff val="50000"/>
                </a:schemeClr>
              </a:gs>
            </a:gsLst>
            <a:path path="circle">
              <a:fillToRect l="100000" t="100000"/>
            </a:path>
            <a:tileRect r="-100000" b="-100000"/>
          </a:gra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3733" b="0" i="1" u="none" strike="noStrike" kern="1200" cap="none" spc="800" normalizeH="0" baseline="0" noProof="0" dirty="0">
                <a:ln>
                  <a:noFill/>
                </a:ln>
                <a:solidFill>
                  <a:srgbClr val="AC969E"/>
                </a:solidFill>
                <a:effectLst>
                  <a:outerShdw blurRad="38100" dist="38100" dir="2700000" algn="tl">
                    <a:prstClr val="black">
                      <a:alpha val="43000"/>
                    </a:prstClr>
                  </a:outerShdw>
                </a:effectLst>
                <a:uLnTx/>
                <a:uFillTx/>
                <a:latin typeface="Rockwell" panose="02060603020205020403"/>
                <a:ea typeface="+mn-ea"/>
                <a:cs typeface="+mn-cs"/>
              </a:rPr>
              <a:t>John 3:3 (NIV) </a:t>
            </a:r>
          </a:p>
        </p:txBody>
      </p:sp>
    </p:spTree>
    <p:extLst>
      <p:ext uri="{BB962C8B-B14F-4D97-AF65-F5344CB8AC3E}">
        <p14:creationId xmlns:p14="http://schemas.microsoft.com/office/powerpoint/2010/main" val="484204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B3B3B"/>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4D47C1-C289-9C8A-89CE-594C66FC47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242A7D-DE8D-4BDD-9373-6B8046993FBB}"/>
              </a:ext>
            </a:extLst>
          </p:cNvPr>
          <p:cNvSpPr txBox="1"/>
          <p:nvPr/>
        </p:nvSpPr>
        <p:spPr>
          <a:xfrm>
            <a:off x="0" y="5362024"/>
            <a:ext cx="12192000" cy="830997"/>
          </a:xfrm>
          <a:prstGeom prst="rect">
            <a:avLst/>
          </a:prstGeom>
          <a:no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rgbClr val="FFFFFF"/>
                </a:solidFill>
                <a:effectLst>
                  <a:outerShdw blurRad="38100" dist="38100" dir="2700000" algn="tl">
                    <a:srgbClr val="000000">
                      <a:alpha val="43137"/>
                    </a:srgbClr>
                  </a:outerShdw>
                </a:effectLst>
                <a:latin typeface="Abadi" panose="020B0604020104020204" pitchFamily="34" charset="0"/>
              </a:rPr>
              <a:t>You will stand before God</a:t>
            </a:r>
          </a:p>
        </p:txBody>
      </p:sp>
      <p:pic>
        <p:nvPicPr>
          <p:cNvPr id="9" name="Picture 8" descr="A black and white text&#10;&#10;Description automatically generated">
            <a:extLst>
              <a:ext uri="{FF2B5EF4-FFF2-40B4-BE49-F238E27FC236}">
                <a16:creationId xmlns:a16="http://schemas.microsoft.com/office/drawing/2014/main" id="{B3CD60F5-E5DD-FE0A-84E0-CDF112AAA046}"/>
              </a:ext>
            </a:extLst>
          </p:cNvPr>
          <p:cNvPicPr>
            <a:picLocks noChangeAspect="1"/>
          </p:cNvPicPr>
          <p:nvPr/>
        </p:nvPicPr>
        <p:blipFill rotWithShape="1">
          <a:blip r:embed="rId3">
            <a:extLst>
              <a:ext uri="{28A0092B-C50C-407E-A947-70E740481C1C}">
                <a14:useLocalDpi xmlns:a14="http://schemas.microsoft.com/office/drawing/2010/main" val="0"/>
              </a:ext>
            </a:extLst>
          </a:blip>
          <a:srcRect l="675" t="1332" r="1600" b="1466"/>
          <a:stretch/>
        </p:blipFill>
        <p:spPr>
          <a:xfrm>
            <a:off x="-498009" y="-371973"/>
            <a:ext cx="5220929" cy="2849701"/>
          </a:xfrm>
          <a:prstGeom prst="rect">
            <a:avLst/>
          </a:prstGeom>
          <a:effectLst>
            <a:softEdge rad="342900"/>
          </a:effectLst>
        </p:spPr>
      </p:pic>
      <p:pic>
        <p:nvPicPr>
          <p:cNvPr id="3" name="Picture 2">
            <a:extLst>
              <a:ext uri="{FF2B5EF4-FFF2-40B4-BE49-F238E27FC236}">
                <a16:creationId xmlns:a16="http://schemas.microsoft.com/office/drawing/2014/main" id="{8BD4B101-24CA-AC6E-1ED5-1E238CCA779B}"/>
              </a:ext>
            </a:extLst>
          </p:cNvPr>
          <p:cNvPicPr>
            <a:picLocks noChangeAspect="1"/>
          </p:cNvPicPr>
          <p:nvPr/>
        </p:nvPicPr>
        <p:blipFill>
          <a:blip r:embed="rId4"/>
          <a:stretch>
            <a:fillRect/>
          </a:stretch>
        </p:blipFill>
        <p:spPr>
          <a:xfrm>
            <a:off x="4146227" y="-108155"/>
            <a:ext cx="655377" cy="390119"/>
          </a:xfrm>
          <a:prstGeom prst="rect">
            <a:avLst/>
          </a:prstGeom>
          <a:effectLst>
            <a:softEdge rad="63500"/>
          </a:effectLst>
        </p:spPr>
      </p:pic>
      <p:sp>
        <p:nvSpPr>
          <p:cNvPr id="8" name="TextBox 7">
            <a:extLst>
              <a:ext uri="{FF2B5EF4-FFF2-40B4-BE49-F238E27FC236}">
                <a16:creationId xmlns:a16="http://schemas.microsoft.com/office/drawing/2014/main" id="{3D73419A-65BF-7C15-23D7-6A1B6F04667F}"/>
              </a:ext>
            </a:extLst>
          </p:cNvPr>
          <p:cNvSpPr txBox="1"/>
          <p:nvPr/>
        </p:nvSpPr>
        <p:spPr>
          <a:xfrm>
            <a:off x="4722920" y="164952"/>
            <a:ext cx="7255969"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solidFill>
                  <a:srgbClr val="AC969E"/>
                </a:solidFill>
                <a:latin typeface="Abadi" panose="020B0604020104020204" pitchFamily="34" charset="0"/>
              </a:rPr>
              <a:t>Everyone is not going to heaven</a:t>
            </a:r>
          </a:p>
        </p:txBody>
      </p:sp>
    </p:spTree>
    <p:extLst>
      <p:ext uri="{BB962C8B-B14F-4D97-AF65-F5344CB8AC3E}">
        <p14:creationId xmlns:p14="http://schemas.microsoft.com/office/powerpoint/2010/main" val="1099056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18226</TotalTime>
  <Words>2122</Words>
  <Application>Microsoft Office PowerPoint</Application>
  <PresentationFormat>Widescreen</PresentationFormat>
  <Paragraphs>189</Paragraphs>
  <Slides>56</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250</cp:revision>
  <dcterms:created xsi:type="dcterms:W3CDTF">2022-06-01T02:28:00Z</dcterms:created>
  <dcterms:modified xsi:type="dcterms:W3CDTF">2024-04-07T13:43:34Z</dcterms:modified>
</cp:coreProperties>
</file>