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975" r:id="rId2"/>
    <p:sldId id="2971" r:id="rId3"/>
    <p:sldId id="2976" r:id="rId4"/>
    <p:sldId id="2977" r:id="rId5"/>
    <p:sldId id="2978" r:id="rId6"/>
    <p:sldId id="2979" r:id="rId7"/>
    <p:sldId id="2980" r:id="rId8"/>
    <p:sldId id="2981" r:id="rId9"/>
    <p:sldId id="2982" r:id="rId10"/>
    <p:sldId id="2972" r:id="rId11"/>
    <p:sldId id="2974" r:id="rId12"/>
    <p:sldId id="2983" r:id="rId13"/>
    <p:sldId id="2940" r:id="rId14"/>
    <p:sldId id="2985" r:id="rId15"/>
    <p:sldId id="2986" r:id="rId16"/>
    <p:sldId id="2987" r:id="rId17"/>
    <p:sldId id="2988" r:id="rId18"/>
    <p:sldId id="2989" r:id="rId19"/>
    <p:sldId id="2990" r:id="rId20"/>
    <p:sldId id="2994" r:id="rId21"/>
    <p:sldId id="2992" r:id="rId22"/>
    <p:sldId id="2991" r:id="rId23"/>
    <p:sldId id="2993" r:id="rId24"/>
    <p:sldId id="2995" r:id="rId25"/>
    <p:sldId id="2996" r:id="rId26"/>
    <p:sldId id="2997" r:id="rId27"/>
    <p:sldId id="2998" r:id="rId28"/>
    <p:sldId id="2999" r:id="rId29"/>
    <p:sldId id="3000" r:id="rId30"/>
    <p:sldId id="3001" r:id="rId31"/>
    <p:sldId id="3002" r:id="rId32"/>
    <p:sldId id="3003" r:id="rId33"/>
    <p:sldId id="3004" r:id="rId34"/>
    <p:sldId id="3005" r:id="rId35"/>
    <p:sldId id="3006" r:id="rId36"/>
    <p:sldId id="2973" r:id="rId37"/>
    <p:sldId id="298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6227"/>
    <a:srgbClr val="2C2C2A"/>
    <a:srgbClr val="272725"/>
    <a:srgbClr val="764712"/>
    <a:srgbClr val="262624"/>
    <a:srgbClr val="333333"/>
    <a:srgbClr val="2B2C29"/>
    <a:srgbClr val="343431"/>
    <a:srgbClr val="965B20"/>
    <a:srgbClr val="7B4C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90" autoAdjust="0"/>
    <p:restoredTop sz="94660"/>
  </p:normalViewPr>
  <p:slideViewPr>
    <p:cSldViewPr snapToGrid="0">
      <p:cViewPr varScale="1">
        <p:scale>
          <a:sx n="105" d="100"/>
          <a:sy n="105" d="100"/>
        </p:scale>
        <p:origin x="504" y="9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3/31/2024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37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713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816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291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067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051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993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831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742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145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87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352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67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001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1328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9126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27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90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070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484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495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142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6976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844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560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660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78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56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24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679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724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925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360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949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0271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3/31/2024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64832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green leaf with a gold border">
            <a:extLst>
              <a:ext uri="{FF2B5EF4-FFF2-40B4-BE49-F238E27FC236}">
                <a16:creationId xmlns:a16="http://schemas.microsoft.com/office/drawing/2014/main" id="{CD89AA9D-005B-EB4C-C89A-B4C30CA77847}"/>
              </a:ext>
            </a:extLst>
          </p:cNvPr>
          <p:cNvPicPr>
            <a:picLocks noChangeAspect="1"/>
          </p:cNvPicPr>
          <p:nvPr/>
        </p:nvPicPr>
        <p:blipFill rotWithShape="1">
          <a:blip r:embed="rId2">
            <a:extLst>
              <a:ext uri="{28A0092B-C50C-407E-A947-70E740481C1C}">
                <a14:useLocalDpi xmlns:a14="http://schemas.microsoft.com/office/drawing/2010/main" val="0"/>
              </a:ext>
            </a:extLst>
          </a:blip>
          <a:srcRect t="21632" b="22129"/>
          <a:stretch/>
        </p:blipFill>
        <p:spPr>
          <a:xfrm>
            <a:off x="20" y="1282"/>
            <a:ext cx="12191980" cy="6856718"/>
          </a:xfrm>
          <a:prstGeom prst="rect">
            <a:avLst/>
          </a:prstGeom>
        </p:spPr>
      </p:pic>
    </p:spTree>
    <p:extLst>
      <p:ext uri="{BB962C8B-B14F-4D97-AF65-F5344CB8AC3E}">
        <p14:creationId xmlns:p14="http://schemas.microsoft.com/office/powerpoint/2010/main" val="353870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5353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2E090E-CED0-4D6D-F8B3-22D5100FB7D8}"/>
              </a:ext>
            </a:extLst>
          </p:cNvPr>
          <p:cNvPicPr>
            <a:picLocks noChangeAspect="1"/>
          </p:cNvPicPr>
          <p:nvPr/>
        </p:nvPicPr>
        <p:blipFill>
          <a:blip r:embed="rId2"/>
          <a:stretch>
            <a:fillRect/>
          </a:stretch>
        </p:blipFill>
        <p:spPr>
          <a:xfrm>
            <a:off x="-36845" y="1"/>
            <a:ext cx="12228845" cy="1069848"/>
          </a:xfrm>
          <a:prstGeom prst="rect">
            <a:avLst/>
          </a:prstGeom>
          <a:effectLst>
            <a:softEdge rad="50800"/>
          </a:effectLst>
        </p:spPr>
      </p:pic>
      <p:sp>
        <p:nvSpPr>
          <p:cNvPr id="7" name="Title 1">
            <a:extLst>
              <a:ext uri="{FF2B5EF4-FFF2-40B4-BE49-F238E27FC236}">
                <a16:creationId xmlns:a16="http://schemas.microsoft.com/office/drawing/2014/main" id="{D5186971-0222-866B-A58C-E25DEE1EC2D5}"/>
              </a:ext>
            </a:extLst>
          </p:cNvPr>
          <p:cNvSpPr txBox="1">
            <a:spLocks noChangeArrowheads="1"/>
          </p:cNvSpPr>
          <p:nvPr/>
        </p:nvSpPr>
        <p:spPr bwMode="auto">
          <a:xfrm>
            <a:off x="146797" y="1069849"/>
            <a:ext cx="11898405" cy="5575500"/>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800" b="0" i="0" u="none" strike="noStrike" kern="0" cap="none" spc="-200" normalizeH="0" baseline="0" noProof="0" dirty="0">
                <a:ln>
                  <a:noFill/>
                </a:ln>
                <a:solidFill>
                  <a:prstClr val="white">
                    <a:lumMod val="95000"/>
                  </a:prstClr>
                </a:solidFill>
                <a:effectLst/>
                <a:uLnTx/>
                <a:uFillTx/>
                <a:latin typeface="Calibri"/>
                <a:ea typeface="+mn-ea"/>
                <a:cs typeface="Tahoma" panose="020B0604030504040204" pitchFamily="34" charset="0"/>
              </a:rPr>
              <a:t>I believe you were sent from God, but won’t trust you enough to change what I believe about you.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800" kern="0" spc="-200" dirty="0">
              <a:solidFill>
                <a:prstClr val="white">
                  <a:lumMod val="95000"/>
                </a:prstClr>
              </a:solidFill>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800" b="0" i="0" u="none" strike="noStrike" kern="0" cap="none" spc="-200" normalizeH="0" baseline="0" noProof="0" dirty="0">
                <a:ln>
                  <a:noFill/>
                </a:ln>
                <a:solidFill>
                  <a:prstClr val="white">
                    <a:lumMod val="95000"/>
                  </a:prstClr>
                </a:solidFill>
                <a:effectLst/>
                <a:uLnTx/>
                <a:uFillTx/>
                <a:latin typeface="Calibri"/>
                <a:ea typeface="+mn-ea"/>
                <a:cs typeface="Tahoma" panose="020B0604030504040204" pitchFamily="34" charset="0"/>
              </a:rPr>
              <a:t>My version of who I think you should be is more important than who you really are.</a:t>
            </a:r>
          </a:p>
        </p:txBody>
      </p:sp>
    </p:spTree>
    <p:extLst>
      <p:ext uri="{BB962C8B-B14F-4D97-AF65-F5344CB8AC3E}">
        <p14:creationId xmlns:p14="http://schemas.microsoft.com/office/powerpoint/2010/main" val="1784917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913A3C-41BE-0B18-C05D-1FBA08349C16}"/>
              </a:ext>
            </a:extLst>
          </p:cNvPr>
          <p:cNvPicPr>
            <a:picLocks noChangeAspect="1"/>
          </p:cNvPicPr>
          <p:nvPr/>
        </p:nvPicPr>
        <p:blipFill>
          <a:blip r:embed="rId2"/>
          <a:stretch>
            <a:fillRect/>
          </a:stretch>
        </p:blipFill>
        <p:spPr>
          <a:xfrm>
            <a:off x="-226143" y="-186814"/>
            <a:ext cx="4422331" cy="2487561"/>
          </a:xfrm>
          <a:prstGeom prst="rect">
            <a:avLst/>
          </a:prstGeom>
          <a:effectLst>
            <a:softEdge rad="342900"/>
          </a:effectLst>
        </p:spPr>
      </p:pic>
      <p:sp>
        <p:nvSpPr>
          <p:cNvPr id="5" name="TextBox 4">
            <a:extLst>
              <a:ext uri="{FF2B5EF4-FFF2-40B4-BE49-F238E27FC236}">
                <a16:creationId xmlns:a16="http://schemas.microsoft.com/office/drawing/2014/main" id="{66242A7D-DE8D-4BDD-9373-6B8046993FBB}"/>
              </a:ext>
            </a:extLst>
          </p:cNvPr>
          <p:cNvSpPr txBox="1"/>
          <p:nvPr/>
        </p:nvSpPr>
        <p:spPr>
          <a:xfrm>
            <a:off x="0" y="5362024"/>
            <a:ext cx="12192000" cy="1569660"/>
          </a:xfrm>
          <a:prstGeom prst="rect">
            <a:avLst/>
          </a:prstGeom>
          <a:solidFill>
            <a:srgbClr val="16190E"/>
          </a:solidFill>
          <a:effectLst>
            <a:softEdge rad="8890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You can know a lot about the  bible and still miss what is most important</a:t>
            </a:r>
          </a:p>
        </p:txBody>
      </p:sp>
    </p:spTree>
    <p:extLst>
      <p:ext uri="{BB962C8B-B14F-4D97-AF65-F5344CB8AC3E}">
        <p14:creationId xmlns:p14="http://schemas.microsoft.com/office/powerpoint/2010/main" val="1367551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John 3:1–21 (NIV) </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Now there was a Pharisee, a man named Nicodemus who was a member of the Jewish ruling council.  He came to Jesus at night and said, “Rabbi, we know that you are a teacher who has come from God. For no one could perform the signs you are doing if God were not with him.”</a:t>
            </a:r>
            <a:endPar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727999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913A3C-41BE-0B18-C05D-1FBA08349C16}"/>
              </a:ext>
            </a:extLst>
          </p:cNvPr>
          <p:cNvPicPr>
            <a:picLocks noChangeAspect="1"/>
          </p:cNvPicPr>
          <p:nvPr/>
        </p:nvPicPr>
        <p:blipFill>
          <a:blip r:embed="rId2"/>
          <a:stretch>
            <a:fillRect/>
          </a:stretch>
        </p:blipFill>
        <p:spPr>
          <a:xfrm>
            <a:off x="-226143" y="-186814"/>
            <a:ext cx="4422331" cy="2487561"/>
          </a:xfrm>
          <a:prstGeom prst="rect">
            <a:avLst/>
          </a:prstGeom>
          <a:effectLst>
            <a:softEdge rad="342900"/>
          </a:effectLst>
        </p:spPr>
      </p:pic>
      <p:sp>
        <p:nvSpPr>
          <p:cNvPr id="5" name="TextBox 4">
            <a:extLst>
              <a:ext uri="{FF2B5EF4-FFF2-40B4-BE49-F238E27FC236}">
                <a16:creationId xmlns:a16="http://schemas.microsoft.com/office/drawing/2014/main" id="{66242A7D-DE8D-4BDD-9373-6B8046993FBB}"/>
              </a:ext>
            </a:extLst>
          </p:cNvPr>
          <p:cNvSpPr txBox="1"/>
          <p:nvPr/>
        </p:nvSpPr>
        <p:spPr>
          <a:xfrm>
            <a:off x="0" y="5362024"/>
            <a:ext cx="12192000" cy="1569660"/>
          </a:xfrm>
          <a:prstGeom prst="rect">
            <a:avLst/>
          </a:prstGeom>
          <a:solidFill>
            <a:srgbClr val="16190E"/>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You must be born spiritually to go to heaven</a:t>
            </a:r>
          </a:p>
        </p:txBody>
      </p:sp>
      <p:sp>
        <p:nvSpPr>
          <p:cNvPr id="8" name="TextBox 7">
            <a:extLst>
              <a:ext uri="{FF2B5EF4-FFF2-40B4-BE49-F238E27FC236}">
                <a16:creationId xmlns:a16="http://schemas.microsoft.com/office/drawing/2014/main" id="{3D73419A-65BF-7C15-23D7-6A1B6F04667F}"/>
              </a:ext>
            </a:extLst>
          </p:cNvPr>
          <p:cNvSpPr txBox="1"/>
          <p:nvPr/>
        </p:nvSpPr>
        <p:spPr>
          <a:xfrm>
            <a:off x="4722920" y="164952"/>
            <a:ext cx="7255969" cy="1077218"/>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3200" dirty="0">
                <a:solidFill>
                  <a:srgbClr val="9E6227"/>
                </a:solidFill>
                <a:latin typeface="Abadi" panose="020B0604020104020204" pitchFamily="34" charset="0"/>
              </a:rPr>
              <a:t>You can know a lot about the  bible and still miss what is most important</a:t>
            </a:r>
          </a:p>
        </p:txBody>
      </p:sp>
    </p:spTree>
    <p:extLst>
      <p:ext uri="{BB962C8B-B14F-4D97-AF65-F5344CB8AC3E}">
        <p14:creationId xmlns:p14="http://schemas.microsoft.com/office/powerpoint/2010/main" val="3694104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John 3:1–21 (NIV) </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Jesus replied, “Very truly I tell you, no one can see the kingdom of God unless they are born again.”</a:t>
            </a:r>
            <a:endPar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4287491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John 3:1–21 (NIV) </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How can someone be born when they are old?” Nicodemus asked. “Surely they cannot enter a second time into their mother’s womb to be born!” </a:t>
            </a:r>
            <a:endPar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1453843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John 3:1–21 (NIV) </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Jesus answered, “Very truly I tell you, no one can enter the kingdom of God unless they are born of water </a:t>
            </a:r>
            <a:r>
              <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and the Spirit.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400" kern="0" spc="-200" dirty="0">
              <a:solidFill>
                <a:srgbClr val="C00000"/>
              </a:solidFill>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Flesh gives birth to flesh, but the Spirit gives birth to spirit. </a:t>
            </a:r>
            <a:endPar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2539996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John 3:1–21 (NIV) </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You should not be surprised at my saying, ‘You must be born again.’  The wind blows wherever it pleases. You hear its sound, but you cannot tell where it comes from or where it is going. So it is with everyone born of the Spirit.”  “How can this be?” Nicodemus asked. </a:t>
            </a:r>
            <a:endPar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2896237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John 3:1–21 (NIV) </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“You are Israel’s teacher,” said Jesus, “and do you not understand these things? </a:t>
            </a:r>
            <a:endPar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1048524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913A3C-41BE-0B18-C05D-1FBA08349C16}"/>
              </a:ext>
            </a:extLst>
          </p:cNvPr>
          <p:cNvPicPr>
            <a:picLocks noChangeAspect="1"/>
          </p:cNvPicPr>
          <p:nvPr/>
        </p:nvPicPr>
        <p:blipFill>
          <a:blip r:embed="rId2"/>
          <a:stretch>
            <a:fillRect/>
          </a:stretch>
        </p:blipFill>
        <p:spPr>
          <a:xfrm>
            <a:off x="-226143" y="-186814"/>
            <a:ext cx="4422331" cy="2487561"/>
          </a:xfrm>
          <a:prstGeom prst="rect">
            <a:avLst/>
          </a:prstGeom>
          <a:effectLst>
            <a:softEdge rad="342900"/>
          </a:effectLst>
        </p:spPr>
      </p:pic>
      <p:sp>
        <p:nvSpPr>
          <p:cNvPr id="5" name="TextBox 4">
            <a:extLst>
              <a:ext uri="{FF2B5EF4-FFF2-40B4-BE49-F238E27FC236}">
                <a16:creationId xmlns:a16="http://schemas.microsoft.com/office/drawing/2014/main" id="{66242A7D-DE8D-4BDD-9373-6B8046993FBB}"/>
              </a:ext>
            </a:extLst>
          </p:cNvPr>
          <p:cNvSpPr txBox="1"/>
          <p:nvPr/>
        </p:nvSpPr>
        <p:spPr>
          <a:xfrm>
            <a:off x="0" y="5362024"/>
            <a:ext cx="12192000" cy="830997"/>
          </a:xfrm>
          <a:prstGeom prst="rect">
            <a:avLst/>
          </a:prstGeom>
          <a:solidFill>
            <a:srgbClr val="16190E"/>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God loves you! </a:t>
            </a:r>
          </a:p>
        </p:txBody>
      </p:sp>
      <p:sp>
        <p:nvSpPr>
          <p:cNvPr id="8" name="TextBox 7">
            <a:extLst>
              <a:ext uri="{FF2B5EF4-FFF2-40B4-BE49-F238E27FC236}">
                <a16:creationId xmlns:a16="http://schemas.microsoft.com/office/drawing/2014/main" id="{3D73419A-65BF-7C15-23D7-6A1B6F04667F}"/>
              </a:ext>
            </a:extLst>
          </p:cNvPr>
          <p:cNvSpPr txBox="1"/>
          <p:nvPr/>
        </p:nvSpPr>
        <p:spPr>
          <a:xfrm>
            <a:off x="4722920" y="164952"/>
            <a:ext cx="7255969" cy="2554545"/>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3200" dirty="0">
                <a:solidFill>
                  <a:srgbClr val="9E6227"/>
                </a:solidFill>
                <a:latin typeface="Abadi" panose="020B0604020104020204" pitchFamily="34" charset="0"/>
              </a:rPr>
              <a:t>You can know a lot about the bible and still miss what is most important</a:t>
            </a:r>
          </a:p>
          <a:p>
            <a:pPr marL="365751" indent="-380990" defTabSz="609585">
              <a:spcBef>
                <a:spcPct val="0"/>
              </a:spcBef>
              <a:buFont typeface="Arial" panose="020B0604020202020204" pitchFamily="34" charset="0"/>
              <a:buChar char="•"/>
              <a:defRPr/>
            </a:pPr>
            <a:endParaRPr lang="en-US" altLang="en-US" sz="3200" dirty="0">
              <a:solidFill>
                <a:srgbClr val="9E6227"/>
              </a:solidFill>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3200" dirty="0">
                <a:solidFill>
                  <a:srgbClr val="9E6227"/>
                </a:solidFill>
                <a:latin typeface="Abadi" panose="020B0604020104020204" pitchFamily="34" charset="0"/>
              </a:rPr>
              <a:t>You must be born spiritually to go to heaven</a:t>
            </a:r>
          </a:p>
        </p:txBody>
      </p:sp>
    </p:spTree>
    <p:extLst>
      <p:ext uri="{BB962C8B-B14F-4D97-AF65-F5344CB8AC3E}">
        <p14:creationId xmlns:p14="http://schemas.microsoft.com/office/powerpoint/2010/main" val="400507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1 Peter 1:18–21 (NIV) </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solidFill>
                  <a:srgbClr val="252522"/>
                </a:solidFill>
                <a:effectLst/>
                <a:uLnTx/>
                <a:uFillTx/>
                <a:latin typeface="Calibri"/>
                <a:ea typeface="+mn-ea"/>
                <a:cs typeface="Tahoma" panose="020B0604030504040204" pitchFamily="34" charset="0"/>
              </a:rPr>
              <a:t>For you know that it was not with perishable things such as silver or gold that you were redeemed from the empty way of life handed down to you from your ancestors,  but with the precious blood of Christ, a lamb without blemish or defect. </a:t>
            </a:r>
          </a:p>
        </p:txBody>
      </p:sp>
    </p:spTree>
    <p:extLst>
      <p:ext uri="{BB962C8B-B14F-4D97-AF65-F5344CB8AC3E}">
        <p14:creationId xmlns:p14="http://schemas.microsoft.com/office/powerpoint/2010/main" val="685447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John 3:1–21 (NIV) </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For God so loved the world that he gave his one and only Son, </a:t>
            </a: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that whoever believes in him shall not perish but have eternal life. </a:t>
            </a:r>
          </a:p>
        </p:txBody>
      </p:sp>
    </p:spTree>
    <p:extLst>
      <p:ext uri="{BB962C8B-B14F-4D97-AF65-F5344CB8AC3E}">
        <p14:creationId xmlns:p14="http://schemas.microsoft.com/office/powerpoint/2010/main" val="1513065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913A3C-41BE-0B18-C05D-1FBA08349C16}"/>
              </a:ext>
            </a:extLst>
          </p:cNvPr>
          <p:cNvPicPr>
            <a:picLocks noChangeAspect="1"/>
          </p:cNvPicPr>
          <p:nvPr/>
        </p:nvPicPr>
        <p:blipFill>
          <a:blip r:embed="rId2"/>
          <a:stretch>
            <a:fillRect/>
          </a:stretch>
        </p:blipFill>
        <p:spPr>
          <a:xfrm>
            <a:off x="-226143" y="-186814"/>
            <a:ext cx="4422331" cy="2487561"/>
          </a:xfrm>
          <a:prstGeom prst="rect">
            <a:avLst/>
          </a:prstGeom>
          <a:effectLst>
            <a:softEdge rad="342900"/>
          </a:effectLst>
        </p:spPr>
      </p:pic>
      <p:sp>
        <p:nvSpPr>
          <p:cNvPr id="5" name="TextBox 4">
            <a:extLst>
              <a:ext uri="{FF2B5EF4-FFF2-40B4-BE49-F238E27FC236}">
                <a16:creationId xmlns:a16="http://schemas.microsoft.com/office/drawing/2014/main" id="{66242A7D-DE8D-4BDD-9373-6B8046993FBB}"/>
              </a:ext>
            </a:extLst>
          </p:cNvPr>
          <p:cNvSpPr txBox="1"/>
          <p:nvPr/>
        </p:nvSpPr>
        <p:spPr>
          <a:xfrm>
            <a:off x="0" y="5362024"/>
            <a:ext cx="12192000" cy="830997"/>
          </a:xfrm>
          <a:prstGeom prst="rect">
            <a:avLst/>
          </a:prstGeom>
          <a:solidFill>
            <a:srgbClr val="16190E"/>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Why did God need to give us Jesus?</a:t>
            </a:r>
          </a:p>
        </p:txBody>
      </p:sp>
      <p:sp>
        <p:nvSpPr>
          <p:cNvPr id="8" name="TextBox 7">
            <a:extLst>
              <a:ext uri="{FF2B5EF4-FFF2-40B4-BE49-F238E27FC236}">
                <a16:creationId xmlns:a16="http://schemas.microsoft.com/office/drawing/2014/main" id="{3D73419A-65BF-7C15-23D7-6A1B6F04667F}"/>
              </a:ext>
            </a:extLst>
          </p:cNvPr>
          <p:cNvSpPr txBox="1"/>
          <p:nvPr/>
        </p:nvSpPr>
        <p:spPr>
          <a:xfrm>
            <a:off x="4722920" y="164952"/>
            <a:ext cx="7255969" cy="3539430"/>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3200" dirty="0">
                <a:solidFill>
                  <a:srgbClr val="9E6227"/>
                </a:solidFill>
                <a:latin typeface="Abadi" panose="020B0604020104020204" pitchFamily="34" charset="0"/>
              </a:rPr>
              <a:t>You can know a lot about the bible and still miss what is most important</a:t>
            </a:r>
          </a:p>
          <a:p>
            <a:pPr marL="365751" indent="-380990" defTabSz="609585">
              <a:spcBef>
                <a:spcPct val="0"/>
              </a:spcBef>
              <a:buFont typeface="Arial" panose="020B0604020202020204" pitchFamily="34" charset="0"/>
              <a:buChar char="•"/>
              <a:defRPr/>
            </a:pPr>
            <a:endParaRPr lang="en-US" altLang="en-US" sz="3200" dirty="0">
              <a:solidFill>
                <a:srgbClr val="9E6227"/>
              </a:solidFill>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3200" dirty="0">
                <a:solidFill>
                  <a:srgbClr val="9E6227"/>
                </a:solidFill>
                <a:latin typeface="Abadi" panose="020B0604020104020204" pitchFamily="34" charset="0"/>
              </a:rPr>
              <a:t>You must be born spiritually to go to heaven</a:t>
            </a:r>
          </a:p>
          <a:p>
            <a:pPr marL="365751" indent="-380990" defTabSz="609585">
              <a:spcBef>
                <a:spcPct val="0"/>
              </a:spcBef>
              <a:buFont typeface="Arial" panose="020B0604020202020204" pitchFamily="34" charset="0"/>
              <a:buChar char="•"/>
              <a:defRPr/>
            </a:pPr>
            <a:endParaRPr lang="en-US" altLang="en-US" sz="3200" dirty="0">
              <a:solidFill>
                <a:srgbClr val="9E6227"/>
              </a:solidFill>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3200" dirty="0">
                <a:solidFill>
                  <a:srgbClr val="9E6227"/>
                </a:solidFill>
                <a:latin typeface="Abadi" panose="020B0604020104020204" pitchFamily="34" charset="0"/>
              </a:rPr>
              <a:t>God loves you!</a:t>
            </a:r>
          </a:p>
        </p:txBody>
      </p:sp>
    </p:spTree>
    <p:extLst>
      <p:ext uri="{BB962C8B-B14F-4D97-AF65-F5344CB8AC3E}">
        <p14:creationId xmlns:p14="http://schemas.microsoft.com/office/powerpoint/2010/main" val="2661328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John 3:1–21 (NIV) </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For God did not send his Son into the world to condemn the world, but to save the world through him. Whoever believes in him is not condemned, but whoever does not believe </a:t>
            </a:r>
            <a:r>
              <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stands condemned already </a:t>
            </a: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because they have not believed in the name of God’s one and only Son. </a:t>
            </a:r>
          </a:p>
        </p:txBody>
      </p:sp>
    </p:spTree>
    <p:extLst>
      <p:ext uri="{BB962C8B-B14F-4D97-AF65-F5344CB8AC3E}">
        <p14:creationId xmlns:p14="http://schemas.microsoft.com/office/powerpoint/2010/main" val="373533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John 3:36 (NIV) </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Whoever believes in the Son has eternal life, but whoever rejects the Son will not see life, </a:t>
            </a:r>
            <a:r>
              <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for God’s wrath remains on them. </a:t>
            </a:r>
          </a:p>
        </p:txBody>
      </p:sp>
    </p:spTree>
    <p:extLst>
      <p:ext uri="{BB962C8B-B14F-4D97-AF65-F5344CB8AC3E}">
        <p14:creationId xmlns:p14="http://schemas.microsoft.com/office/powerpoint/2010/main" val="1893278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5353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2E090E-CED0-4D6D-F8B3-22D5100FB7D8}"/>
              </a:ext>
            </a:extLst>
          </p:cNvPr>
          <p:cNvPicPr>
            <a:picLocks noChangeAspect="1"/>
          </p:cNvPicPr>
          <p:nvPr/>
        </p:nvPicPr>
        <p:blipFill>
          <a:blip r:embed="rId2"/>
          <a:stretch>
            <a:fillRect/>
          </a:stretch>
        </p:blipFill>
        <p:spPr>
          <a:xfrm>
            <a:off x="-36845" y="1"/>
            <a:ext cx="12228845" cy="1069848"/>
          </a:xfrm>
          <a:prstGeom prst="rect">
            <a:avLst/>
          </a:prstGeom>
          <a:effectLst>
            <a:softEdge rad="50800"/>
          </a:effectLst>
        </p:spPr>
      </p:pic>
      <p:sp>
        <p:nvSpPr>
          <p:cNvPr id="7" name="Title 1">
            <a:extLst>
              <a:ext uri="{FF2B5EF4-FFF2-40B4-BE49-F238E27FC236}">
                <a16:creationId xmlns:a16="http://schemas.microsoft.com/office/drawing/2014/main" id="{D5186971-0222-866B-A58C-E25DEE1EC2D5}"/>
              </a:ext>
            </a:extLst>
          </p:cNvPr>
          <p:cNvSpPr txBox="1">
            <a:spLocks noChangeArrowheads="1"/>
          </p:cNvSpPr>
          <p:nvPr/>
        </p:nvSpPr>
        <p:spPr bwMode="auto">
          <a:xfrm>
            <a:off x="146797" y="1069849"/>
            <a:ext cx="11898405" cy="5575500"/>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lvl="0" algn="ctr" defTabSz="609585">
              <a:lnSpc>
                <a:spcPct val="100000"/>
              </a:lnSpc>
              <a:spcBef>
                <a:spcPct val="0"/>
              </a:spcBef>
              <a:buNone/>
              <a:defRPr/>
            </a:pPr>
            <a:r>
              <a:rPr lang="en-US" altLang="en-US" sz="4800" kern="0" spc="-200" dirty="0">
                <a:solidFill>
                  <a:prstClr val="white">
                    <a:lumMod val="95000"/>
                  </a:prstClr>
                </a:solidFill>
                <a:latin typeface="Calibri"/>
                <a:cs typeface="Tahoma" panose="020B0604030504040204" pitchFamily="34" charset="0"/>
              </a:rPr>
              <a:t>What do I have to do to miss out on heaven?</a:t>
            </a:r>
          </a:p>
          <a:p>
            <a:pPr lvl="0" algn="ctr" defTabSz="609585">
              <a:lnSpc>
                <a:spcPct val="100000"/>
              </a:lnSpc>
              <a:spcBef>
                <a:spcPct val="0"/>
              </a:spcBef>
              <a:buNone/>
              <a:defRPr/>
            </a:pPr>
            <a:endParaRPr lang="en-US" altLang="en-US" sz="4800" kern="0" spc="-200" dirty="0">
              <a:solidFill>
                <a:prstClr val="white">
                  <a:lumMod val="95000"/>
                </a:prstClr>
              </a:solidFill>
              <a:latin typeface="Calibri"/>
              <a:cs typeface="Tahoma" panose="020B0604030504040204" pitchFamily="34" charset="0"/>
            </a:endParaRPr>
          </a:p>
          <a:p>
            <a:pPr lvl="0" algn="ctr" defTabSz="609585">
              <a:lnSpc>
                <a:spcPct val="100000"/>
              </a:lnSpc>
              <a:spcBef>
                <a:spcPct val="0"/>
              </a:spcBef>
              <a:buNone/>
              <a:defRPr/>
            </a:pPr>
            <a:r>
              <a:rPr lang="en-US" altLang="en-US" sz="4800" kern="0" spc="-200" dirty="0">
                <a:solidFill>
                  <a:prstClr val="white">
                    <a:lumMod val="95000"/>
                  </a:prstClr>
                </a:solidFill>
                <a:latin typeface="Calibri"/>
                <a:cs typeface="Tahoma" panose="020B0604030504040204" pitchFamily="34" charset="0"/>
              </a:rPr>
              <a:t>NOTHING!</a:t>
            </a:r>
            <a:endParaRPr kumimoji="0" lang="en-US" altLang="en-US" sz="4800" b="0" i="0" u="none" strike="noStrike" kern="0" cap="none" spc="-200" normalizeH="0" baseline="0" noProof="0" dirty="0">
              <a:ln>
                <a:noFill/>
              </a:ln>
              <a:solidFill>
                <a:prstClr val="white">
                  <a:lumMod val="95000"/>
                </a:prstClr>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694655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Romans 3:23–24 (NIV) </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for all have sinned and fall short of the glory of God,  and all are justified freely by his grace through the redemption that came by Christ Jesus. </a:t>
            </a:r>
            <a:endPar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3054978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Romans 6:23 (NIV) </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For the wages of sin is death, but the gift of God is eternal life in Christ Jesus our Lord. </a:t>
            </a:r>
            <a:endPar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2080453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Romans 5:8 (NIV) </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But God demonstrates his own love for us in this: While we were still sinners, Christ died for us. </a:t>
            </a:r>
            <a:endPar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1557419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Romans 10:9–11 (NIV) </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If you declare with your mouth, “Jesus is Lord,” and </a:t>
            </a:r>
            <a:r>
              <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believe</a:t>
            </a: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 in your heart that God raised him from the dead, you will be saved.  For it is with your heart that you </a:t>
            </a:r>
            <a:r>
              <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believe</a:t>
            </a: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 and are justified, and it is with your mouth that you profess your faith and are saved.  As Scripture says, “Anyone who </a:t>
            </a:r>
            <a:r>
              <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believes</a:t>
            </a: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 in him will never be put to shame.” </a:t>
            </a:r>
            <a:endPar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3499159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913A3C-41BE-0B18-C05D-1FBA08349C16}"/>
              </a:ext>
            </a:extLst>
          </p:cNvPr>
          <p:cNvPicPr>
            <a:picLocks noChangeAspect="1"/>
          </p:cNvPicPr>
          <p:nvPr/>
        </p:nvPicPr>
        <p:blipFill>
          <a:blip r:embed="rId2"/>
          <a:stretch>
            <a:fillRect/>
          </a:stretch>
        </p:blipFill>
        <p:spPr>
          <a:xfrm>
            <a:off x="-226143" y="-186814"/>
            <a:ext cx="4422331" cy="2487561"/>
          </a:xfrm>
          <a:prstGeom prst="rect">
            <a:avLst/>
          </a:prstGeom>
          <a:effectLst>
            <a:softEdge rad="342900"/>
          </a:effectLst>
        </p:spPr>
      </p:pic>
      <p:sp>
        <p:nvSpPr>
          <p:cNvPr id="5" name="TextBox 4">
            <a:extLst>
              <a:ext uri="{FF2B5EF4-FFF2-40B4-BE49-F238E27FC236}">
                <a16:creationId xmlns:a16="http://schemas.microsoft.com/office/drawing/2014/main" id="{66242A7D-DE8D-4BDD-9373-6B8046993FBB}"/>
              </a:ext>
            </a:extLst>
          </p:cNvPr>
          <p:cNvSpPr txBox="1"/>
          <p:nvPr/>
        </p:nvSpPr>
        <p:spPr>
          <a:xfrm>
            <a:off x="0" y="5362024"/>
            <a:ext cx="12192000" cy="1569660"/>
          </a:xfrm>
          <a:prstGeom prst="rect">
            <a:avLst/>
          </a:prstGeom>
          <a:solidFill>
            <a:srgbClr val="16190E"/>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You must believe Jesus is the Son of God and that he died on the cross for you</a:t>
            </a:r>
          </a:p>
        </p:txBody>
      </p:sp>
      <p:sp>
        <p:nvSpPr>
          <p:cNvPr id="8" name="TextBox 7">
            <a:extLst>
              <a:ext uri="{FF2B5EF4-FFF2-40B4-BE49-F238E27FC236}">
                <a16:creationId xmlns:a16="http://schemas.microsoft.com/office/drawing/2014/main" id="{3D73419A-65BF-7C15-23D7-6A1B6F04667F}"/>
              </a:ext>
            </a:extLst>
          </p:cNvPr>
          <p:cNvSpPr txBox="1"/>
          <p:nvPr/>
        </p:nvSpPr>
        <p:spPr>
          <a:xfrm>
            <a:off x="4722920" y="164952"/>
            <a:ext cx="7255969" cy="4524315"/>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3200" dirty="0">
                <a:solidFill>
                  <a:srgbClr val="9E6227"/>
                </a:solidFill>
                <a:latin typeface="Abadi" panose="020B0604020104020204" pitchFamily="34" charset="0"/>
              </a:rPr>
              <a:t>You can know a lot about the bible and still miss what is most important</a:t>
            </a:r>
          </a:p>
          <a:p>
            <a:pPr marL="365751" indent="-380990" defTabSz="609585">
              <a:spcBef>
                <a:spcPct val="0"/>
              </a:spcBef>
              <a:buFont typeface="Arial" panose="020B0604020202020204" pitchFamily="34" charset="0"/>
              <a:buChar char="•"/>
              <a:defRPr/>
            </a:pPr>
            <a:endParaRPr lang="en-US" altLang="en-US" sz="3200" dirty="0">
              <a:solidFill>
                <a:srgbClr val="9E6227"/>
              </a:solidFill>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3200" dirty="0">
                <a:solidFill>
                  <a:srgbClr val="9E6227"/>
                </a:solidFill>
                <a:latin typeface="Abadi" panose="020B0604020104020204" pitchFamily="34" charset="0"/>
              </a:rPr>
              <a:t>You must be born spiritually to go to heaven</a:t>
            </a:r>
          </a:p>
          <a:p>
            <a:pPr marL="365751" indent="-380990" defTabSz="609585">
              <a:spcBef>
                <a:spcPct val="0"/>
              </a:spcBef>
              <a:buFont typeface="Arial" panose="020B0604020202020204" pitchFamily="34" charset="0"/>
              <a:buChar char="•"/>
              <a:defRPr/>
            </a:pPr>
            <a:endParaRPr lang="en-US" altLang="en-US" sz="3200" dirty="0">
              <a:solidFill>
                <a:srgbClr val="9E6227"/>
              </a:solidFill>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3200" dirty="0">
                <a:solidFill>
                  <a:srgbClr val="9E6227"/>
                </a:solidFill>
                <a:latin typeface="Abadi" panose="020B0604020104020204" pitchFamily="34" charset="0"/>
              </a:rPr>
              <a:t>God loves you!</a:t>
            </a:r>
          </a:p>
          <a:p>
            <a:pPr marL="365751" indent="-380990" defTabSz="609585">
              <a:spcBef>
                <a:spcPct val="0"/>
              </a:spcBef>
              <a:buFont typeface="Arial" panose="020B0604020202020204" pitchFamily="34" charset="0"/>
              <a:buChar char="•"/>
              <a:defRPr/>
            </a:pPr>
            <a:endParaRPr lang="en-US" altLang="en-US" sz="3200" dirty="0">
              <a:solidFill>
                <a:srgbClr val="9E6227"/>
              </a:solidFill>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3200" dirty="0">
                <a:solidFill>
                  <a:srgbClr val="9E6227"/>
                </a:solidFill>
                <a:latin typeface="Abadi" panose="020B0604020104020204" pitchFamily="34" charset="0"/>
              </a:rPr>
              <a:t>Why did God need to give us Jesus?</a:t>
            </a:r>
          </a:p>
        </p:txBody>
      </p:sp>
    </p:spTree>
    <p:extLst>
      <p:ext uri="{BB962C8B-B14F-4D97-AF65-F5344CB8AC3E}">
        <p14:creationId xmlns:p14="http://schemas.microsoft.com/office/powerpoint/2010/main" val="2829794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1 Peter 1:18–21 (NIV) </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He was chosen before the creation of the world</a:t>
            </a:r>
            <a:r>
              <a:rPr kumimoji="0" lang="en-US" altLang="en-US" sz="4400" b="0" i="0" u="none" strike="noStrike" kern="0" cap="none" spc="-200" normalizeH="0" baseline="0" noProof="0" dirty="0">
                <a:ln>
                  <a:noFill/>
                </a:ln>
                <a:solidFill>
                  <a:srgbClr val="252522"/>
                </a:solidFill>
                <a:effectLst/>
                <a:uLnTx/>
                <a:uFillTx/>
                <a:latin typeface="Calibri"/>
                <a:ea typeface="+mn-ea"/>
                <a:cs typeface="Tahoma" panose="020B0604030504040204" pitchFamily="34" charset="0"/>
              </a:rPr>
              <a:t>, but was revealed in these last times for your sake.  Through him you believe in God, who raised him from the dead and glorified him, and so your faith and hope are in God. </a:t>
            </a:r>
          </a:p>
        </p:txBody>
      </p:sp>
    </p:spTree>
    <p:extLst>
      <p:ext uri="{BB962C8B-B14F-4D97-AF65-F5344CB8AC3E}">
        <p14:creationId xmlns:p14="http://schemas.microsoft.com/office/powerpoint/2010/main" val="3217094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John 3:16 (NIV)</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For God so loved the world that he gave his one and only Son, that </a:t>
            </a:r>
            <a:r>
              <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whoever believes in him </a:t>
            </a: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shall not perish but have eternal life. </a:t>
            </a:r>
            <a:endPar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1937102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5353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2E090E-CED0-4D6D-F8B3-22D5100FB7D8}"/>
              </a:ext>
            </a:extLst>
          </p:cNvPr>
          <p:cNvPicPr>
            <a:picLocks noChangeAspect="1"/>
          </p:cNvPicPr>
          <p:nvPr/>
        </p:nvPicPr>
        <p:blipFill>
          <a:blip r:embed="rId2"/>
          <a:stretch>
            <a:fillRect/>
          </a:stretch>
        </p:blipFill>
        <p:spPr>
          <a:xfrm>
            <a:off x="-36845" y="1"/>
            <a:ext cx="12228845" cy="1069848"/>
          </a:xfrm>
          <a:prstGeom prst="rect">
            <a:avLst/>
          </a:prstGeom>
          <a:effectLst>
            <a:softEdge rad="50800"/>
          </a:effectLst>
        </p:spPr>
      </p:pic>
      <p:sp>
        <p:nvSpPr>
          <p:cNvPr id="7" name="Title 1">
            <a:extLst>
              <a:ext uri="{FF2B5EF4-FFF2-40B4-BE49-F238E27FC236}">
                <a16:creationId xmlns:a16="http://schemas.microsoft.com/office/drawing/2014/main" id="{D5186971-0222-866B-A58C-E25DEE1EC2D5}"/>
              </a:ext>
            </a:extLst>
          </p:cNvPr>
          <p:cNvSpPr txBox="1">
            <a:spLocks noChangeArrowheads="1"/>
          </p:cNvSpPr>
          <p:nvPr/>
        </p:nvSpPr>
        <p:spPr bwMode="auto">
          <a:xfrm>
            <a:off x="146797" y="1069849"/>
            <a:ext cx="11898405" cy="5575500"/>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lvl="0" algn="ctr" defTabSz="609585">
              <a:lnSpc>
                <a:spcPct val="100000"/>
              </a:lnSpc>
              <a:spcBef>
                <a:spcPct val="0"/>
              </a:spcBef>
              <a:buNone/>
              <a:defRPr/>
            </a:pPr>
            <a:r>
              <a:rPr lang="en-US" altLang="en-US" sz="4400" kern="0" spc="-200" dirty="0">
                <a:solidFill>
                  <a:prstClr val="white">
                    <a:lumMod val="95000"/>
                  </a:prstClr>
                </a:solidFill>
                <a:latin typeface="Calibri"/>
                <a:cs typeface="Tahoma" panose="020B0604030504040204" pitchFamily="34" charset="0"/>
              </a:rPr>
              <a:t>The word “believe” in the Bible means more than simply agreeing in our minds that something might be true. </a:t>
            </a:r>
          </a:p>
          <a:p>
            <a:pPr lvl="0" algn="ctr" defTabSz="609585">
              <a:lnSpc>
                <a:spcPct val="100000"/>
              </a:lnSpc>
              <a:spcBef>
                <a:spcPct val="0"/>
              </a:spcBef>
              <a:buNone/>
              <a:defRPr/>
            </a:pPr>
            <a:endParaRPr lang="en-US" altLang="en-US" sz="4400" kern="0" spc="-200" dirty="0">
              <a:solidFill>
                <a:prstClr val="white">
                  <a:lumMod val="95000"/>
                </a:prstClr>
              </a:solidFill>
              <a:latin typeface="Calibri"/>
              <a:cs typeface="Tahoma" panose="020B0604030504040204" pitchFamily="34" charset="0"/>
            </a:endParaRPr>
          </a:p>
          <a:p>
            <a:pPr lvl="0" algn="ctr" defTabSz="609585">
              <a:lnSpc>
                <a:spcPct val="100000"/>
              </a:lnSpc>
              <a:spcBef>
                <a:spcPct val="0"/>
              </a:spcBef>
              <a:buNone/>
              <a:defRPr/>
            </a:pPr>
            <a:r>
              <a:rPr lang="en-US" altLang="en-US" sz="4400" kern="0" spc="-200" dirty="0">
                <a:solidFill>
                  <a:prstClr val="white">
                    <a:lumMod val="95000"/>
                  </a:prstClr>
                </a:solidFill>
                <a:latin typeface="Calibri"/>
                <a:cs typeface="Tahoma" panose="020B0604030504040204" pitchFamily="34" charset="0"/>
              </a:rPr>
              <a:t>It means “trust”—that we believe so strongly in God that we are willing to trust what He did for us on the cross, commit our lives to Him and live the way we know He wants us to live.</a:t>
            </a:r>
            <a:endParaRPr kumimoji="0" lang="en-US" altLang="en-US" sz="4400" b="0" i="0" u="none" strike="noStrike" kern="0" cap="none" spc="-200" normalizeH="0" baseline="0" noProof="0" dirty="0">
              <a:ln>
                <a:noFill/>
              </a:ln>
              <a:solidFill>
                <a:prstClr val="white">
                  <a:lumMod val="95000"/>
                </a:prstClr>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3510258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5353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2E090E-CED0-4D6D-F8B3-22D5100FB7D8}"/>
              </a:ext>
            </a:extLst>
          </p:cNvPr>
          <p:cNvPicPr>
            <a:picLocks noChangeAspect="1"/>
          </p:cNvPicPr>
          <p:nvPr/>
        </p:nvPicPr>
        <p:blipFill>
          <a:blip r:embed="rId2"/>
          <a:stretch>
            <a:fillRect/>
          </a:stretch>
        </p:blipFill>
        <p:spPr>
          <a:xfrm>
            <a:off x="-36845" y="1"/>
            <a:ext cx="12228845" cy="1069848"/>
          </a:xfrm>
          <a:prstGeom prst="rect">
            <a:avLst/>
          </a:prstGeom>
          <a:effectLst>
            <a:softEdge rad="50800"/>
          </a:effectLst>
        </p:spPr>
      </p:pic>
      <p:sp>
        <p:nvSpPr>
          <p:cNvPr id="7" name="Title 1">
            <a:extLst>
              <a:ext uri="{FF2B5EF4-FFF2-40B4-BE49-F238E27FC236}">
                <a16:creationId xmlns:a16="http://schemas.microsoft.com/office/drawing/2014/main" id="{D5186971-0222-866B-A58C-E25DEE1EC2D5}"/>
              </a:ext>
            </a:extLst>
          </p:cNvPr>
          <p:cNvSpPr txBox="1">
            <a:spLocks noChangeArrowheads="1"/>
          </p:cNvSpPr>
          <p:nvPr/>
        </p:nvSpPr>
        <p:spPr bwMode="auto">
          <a:xfrm>
            <a:off x="146797" y="1069849"/>
            <a:ext cx="11898405" cy="5575500"/>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lvl="0" algn="ctr" defTabSz="609585">
              <a:lnSpc>
                <a:spcPct val="100000"/>
              </a:lnSpc>
              <a:spcBef>
                <a:spcPct val="0"/>
              </a:spcBef>
              <a:buNone/>
              <a:defRPr/>
            </a:pPr>
            <a:r>
              <a:rPr lang="en-US" altLang="en-US" sz="4400" kern="0" spc="-200" dirty="0">
                <a:solidFill>
                  <a:prstClr val="white">
                    <a:lumMod val="95000"/>
                  </a:prstClr>
                </a:solidFill>
                <a:latin typeface="Calibri"/>
                <a:cs typeface="Tahoma" panose="020B0604030504040204" pitchFamily="34" charset="0"/>
              </a:rPr>
              <a:t>Why should we believe this? </a:t>
            </a:r>
          </a:p>
          <a:p>
            <a:pPr lvl="0" algn="ctr" defTabSz="609585">
              <a:lnSpc>
                <a:spcPct val="100000"/>
              </a:lnSpc>
              <a:spcBef>
                <a:spcPct val="0"/>
              </a:spcBef>
              <a:buNone/>
              <a:defRPr/>
            </a:pPr>
            <a:r>
              <a:rPr lang="en-US" altLang="en-US" sz="4400" kern="0" spc="-200" dirty="0">
                <a:solidFill>
                  <a:prstClr val="white">
                    <a:lumMod val="95000"/>
                  </a:prstClr>
                </a:solidFill>
                <a:latin typeface="Calibri"/>
                <a:cs typeface="Tahoma" panose="020B0604030504040204" pitchFamily="34" charset="0"/>
              </a:rPr>
              <a:t> </a:t>
            </a:r>
          </a:p>
          <a:p>
            <a:pPr lvl="0" algn="ctr" defTabSz="609585">
              <a:lnSpc>
                <a:spcPct val="100000"/>
              </a:lnSpc>
              <a:spcBef>
                <a:spcPct val="0"/>
              </a:spcBef>
              <a:buNone/>
              <a:defRPr/>
            </a:pPr>
            <a:r>
              <a:rPr lang="en-US" altLang="en-US" sz="4400" kern="0" spc="-200" dirty="0">
                <a:solidFill>
                  <a:prstClr val="white">
                    <a:lumMod val="95000"/>
                  </a:prstClr>
                </a:solidFill>
                <a:latin typeface="Calibri"/>
                <a:cs typeface="Tahoma" panose="020B0604030504040204" pitchFamily="34" charset="0"/>
              </a:rPr>
              <a:t>He is not in the tomb.  </a:t>
            </a:r>
          </a:p>
          <a:p>
            <a:pPr lvl="0" algn="ctr" defTabSz="609585">
              <a:lnSpc>
                <a:spcPct val="100000"/>
              </a:lnSpc>
              <a:spcBef>
                <a:spcPct val="0"/>
              </a:spcBef>
              <a:buNone/>
              <a:defRPr/>
            </a:pPr>
            <a:endParaRPr lang="en-US" altLang="en-US" sz="4400" kern="0" spc="-200" dirty="0">
              <a:solidFill>
                <a:prstClr val="white">
                  <a:lumMod val="95000"/>
                </a:prstClr>
              </a:solidFill>
              <a:latin typeface="Calibri"/>
              <a:cs typeface="Tahoma" panose="020B0604030504040204" pitchFamily="34" charset="0"/>
            </a:endParaRPr>
          </a:p>
          <a:p>
            <a:pPr lvl="0" algn="ctr" defTabSz="609585">
              <a:lnSpc>
                <a:spcPct val="100000"/>
              </a:lnSpc>
              <a:spcBef>
                <a:spcPct val="0"/>
              </a:spcBef>
              <a:buNone/>
              <a:defRPr/>
            </a:pPr>
            <a:r>
              <a:rPr lang="en-US" altLang="en-US" sz="4400" kern="0" spc="-200" dirty="0">
                <a:solidFill>
                  <a:prstClr val="white">
                    <a:lumMod val="95000"/>
                  </a:prstClr>
                </a:solidFill>
                <a:latin typeface="Calibri"/>
                <a:cs typeface="Tahoma" panose="020B0604030504040204" pitchFamily="34" charset="0"/>
              </a:rPr>
              <a:t>He is risen just as He said.</a:t>
            </a:r>
          </a:p>
        </p:txBody>
      </p:sp>
    </p:spTree>
    <p:extLst>
      <p:ext uri="{BB962C8B-B14F-4D97-AF65-F5344CB8AC3E}">
        <p14:creationId xmlns:p14="http://schemas.microsoft.com/office/powerpoint/2010/main" val="1378365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Luke 24:1–6 (NIV) </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On the first day of the week, very early in the morning, the women took the spices they had prepared and went to the tomb.  They found the stone rolled away from the tomb,  but when they entered, they did not find the body of the Lord Jesus. </a:t>
            </a:r>
            <a:endPar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1107124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Luke 24:1–6 (NIV) </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While they were wondering about this, suddenly two men in clothes that gleamed like lightning stood beside them. In their fright the women bowed down with their faces to the ground, but the men said to them, “Why do you look for the living among the dead?  He is not here; he has risen! </a:t>
            </a:r>
            <a:endPar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2793243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5353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2E090E-CED0-4D6D-F8B3-22D5100FB7D8}"/>
              </a:ext>
            </a:extLst>
          </p:cNvPr>
          <p:cNvPicPr>
            <a:picLocks noChangeAspect="1"/>
          </p:cNvPicPr>
          <p:nvPr/>
        </p:nvPicPr>
        <p:blipFill>
          <a:blip r:embed="rId2"/>
          <a:stretch>
            <a:fillRect/>
          </a:stretch>
        </p:blipFill>
        <p:spPr>
          <a:xfrm>
            <a:off x="-36845" y="1"/>
            <a:ext cx="12228845" cy="1069848"/>
          </a:xfrm>
          <a:prstGeom prst="rect">
            <a:avLst/>
          </a:prstGeom>
          <a:effectLst>
            <a:softEdge rad="50800"/>
          </a:effectLst>
        </p:spPr>
      </p:pic>
      <p:sp>
        <p:nvSpPr>
          <p:cNvPr id="7" name="Title 1">
            <a:extLst>
              <a:ext uri="{FF2B5EF4-FFF2-40B4-BE49-F238E27FC236}">
                <a16:creationId xmlns:a16="http://schemas.microsoft.com/office/drawing/2014/main" id="{D5186971-0222-866B-A58C-E25DEE1EC2D5}"/>
              </a:ext>
            </a:extLst>
          </p:cNvPr>
          <p:cNvSpPr txBox="1">
            <a:spLocks noChangeArrowheads="1"/>
          </p:cNvSpPr>
          <p:nvPr/>
        </p:nvSpPr>
        <p:spPr bwMode="auto">
          <a:xfrm>
            <a:off x="146797" y="1069849"/>
            <a:ext cx="11898405" cy="5575500"/>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lvl="0" algn="ctr" defTabSz="609585">
              <a:lnSpc>
                <a:spcPct val="100000"/>
              </a:lnSpc>
              <a:spcBef>
                <a:spcPct val="0"/>
              </a:spcBef>
              <a:buNone/>
              <a:defRPr/>
            </a:pPr>
            <a:r>
              <a:rPr lang="en-US" altLang="en-US" sz="4400" kern="0" spc="-200" dirty="0">
                <a:solidFill>
                  <a:prstClr val="white">
                    <a:lumMod val="95000"/>
                  </a:prstClr>
                </a:solidFill>
                <a:latin typeface="Calibri"/>
                <a:cs typeface="Tahoma" panose="020B0604030504040204" pitchFamily="34" charset="0"/>
              </a:rPr>
              <a:t>Why should we believe this? </a:t>
            </a:r>
          </a:p>
          <a:p>
            <a:pPr lvl="0" algn="ctr" defTabSz="609585">
              <a:lnSpc>
                <a:spcPct val="100000"/>
              </a:lnSpc>
              <a:spcBef>
                <a:spcPct val="0"/>
              </a:spcBef>
              <a:buNone/>
              <a:defRPr/>
            </a:pPr>
            <a:r>
              <a:rPr lang="en-US" altLang="en-US" sz="4400" kern="0" spc="-200" dirty="0">
                <a:solidFill>
                  <a:prstClr val="white">
                    <a:lumMod val="95000"/>
                  </a:prstClr>
                </a:solidFill>
                <a:latin typeface="Calibri"/>
                <a:cs typeface="Tahoma" panose="020B0604030504040204" pitchFamily="34" charset="0"/>
              </a:rPr>
              <a:t> </a:t>
            </a:r>
          </a:p>
          <a:p>
            <a:pPr lvl="0" algn="ctr" defTabSz="609585">
              <a:lnSpc>
                <a:spcPct val="100000"/>
              </a:lnSpc>
              <a:spcBef>
                <a:spcPct val="0"/>
              </a:spcBef>
              <a:buNone/>
              <a:defRPr/>
            </a:pPr>
            <a:r>
              <a:rPr lang="en-US" altLang="en-US" sz="4400" kern="0" spc="-200" dirty="0">
                <a:solidFill>
                  <a:prstClr val="white">
                    <a:lumMod val="95000"/>
                  </a:prstClr>
                </a:solidFill>
                <a:latin typeface="Calibri"/>
                <a:cs typeface="Tahoma" panose="020B0604030504040204" pitchFamily="34" charset="0"/>
              </a:rPr>
              <a:t>He is not in the tomb.  </a:t>
            </a:r>
          </a:p>
          <a:p>
            <a:pPr lvl="0" algn="ctr" defTabSz="609585">
              <a:lnSpc>
                <a:spcPct val="100000"/>
              </a:lnSpc>
              <a:spcBef>
                <a:spcPct val="0"/>
              </a:spcBef>
              <a:buNone/>
              <a:defRPr/>
            </a:pPr>
            <a:endParaRPr lang="en-US" altLang="en-US" sz="4400" kern="0" spc="-200" dirty="0">
              <a:solidFill>
                <a:prstClr val="white">
                  <a:lumMod val="95000"/>
                </a:prstClr>
              </a:solidFill>
              <a:latin typeface="Calibri"/>
              <a:cs typeface="Tahoma" panose="020B0604030504040204" pitchFamily="34" charset="0"/>
            </a:endParaRPr>
          </a:p>
          <a:p>
            <a:pPr lvl="0" algn="ctr" defTabSz="609585">
              <a:lnSpc>
                <a:spcPct val="100000"/>
              </a:lnSpc>
              <a:spcBef>
                <a:spcPct val="0"/>
              </a:spcBef>
              <a:buNone/>
              <a:defRPr/>
            </a:pPr>
            <a:r>
              <a:rPr lang="en-US" altLang="en-US" sz="4400" kern="0" spc="-200" dirty="0">
                <a:solidFill>
                  <a:prstClr val="white">
                    <a:lumMod val="95000"/>
                  </a:prstClr>
                </a:solidFill>
                <a:latin typeface="Calibri"/>
                <a:cs typeface="Tahoma" panose="020B0604030504040204" pitchFamily="34" charset="0"/>
              </a:rPr>
              <a:t>He is risen just as He said.</a:t>
            </a:r>
          </a:p>
        </p:txBody>
      </p:sp>
    </p:spTree>
    <p:extLst>
      <p:ext uri="{BB962C8B-B14F-4D97-AF65-F5344CB8AC3E}">
        <p14:creationId xmlns:p14="http://schemas.microsoft.com/office/powerpoint/2010/main" val="3279269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2E090E-CED0-4D6D-F8B3-22D5100FB7D8}"/>
              </a:ext>
            </a:extLst>
          </p:cNvPr>
          <p:cNvPicPr>
            <a:picLocks noChangeAspect="1"/>
          </p:cNvPicPr>
          <p:nvPr/>
        </p:nvPicPr>
        <p:blipFill>
          <a:blip r:embed="rId2"/>
          <a:stretch>
            <a:fillRect/>
          </a:stretch>
        </p:blipFill>
        <p:spPr>
          <a:xfrm rot="16200000">
            <a:off x="-2811780" y="2894077"/>
            <a:ext cx="6858002" cy="1069848"/>
          </a:xfrm>
          <a:prstGeom prst="rect">
            <a:avLst/>
          </a:prstGeom>
          <a:effectLst>
            <a:softEdge rad="50800"/>
          </a:effectLst>
        </p:spPr>
      </p:pic>
      <p:sp>
        <p:nvSpPr>
          <p:cNvPr id="2" name="Title 1">
            <a:extLst>
              <a:ext uri="{FF2B5EF4-FFF2-40B4-BE49-F238E27FC236}">
                <a16:creationId xmlns:a16="http://schemas.microsoft.com/office/drawing/2014/main" id="{6D696385-220A-F75A-9275-0857F599C397}"/>
              </a:ext>
            </a:extLst>
          </p:cNvPr>
          <p:cNvSpPr txBox="1">
            <a:spLocks noChangeArrowheads="1"/>
          </p:cNvSpPr>
          <p:nvPr/>
        </p:nvSpPr>
        <p:spPr bwMode="auto">
          <a:xfrm>
            <a:off x="1622323" y="322521"/>
            <a:ext cx="10569677" cy="621295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457200" marR="0" lvl="0" indent="-4572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4000" b="0" i="0" u="none" strike="noStrike" kern="0" cap="none" spc="-200" normalizeH="0" baseline="0" noProof="0" dirty="0">
                <a:ln>
                  <a:noFill/>
                </a:ln>
                <a:solidFill>
                  <a:prstClr val="black"/>
                </a:solidFill>
                <a:effectLst/>
                <a:uLnTx/>
                <a:uFillTx/>
                <a:latin typeface="Calibri"/>
                <a:ea typeface="+mn-ea"/>
                <a:cs typeface="Tahoma" panose="020B0604030504040204" pitchFamily="34" charset="0"/>
              </a:rPr>
              <a:t>You can know a lot about the bible and still miss what is most important</a:t>
            </a:r>
          </a:p>
          <a:p>
            <a:pPr marL="457200" marR="0" lvl="0" indent="-4572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4000" b="0" i="0" u="none" strike="noStrike" kern="0" cap="none" spc="-200" normalizeH="0" baseline="0" noProof="0" dirty="0">
              <a:ln>
                <a:noFill/>
              </a:ln>
              <a:solidFill>
                <a:prstClr val="black"/>
              </a:solidFill>
              <a:effectLst/>
              <a:uLnTx/>
              <a:uFillTx/>
              <a:latin typeface="Calibri"/>
              <a:ea typeface="+mn-ea"/>
              <a:cs typeface="Tahoma" panose="020B0604030504040204" pitchFamily="34" charset="0"/>
            </a:endParaRPr>
          </a:p>
          <a:p>
            <a:pPr marL="457200" marR="0" lvl="0" indent="-4572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4000" b="0" i="0" u="none" strike="noStrike" kern="0" cap="none" spc="-200" normalizeH="0" baseline="0" noProof="0" dirty="0">
                <a:ln>
                  <a:noFill/>
                </a:ln>
                <a:solidFill>
                  <a:prstClr val="black"/>
                </a:solidFill>
                <a:effectLst/>
                <a:uLnTx/>
                <a:uFillTx/>
                <a:latin typeface="Calibri"/>
                <a:ea typeface="+mn-ea"/>
                <a:cs typeface="Tahoma" panose="020B0604030504040204" pitchFamily="34" charset="0"/>
              </a:rPr>
              <a:t>You must be born spiritually to go to heaven</a:t>
            </a:r>
          </a:p>
          <a:p>
            <a:pPr marL="457200" marR="0" lvl="0" indent="-4572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4000" b="0" i="0" u="none" strike="noStrike" kern="0" cap="none" spc="-200" normalizeH="0" baseline="0" noProof="0" dirty="0">
              <a:ln>
                <a:noFill/>
              </a:ln>
              <a:solidFill>
                <a:prstClr val="black"/>
              </a:solidFill>
              <a:effectLst/>
              <a:uLnTx/>
              <a:uFillTx/>
              <a:latin typeface="Calibri"/>
              <a:ea typeface="+mn-ea"/>
              <a:cs typeface="Tahoma" panose="020B0604030504040204" pitchFamily="34" charset="0"/>
            </a:endParaRPr>
          </a:p>
          <a:p>
            <a:pPr marL="457200" marR="0" lvl="0" indent="-4572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4000" b="0" i="0" u="none" strike="noStrike" kern="0" cap="none" spc="-200" normalizeH="0" baseline="0" noProof="0" dirty="0">
                <a:ln>
                  <a:noFill/>
                </a:ln>
                <a:solidFill>
                  <a:prstClr val="black"/>
                </a:solidFill>
                <a:effectLst/>
                <a:uLnTx/>
                <a:uFillTx/>
                <a:latin typeface="Calibri"/>
                <a:ea typeface="+mn-ea"/>
                <a:cs typeface="Tahoma" panose="020B0604030504040204" pitchFamily="34" charset="0"/>
              </a:rPr>
              <a:t>God loves you!</a:t>
            </a:r>
          </a:p>
          <a:p>
            <a:pPr marL="457200" marR="0" lvl="0" indent="-4572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4000" b="0" i="0" u="none" strike="noStrike" kern="0" cap="none" spc="-200" normalizeH="0" baseline="0" noProof="0" dirty="0">
              <a:ln>
                <a:noFill/>
              </a:ln>
              <a:solidFill>
                <a:prstClr val="black"/>
              </a:solidFill>
              <a:effectLst/>
              <a:uLnTx/>
              <a:uFillTx/>
              <a:latin typeface="Calibri"/>
              <a:ea typeface="+mn-ea"/>
              <a:cs typeface="Tahoma" panose="020B0604030504040204" pitchFamily="34" charset="0"/>
            </a:endParaRPr>
          </a:p>
          <a:p>
            <a:pPr marL="457200" marR="0" lvl="0" indent="-4572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4000" b="0" i="0" u="none" strike="noStrike" kern="0" cap="none" spc="-200" normalizeH="0" baseline="0" noProof="0" dirty="0">
                <a:ln>
                  <a:noFill/>
                </a:ln>
                <a:solidFill>
                  <a:prstClr val="black"/>
                </a:solidFill>
                <a:effectLst/>
                <a:uLnTx/>
                <a:uFillTx/>
                <a:latin typeface="Calibri"/>
                <a:ea typeface="+mn-ea"/>
                <a:cs typeface="Tahoma" panose="020B0604030504040204" pitchFamily="34" charset="0"/>
              </a:rPr>
              <a:t>Why did God need to give us Jesus?</a:t>
            </a:r>
          </a:p>
          <a:p>
            <a:pPr marL="457200" marR="0" lvl="0" indent="-4572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4000" b="0" i="0" u="none" strike="noStrike" kern="0" cap="none" spc="-200" normalizeH="0" baseline="0" noProof="0" dirty="0">
              <a:ln>
                <a:noFill/>
              </a:ln>
              <a:solidFill>
                <a:prstClr val="black"/>
              </a:solidFill>
              <a:effectLst/>
              <a:uLnTx/>
              <a:uFillTx/>
              <a:latin typeface="Calibri"/>
              <a:ea typeface="+mn-ea"/>
              <a:cs typeface="Tahoma" panose="020B0604030504040204" pitchFamily="34" charset="0"/>
            </a:endParaRPr>
          </a:p>
          <a:p>
            <a:pPr marL="457200" marR="0" lvl="0" indent="-4572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4000" b="0" i="0" u="none" strike="noStrike" kern="0" cap="none" spc="-200" normalizeH="0" baseline="0" noProof="0" dirty="0">
                <a:ln>
                  <a:noFill/>
                </a:ln>
                <a:solidFill>
                  <a:prstClr val="black"/>
                </a:solidFill>
                <a:effectLst/>
                <a:uLnTx/>
                <a:uFillTx/>
                <a:latin typeface="Calibri"/>
                <a:ea typeface="+mn-ea"/>
                <a:cs typeface="Tahoma" panose="020B0604030504040204" pitchFamily="34" charset="0"/>
              </a:rPr>
              <a:t>You must believe Jesus is the Son of God and that he died on the cross for you</a:t>
            </a:r>
          </a:p>
        </p:txBody>
      </p:sp>
    </p:spTree>
    <p:extLst>
      <p:ext uri="{BB962C8B-B14F-4D97-AF65-F5344CB8AC3E}">
        <p14:creationId xmlns:p14="http://schemas.microsoft.com/office/powerpoint/2010/main" val="2050619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green leaf with a gold border">
            <a:extLst>
              <a:ext uri="{FF2B5EF4-FFF2-40B4-BE49-F238E27FC236}">
                <a16:creationId xmlns:a16="http://schemas.microsoft.com/office/drawing/2014/main" id="{CD89AA9D-005B-EB4C-C89A-B4C30CA77847}"/>
              </a:ext>
            </a:extLst>
          </p:cNvPr>
          <p:cNvPicPr>
            <a:picLocks noChangeAspect="1"/>
          </p:cNvPicPr>
          <p:nvPr/>
        </p:nvPicPr>
        <p:blipFill rotWithShape="1">
          <a:blip r:embed="rId2">
            <a:extLst>
              <a:ext uri="{28A0092B-C50C-407E-A947-70E740481C1C}">
                <a14:useLocalDpi xmlns:a14="http://schemas.microsoft.com/office/drawing/2010/main" val="0"/>
              </a:ext>
            </a:extLst>
          </a:blip>
          <a:srcRect t="21632" b="22129"/>
          <a:stretch/>
        </p:blipFill>
        <p:spPr>
          <a:xfrm>
            <a:off x="20" y="1282"/>
            <a:ext cx="12191980" cy="6856718"/>
          </a:xfrm>
          <a:prstGeom prst="rect">
            <a:avLst/>
          </a:prstGeom>
        </p:spPr>
      </p:pic>
    </p:spTree>
    <p:extLst>
      <p:ext uri="{BB962C8B-B14F-4D97-AF65-F5344CB8AC3E}">
        <p14:creationId xmlns:p14="http://schemas.microsoft.com/office/powerpoint/2010/main" val="285231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Revelation 13:8 (NIV) </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All inhabitants of the earth will worship the beast—all whose names have not been written in the Lamb’s book of life, </a:t>
            </a:r>
            <a:r>
              <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the Lamb who was slain from the creation of the world. </a:t>
            </a:r>
          </a:p>
        </p:txBody>
      </p:sp>
    </p:spTree>
    <p:extLst>
      <p:ext uri="{BB962C8B-B14F-4D97-AF65-F5344CB8AC3E}">
        <p14:creationId xmlns:p14="http://schemas.microsoft.com/office/powerpoint/2010/main" val="2293996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Revelation 20:15 (NIV) </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Anyone whose name was not found written in the book of life was thrown into the lake of fire. </a:t>
            </a:r>
            <a:endPar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2087769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John 3:1–2 (NIV) </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Now there was a Pharisee, a man named Nicodemus </a:t>
            </a:r>
            <a:r>
              <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who was a member of the Jewish ruling council.  </a:t>
            </a: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He came to Jesus at night and said,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400" kern="0" spc="-200" dirty="0">
              <a:solidFill>
                <a:srgbClr val="C00000"/>
              </a:solidFill>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“Rabbi, we know that you are a teacher who has come from God. </a:t>
            </a: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For no one could perform the signs you are doing if God were not with him.” </a:t>
            </a:r>
            <a:endPar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1947121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John 11:47–53 (NIV) </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Then the chief priests and the Pharisees called a meeting of the Sanhedrin. “What are we accomplishing?” they asked. “Here is this man performing many signs.  If we let him go on like this, everyone will believe in him, and then the Romans will come and take away both our temple and our nation.</a:t>
            </a:r>
            <a:endPar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2852500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John 11:47–53 (NIV) </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So from that day on they plotted to take his life. </a:t>
            </a:r>
            <a:endPar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469817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icture of a person&#10;&#10;Description automatically generated">
            <a:extLst>
              <a:ext uri="{FF2B5EF4-FFF2-40B4-BE49-F238E27FC236}">
                <a16:creationId xmlns:a16="http://schemas.microsoft.com/office/drawing/2014/main" id="{2844F7DE-F972-57BF-FAEE-81EC85B3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412"/>
            <a:ext cx="12192000" cy="909587"/>
          </a:xfrm>
          <a:prstGeom prst="rect">
            <a:avLst/>
          </a:prstGeom>
        </p:spPr>
      </p:pic>
      <p:pic>
        <p:nvPicPr>
          <p:cNvPr id="9" name="Picture 8">
            <a:extLst>
              <a:ext uri="{FF2B5EF4-FFF2-40B4-BE49-F238E27FC236}">
                <a16:creationId xmlns:a16="http://schemas.microsoft.com/office/drawing/2014/main" id="{3B14A265-3652-89C3-1617-C13425085971}"/>
              </a:ext>
            </a:extLst>
          </p:cNvPr>
          <p:cNvPicPr>
            <a:picLocks noChangeAspect="1"/>
          </p:cNvPicPr>
          <p:nvPr/>
        </p:nvPicPr>
        <p:blipFill>
          <a:blip r:embed="rId4"/>
          <a:stretch>
            <a:fillRect/>
          </a:stretch>
        </p:blipFill>
        <p:spPr>
          <a:xfrm>
            <a:off x="8902841" y="5948411"/>
            <a:ext cx="3289160" cy="902369"/>
          </a:xfrm>
          <a:prstGeom prst="rect">
            <a:avLst/>
          </a:prstGeom>
        </p:spPr>
      </p:pic>
      <p:sp>
        <p:nvSpPr>
          <p:cNvPr id="7" name="TextBox 6">
            <a:extLst>
              <a:ext uri="{FF2B5EF4-FFF2-40B4-BE49-F238E27FC236}">
                <a16:creationId xmlns:a16="http://schemas.microsoft.com/office/drawing/2014/main" id="{97164D8E-05C3-4DA6-0AF0-7F7592322935}"/>
              </a:ext>
            </a:extLst>
          </p:cNvPr>
          <p:cNvSpPr txBox="1"/>
          <p:nvPr/>
        </p:nvSpPr>
        <p:spPr>
          <a:xfrm>
            <a:off x="0" y="6099272"/>
            <a:ext cx="12108582" cy="666786"/>
          </a:xfrm>
          <a:prstGeom prst="rect">
            <a:avLst/>
          </a:prstGeom>
          <a:noFill/>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prstClr val="white"/>
                </a:solidFill>
                <a:effectLst>
                  <a:outerShdw blurRad="38100" dist="38100" dir="2700000" algn="tl">
                    <a:prstClr val="black">
                      <a:alpha val="43000"/>
                    </a:prstClr>
                  </a:outerShdw>
                </a:effectLst>
                <a:uLnTx/>
                <a:uFillTx/>
                <a:latin typeface="Rockwell" panose="02060603020205020403"/>
                <a:ea typeface="+mn-ea"/>
                <a:cs typeface="+mn-cs"/>
              </a:rPr>
              <a:t>Matthew 27:17–18 (NIV)</a:t>
            </a:r>
          </a:p>
        </p:txBody>
      </p:sp>
      <p:sp>
        <p:nvSpPr>
          <p:cNvPr id="10" name="Title 1">
            <a:extLst>
              <a:ext uri="{FF2B5EF4-FFF2-40B4-BE49-F238E27FC236}">
                <a16:creationId xmlns:a16="http://schemas.microsoft.com/office/drawing/2014/main" id="{059DEC12-25FA-5F95-1FCA-B265CC4EC602}"/>
              </a:ext>
            </a:extLst>
          </p:cNvPr>
          <p:cNvSpPr txBox="1">
            <a:spLocks noChangeArrowheads="1"/>
          </p:cNvSpPr>
          <p:nvPr/>
        </p:nvSpPr>
        <p:spPr bwMode="auto">
          <a:xfrm>
            <a:off x="493845" y="227694"/>
            <a:ext cx="11204310" cy="551473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effectLst/>
                <a:uLnTx/>
                <a:uFillTx/>
                <a:latin typeface="Calibri"/>
                <a:ea typeface="+mn-ea"/>
                <a:cs typeface="Tahoma" panose="020B0604030504040204" pitchFamily="34" charset="0"/>
              </a:rPr>
              <a:t>So when the crowd had gathered, Pilate asked them, “Which one do you want me to release to you: Jesus Barabbas, or Jesus who is called the Messiah?”  For he knew it was out of self-interest that they had handed Jesus over to him. </a:t>
            </a:r>
            <a:endParaRPr kumimoji="0" lang="en-US" altLang="en-US" sz="4400" b="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621061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18121</TotalTime>
  <Words>1500</Words>
  <Application>Microsoft Office PowerPoint</Application>
  <PresentationFormat>Widescreen</PresentationFormat>
  <Paragraphs>125</Paragraphs>
  <Slides>37</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Abadi</vt:lpstr>
      <vt:lpstr>Arial</vt:lpstr>
      <vt:lpstr>Calibri</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247</cp:revision>
  <dcterms:created xsi:type="dcterms:W3CDTF">2022-06-01T02:28:00Z</dcterms:created>
  <dcterms:modified xsi:type="dcterms:W3CDTF">2024-03-31T13:20:53Z</dcterms:modified>
</cp:coreProperties>
</file>