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975" r:id="rId2"/>
    <p:sldId id="3071" r:id="rId3"/>
    <p:sldId id="2979" r:id="rId4"/>
    <p:sldId id="3143" r:id="rId5"/>
    <p:sldId id="3144" r:id="rId6"/>
    <p:sldId id="3142" r:id="rId7"/>
    <p:sldId id="3145" r:id="rId8"/>
    <p:sldId id="3146" r:id="rId9"/>
    <p:sldId id="3147" r:id="rId10"/>
    <p:sldId id="3148" r:id="rId11"/>
    <p:sldId id="3034" r:id="rId12"/>
    <p:sldId id="3150" r:id="rId13"/>
    <p:sldId id="3151" r:id="rId14"/>
    <p:sldId id="3152" r:id="rId15"/>
    <p:sldId id="3153" r:id="rId16"/>
    <p:sldId id="3154" r:id="rId17"/>
    <p:sldId id="3155" r:id="rId18"/>
    <p:sldId id="3156" r:id="rId19"/>
    <p:sldId id="3157" r:id="rId20"/>
    <p:sldId id="3158" r:id="rId21"/>
    <p:sldId id="3159" r:id="rId22"/>
    <p:sldId id="3160" r:id="rId23"/>
    <p:sldId id="3161" r:id="rId24"/>
    <p:sldId id="2973" r:id="rId25"/>
    <p:sldId id="3136" r:id="rId26"/>
    <p:sldId id="314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4C1E"/>
    <a:srgbClr val="FE544B"/>
    <a:srgbClr val="FBFCFA"/>
    <a:srgbClr val="EF1642"/>
    <a:srgbClr val="001011"/>
    <a:srgbClr val="17D1CD"/>
    <a:srgbClr val="165569"/>
    <a:srgbClr val="FD473E"/>
    <a:srgbClr val="FE2C22"/>
    <a:srgbClr val="F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94660"/>
  </p:normalViewPr>
  <p:slideViewPr>
    <p:cSldViewPr snapToGrid="0">
      <p:cViewPr varScale="1">
        <p:scale>
          <a:sx n="105" d="100"/>
          <a:sy n="105" d="100"/>
        </p:scale>
        <p:origin x="540" y="126"/>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6/2/2024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3831510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124191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4155497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330138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19</a:t>
            </a:fld>
            <a:endParaRPr lang="en-US"/>
          </a:p>
        </p:txBody>
      </p:sp>
    </p:spTree>
    <p:extLst>
      <p:ext uri="{BB962C8B-B14F-4D97-AF65-F5344CB8AC3E}">
        <p14:creationId xmlns:p14="http://schemas.microsoft.com/office/powerpoint/2010/main" val="2116556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2170371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1844598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22</a:t>
            </a:fld>
            <a:endParaRPr lang="en-US"/>
          </a:p>
        </p:txBody>
      </p:sp>
    </p:spTree>
    <p:extLst>
      <p:ext uri="{BB962C8B-B14F-4D97-AF65-F5344CB8AC3E}">
        <p14:creationId xmlns:p14="http://schemas.microsoft.com/office/powerpoint/2010/main" val="3908448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42671719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24</a:t>
            </a:fld>
            <a:endParaRPr lang="en-US"/>
          </a:p>
        </p:txBody>
      </p:sp>
    </p:spTree>
    <p:extLst>
      <p:ext uri="{BB962C8B-B14F-4D97-AF65-F5344CB8AC3E}">
        <p14:creationId xmlns:p14="http://schemas.microsoft.com/office/powerpoint/2010/main" val="3335724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4</a:t>
            </a:fld>
            <a:endParaRPr lang="en-US"/>
          </a:p>
        </p:txBody>
      </p:sp>
    </p:spTree>
    <p:extLst>
      <p:ext uri="{BB962C8B-B14F-4D97-AF65-F5344CB8AC3E}">
        <p14:creationId xmlns:p14="http://schemas.microsoft.com/office/powerpoint/2010/main" val="429393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5</a:t>
            </a:fld>
            <a:endParaRPr lang="en-US"/>
          </a:p>
        </p:txBody>
      </p:sp>
    </p:spTree>
    <p:extLst>
      <p:ext uri="{BB962C8B-B14F-4D97-AF65-F5344CB8AC3E}">
        <p14:creationId xmlns:p14="http://schemas.microsoft.com/office/powerpoint/2010/main" val="178063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211480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8</a:t>
            </a:fld>
            <a:endParaRPr lang="en-US"/>
          </a:p>
        </p:txBody>
      </p:sp>
    </p:spTree>
    <p:extLst>
      <p:ext uri="{BB962C8B-B14F-4D97-AF65-F5344CB8AC3E}">
        <p14:creationId xmlns:p14="http://schemas.microsoft.com/office/powerpoint/2010/main" val="3379243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9</a:t>
            </a:fld>
            <a:endParaRPr lang="en-US"/>
          </a:p>
        </p:txBody>
      </p:sp>
    </p:spTree>
    <p:extLst>
      <p:ext uri="{BB962C8B-B14F-4D97-AF65-F5344CB8AC3E}">
        <p14:creationId xmlns:p14="http://schemas.microsoft.com/office/powerpoint/2010/main" val="4053326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10</a:t>
            </a:fld>
            <a:endParaRPr lang="en-US"/>
          </a:p>
        </p:txBody>
      </p:sp>
    </p:spTree>
    <p:extLst>
      <p:ext uri="{BB962C8B-B14F-4D97-AF65-F5344CB8AC3E}">
        <p14:creationId xmlns:p14="http://schemas.microsoft.com/office/powerpoint/2010/main" val="41354110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2133084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12</a:t>
            </a:fld>
            <a:endParaRPr lang="en-US"/>
          </a:p>
        </p:txBody>
      </p:sp>
    </p:spTree>
    <p:extLst>
      <p:ext uri="{BB962C8B-B14F-4D97-AF65-F5344CB8AC3E}">
        <p14:creationId xmlns:p14="http://schemas.microsoft.com/office/powerpoint/2010/main" val="2289579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6/2/2024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3870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Who will free me from this life that is dominated by sin and death?  Thank God! The answer is in Jesus Christ our Lord. So you see how it is: In my mind I really want to obey God’s law, but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because of my sinful nature I am a slave to sin. </a:t>
            </a: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4146882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 I must recognize that </a:t>
            </a:r>
            <a:r>
              <a:rPr lang="en-US" altLang="en-US" sz="4000" kern="0" spc="-200" dirty="0">
                <a:latin typeface="Calibri"/>
                <a:cs typeface="Tahoma" panose="020B0604030504040204" pitchFamily="34" charset="0"/>
              </a:rPr>
              <a:t>I</a:t>
            </a:r>
            <a:r>
              <a:rPr kumimoji="0" lang="en-US" altLang="en-US" sz="4000" i="0" strike="noStrike" kern="0" cap="none" spc="-200" normalizeH="0" baseline="0" noProof="0" dirty="0">
                <a:ln>
                  <a:noFill/>
                </a:ln>
                <a:uLnTx/>
                <a:uFillTx/>
                <a:latin typeface="Calibri"/>
                <a:ea typeface="+mn-ea"/>
                <a:cs typeface="Tahoma" panose="020B0604030504040204" pitchFamily="34" charset="0"/>
              </a:rPr>
              <a:t> have evil desires that live with me every day and so do the people around me.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strike="noStrike" kern="0" cap="none" spc="-200" normalizeH="0" baseline="0" noProof="0" dirty="0">
                <a:ln>
                  <a:noFill/>
                </a:ln>
                <a:uLnTx/>
                <a:uFillTx/>
                <a:latin typeface="Calibri"/>
                <a:ea typeface="+mn-ea"/>
                <a:cs typeface="Tahoma" panose="020B0604030504040204" pitchFamily="34" charset="0"/>
              </a:rPr>
              <a:t>People are not always going to respond in the right way.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I</a:t>
            </a:r>
            <a:r>
              <a:rPr kumimoji="0" lang="en-US" altLang="en-US" sz="4000" i="0" strike="noStrike" kern="0" cap="none" spc="-200" normalizeH="0" baseline="0" noProof="0" dirty="0">
                <a:ln>
                  <a:noFill/>
                </a:ln>
                <a:uLnTx/>
                <a:uFillTx/>
                <a:latin typeface="Calibri"/>
                <a:ea typeface="+mn-ea"/>
                <a:cs typeface="Tahoma" panose="020B0604030504040204" pitchFamily="34" charset="0"/>
              </a:rPr>
              <a:t> can’t control others, but I can control my actions by choosing to live with a heavenly worldview.</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0093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CFA"/>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0F839D52-79A6-5971-8DEB-3BA7552232D8}"/>
              </a:ext>
            </a:extLst>
          </p:cNvPr>
          <p:cNvSpPr txBox="1">
            <a:spLocks noChangeArrowheads="1"/>
          </p:cNvSpPr>
          <p:nvPr/>
        </p:nvSpPr>
        <p:spPr bwMode="auto">
          <a:xfrm>
            <a:off x="1873405" y="234176"/>
            <a:ext cx="10015653" cy="636734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lang="en-US" altLang="en-US" sz="4000" kern="0" spc="-200" dirty="0">
                <a:latin typeface="Calibri"/>
                <a:cs typeface="Tahoma" panose="020B0604030504040204" pitchFamily="34" charset="0"/>
              </a:rPr>
              <a:t>I</a:t>
            </a:r>
            <a:r>
              <a:rPr kumimoji="0" lang="en-US" altLang="en-US" sz="4000" i="0" strike="noStrike" kern="0" cap="none" spc="-200" normalizeH="0" baseline="0" noProof="0" dirty="0">
                <a:ln>
                  <a:noFill/>
                </a:ln>
                <a:uLnTx/>
                <a:uFillTx/>
                <a:latin typeface="Calibri"/>
                <a:ea typeface="+mn-ea"/>
                <a:cs typeface="Tahoma" panose="020B0604030504040204" pitchFamily="34" charset="0"/>
              </a:rPr>
              <a:t> need to realize that I cannot run away from this problem.</a:t>
            </a:r>
          </a:p>
        </p:txBody>
      </p:sp>
      <p:pic>
        <p:nvPicPr>
          <p:cNvPr id="4" name="Picture 3">
            <a:extLst>
              <a:ext uri="{FF2B5EF4-FFF2-40B4-BE49-F238E27FC236}">
                <a16:creationId xmlns:a16="http://schemas.microsoft.com/office/drawing/2014/main" id="{794E5972-2D0A-43B5-5E45-196BBECFC9F0}"/>
              </a:ext>
            </a:extLst>
          </p:cNvPr>
          <p:cNvPicPr>
            <a:picLocks noChangeAspect="1"/>
          </p:cNvPicPr>
          <p:nvPr/>
        </p:nvPicPr>
        <p:blipFill>
          <a:blip r:embed="rId3"/>
          <a:stretch>
            <a:fillRect/>
          </a:stretch>
        </p:blipFill>
        <p:spPr>
          <a:xfrm>
            <a:off x="-1" y="0"/>
            <a:ext cx="1616927" cy="6858000"/>
          </a:xfrm>
          <a:prstGeom prst="rect">
            <a:avLst/>
          </a:prstGeom>
        </p:spPr>
      </p:pic>
    </p:spTree>
    <p:extLst>
      <p:ext uri="{BB962C8B-B14F-4D97-AF65-F5344CB8AC3E}">
        <p14:creationId xmlns:p14="http://schemas.microsoft.com/office/powerpoint/2010/main" val="124448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1569660"/>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A self-centered mindset affects my relationship with God</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1384995"/>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2 opposing worldviews</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Why can’t we just get along? </a:t>
            </a:r>
          </a:p>
        </p:txBody>
      </p:sp>
    </p:spTree>
    <p:extLst>
      <p:ext uri="{BB962C8B-B14F-4D97-AF65-F5344CB8AC3E}">
        <p14:creationId xmlns:p14="http://schemas.microsoft.com/office/powerpoint/2010/main" val="1644027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…You do not have because you do not ask God.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When you ask, you do not receive, because you ask with wrong motives, that you may spend what you get on your pleasures.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4:2-3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48626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Consider it pure joy, my brothers and sisters, whenever you face trials of many kinds,  because you know that the testing of your faith produces perseverance.  Let perseverance finish its work so that you may be mature and complete, not lacking anything.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1:2–4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766976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I can’t have it both ways</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108543"/>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2 opposing worldviews</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Why can’t we just get along?</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A self-centered mindset affects my relationship with God</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2114790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You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adulterous</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people, don’t you know that friendship with the world means enmity against God?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Therefore, anyone who chooses to be a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friend </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of the world becomes an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enemy</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of God.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Or do you think Scripture says without reason that he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jealously</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longs for the spirit he has caused to dwell in us?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4:4-5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486028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What if I have already messed up?</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3970318"/>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2 opposing worldviews</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Why can’t we just get along?</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A self-centered mindset affects my relationship with God</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I can’t have it both ways</a:t>
            </a:r>
          </a:p>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36659609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he gives us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more</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grace.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That is why Scripture says: “God opposes the proud but shows favor to the humble.”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4:2-3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107041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14219"/>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2 opposing worldviews </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endParaRPr lang="en-US" altLang="en-US" sz="2800" dirty="0">
              <a:latin typeface="Abadi" panose="020B0604020104020204" pitchFamily="34" charset="0"/>
            </a:endParaRPr>
          </a:p>
        </p:txBody>
      </p:sp>
    </p:spTree>
    <p:extLst>
      <p:ext uri="{BB962C8B-B14F-4D97-AF65-F5344CB8AC3E}">
        <p14:creationId xmlns:p14="http://schemas.microsoft.com/office/powerpoint/2010/main" val="2783599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If we confess our sins, he is faithful and just and will forgive us our sins and purify us from all unrighteousness.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1 John 1:9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585072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God’s law was given so that all people could see how sinful they were. But as people sinned more and more, God’s wonderful grace became more abundant.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5:20–6:2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7241143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So just as sin ruled over all people and brought them to death, now God’s wonderful grace rules instead, giving us right standing with God and resulting in eternal life through Jesus Christ our Lord.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5:20–6:2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793836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Well then, should we keep on sinning so that God can show us more and more of his wonderful grace?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Of course not! Since we have died to sin, how can we continue to live in it?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5:20–6:2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8213462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6556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6385-220A-F75A-9275-0857F599C397}"/>
              </a:ext>
            </a:extLst>
          </p:cNvPr>
          <p:cNvSpPr txBox="1">
            <a:spLocks noChangeArrowheads="1"/>
          </p:cNvSpPr>
          <p:nvPr/>
        </p:nvSpPr>
        <p:spPr bwMode="auto">
          <a:xfrm>
            <a:off x="1984917" y="322521"/>
            <a:ext cx="10207083" cy="6212958"/>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2 opposing worldviews</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Why can’t we just get along?</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A self-centered mindset affects my relationship with God</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I can’t have it both ways</a:t>
            </a:r>
          </a:p>
          <a:p>
            <a:pPr marL="457200" marR="0" lvl="0" indent="-457200" algn="l" defTabSz="609585" rtl="0" eaLnBrk="1" fontAlgn="auto" latinLnBrk="0" hangingPunct="1">
              <a:lnSpc>
                <a:spcPct val="150000"/>
              </a:lnSpc>
              <a:spcBef>
                <a:spcPts val="0"/>
              </a:spcBef>
              <a:spcAft>
                <a:spcPts val="2400"/>
              </a:spcAft>
              <a:buClrTx/>
              <a:buSzTx/>
              <a:buFont typeface="Arial" panose="020B0604020202020204" pitchFamily="34" charset="0"/>
              <a:buChar char="•"/>
              <a:tabLst/>
              <a:defRPr/>
            </a:pPr>
            <a:r>
              <a:rPr kumimoji="0" lang="en-US" altLang="en-US" sz="3600" b="0" i="0" u="none" strike="noStrike" kern="0" cap="none" spc="-200" normalizeH="0" baseline="0" noProof="0" dirty="0">
                <a:ln>
                  <a:noFill/>
                </a:ln>
                <a:solidFill>
                  <a:schemeClr val="bg1"/>
                </a:solidFill>
                <a:effectLst/>
                <a:uLnTx/>
                <a:uFillTx/>
                <a:latin typeface="Calibri"/>
                <a:ea typeface="+mn-ea"/>
                <a:cs typeface="Tahoma" panose="020B0604030504040204" pitchFamily="34" charset="0"/>
              </a:rPr>
              <a:t>What if I have already messed up?</a:t>
            </a:r>
          </a:p>
        </p:txBody>
      </p:sp>
      <p:pic>
        <p:nvPicPr>
          <p:cNvPr id="6" name="Picture 5">
            <a:extLst>
              <a:ext uri="{FF2B5EF4-FFF2-40B4-BE49-F238E27FC236}">
                <a16:creationId xmlns:a16="http://schemas.microsoft.com/office/drawing/2014/main" id="{93017C10-E8BE-F7F7-E6AF-4430F9ED37CD}"/>
              </a:ext>
            </a:extLst>
          </p:cNvPr>
          <p:cNvPicPr>
            <a:picLocks noChangeAspect="1"/>
          </p:cNvPicPr>
          <p:nvPr/>
        </p:nvPicPr>
        <p:blipFill>
          <a:blip r:embed="rId3"/>
          <a:stretch>
            <a:fillRect/>
          </a:stretch>
        </p:blipFill>
        <p:spPr>
          <a:xfrm rot="16200000">
            <a:off x="-2714764" y="2708061"/>
            <a:ext cx="6864703" cy="1435174"/>
          </a:xfrm>
          <a:prstGeom prst="rect">
            <a:avLst/>
          </a:prstGeom>
        </p:spPr>
      </p:pic>
    </p:spTree>
    <p:extLst>
      <p:ext uri="{BB962C8B-B14F-4D97-AF65-F5344CB8AC3E}">
        <p14:creationId xmlns:p14="http://schemas.microsoft.com/office/powerpoint/2010/main" val="2050619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82919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A colorful logo with black text&#10;&#10;Description automatically generated">
            <a:extLst>
              <a:ext uri="{FF2B5EF4-FFF2-40B4-BE49-F238E27FC236}">
                <a16:creationId xmlns:a16="http://schemas.microsoft.com/office/drawing/2014/main" id="{9C094D34-1C13-3712-1F7D-8EDEAD70D5B9}"/>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19" y="1282"/>
            <a:ext cx="12188951" cy="6855015"/>
          </a:xfrm>
          <a:prstGeom prst="rect">
            <a:avLst/>
          </a:prstGeom>
        </p:spPr>
      </p:pic>
    </p:spTree>
    <p:extLst>
      <p:ext uri="{BB962C8B-B14F-4D97-AF65-F5344CB8AC3E}">
        <p14:creationId xmlns:p14="http://schemas.microsoft.com/office/powerpoint/2010/main" val="3587797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if you harbor bitter envy and selfish ambition in your hearts, do not boast about it or deny the truth.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Such “wisdom” does not come down from heaven but is earthly, unspiritual, demonic.  </a:t>
            </a: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altLang="en-US" sz="4000" kern="0" spc="-200" dirty="0">
              <a:latin typeface="Calibri"/>
              <a:cs typeface="Tahoma" panose="020B0604030504040204" pitchFamily="34" charset="0"/>
            </a:endParaRPr>
          </a:p>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For where you have envy and selfish ambition, there you find disorder and every evil practice.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3:14–16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682135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the wisdom that comes from heaven is first of all pure; then peace-loving, considerate, submissive, full of mercy and good fruit, impartial and sincere.</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3:17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743990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90654" y="312235"/>
            <a:ext cx="11298223"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Peacemakers who sow in peace reap a harvest of righteousness.</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3:18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1005337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0EB"/>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olorful logo with black text&#10;&#10;Description automatically generated">
            <a:extLst>
              <a:ext uri="{FF2B5EF4-FFF2-40B4-BE49-F238E27FC236}">
                <a16:creationId xmlns:a16="http://schemas.microsoft.com/office/drawing/2014/main" id="{B26A367D-2899-0150-47EF-4CD2BAA19EC7}"/>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
            <a:ext cx="4404732" cy="2477203"/>
          </a:xfrm>
          <a:prstGeom prst="rect">
            <a:avLst/>
          </a:prstGeom>
        </p:spPr>
      </p:pic>
      <p:pic>
        <p:nvPicPr>
          <p:cNvPr id="6" name="Picture 5">
            <a:extLst>
              <a:ext uri="{FF2B5EF4-FFF2-40B4-BE49-F238E27FC236}">
                <a16:creationId xmlns:a16="http://schemas.microsoft.com/office/drawing/2014/main" id="{54A421FE-FE04-4DBF-F62A-2B00BE1F4CB6}"/>
              </a:ext>
            </a:extLst>
          </p:cNvPr>
          <p:cNvPicPr>
            <a:picLocks noChangeAspect="1"/>
          </p:cNvPicPr>
          <p:nvPr/>
        </p:nvPicPr>
        <p:blipFill>
          <a:blip r:embed="rId3">
            <a:alphaModFix amt="9000"/>
          </a:blip>
          <a:stretch>
            <a:fillRect/>
          </a:stretch>
        </p:blipFill>
        <p:spPr>
          <a:xfrm>
            <a:off x="0" y="0"/>
            <a:ext cx="12190475" cy="6872219"/>
          </a:xfrm>
          <a:prstGeom prst="rect">
            <a:avLst/>
          </a:prstGeom>
        </p:spPr>
      </p:pic>
      <p:sp>
        <p:nvSpPr>
          <p:cNvPr id="7" name="TextBox 6">
            <a:extLst>
              <a:ext uri="{FF2B5EF4-FFF2-40B4-BE49-F238E27FC236}">
                <a16:creationId xmlns:a16="http://schemas.microsoft.com/office/drawing/2014/main" id="{02362E30-B026-1923-635A-BEF88154088A}"/>
              </a:ext>
            </a:extLst>
          </p:cNvPr>
          <p:cNvSpPr txBox="1"/>
          <p:nvPr/>
        </p:nvSpPr>
        <p:spPr>
          <a:xfrm>
            <a:off x="0" y="5362024"/>
            <a:ext cx="12192000" cy="830997"/>
          </a:xfrm>
          <a:prstGeom prst="rect">
            <a:avLst/>
          </a:prstGeom>
          <a:solidFill>
            <a:srgbClr val="165569"/>
          </a:solidFill>
          <a:effectLst>
            <a:softEdge rad="88900"/>
          </a:effectLst>
        </p:spPr>
        <p:txBody>
          <a:bodyPr wrap="square">
            <a:spAutoFit/>
          </a:bodyPr>
          <a:lstStyle/>
          <a:p>
            <a:pPr defTabSz="609585">
              <a:spcBef>
                <a:spcPct val="0"/>
              </a:spcBef>
              <a:buFont typeface="Wingdings" panose="05000000000000000000" pitchFamily="2" charset="2"/>
              <a:buChar char="v"/>
              <a:defRPr/>
            </a:pPr>
            <a:r>
              <a:rPr lang="en-US" altLang="en-US" sz="4800" dirty="0">
                <a:solidFill>
                  <a:schemeClr val="bg1"/>
                </a:solidFill>
                <a:effectLst>
                  <a:outerShdw blurRad="38100" dist="38100" dir="2700000" algn="tl">
                    <a:srgbClr val="000000">
                      <a:alpha val="43137"/>
                    </a:srgbClr>
                  </a:outerShdw>
                </a:effectLst>
                <a:latin typeface="Abadi" panose="020B0604020104020204" pitchFamily="34" charset="0"/>
              </a:rPr>
              <a:t>Why can’t we just get along?</a:t>
            </a:r>
          </a:p>
        </p:txBody>
      </p:sp>
      <p:sp>
        <p:nvSpPr>
          <p:cNvPr id="9" name="TextBox 8">
            <a:extLst>
              <a:ext uri="{FF2B5EF4-FFF2-40B4-BE49-F238E27FC236}">
                <a16:creationId xmlns:a16="http://schemas.microsoft.com/office/drawing/2014/main" id="{B850DB32-1EF3-6573-AB7C-D9B0DBF0130E}"/>
              </a:ext>
            </a:extLst>
          </p:cNvPr>
          <p:cNvSpPr txBox="1"/>
          <p:nvPr/>
        </p:nvSpPr>
        <p:spPr>
          <a:xfrm>
            <a:off x="4404732" y="164952"/>
            <a:ext cx="7574157" cy="523220"/>
          </a:xfrm>
          <a:prstGeom prst="rect">
            <a:avLst/>
          </a:prstGeom>
          <a:noFill/>
        </p:spPr>
        <p:txBody>
          <a:bodyPr wrap="square">
            <a:spAutoFit/>
          </a:bodyPr>
          <a:lstStyle/>
          <a:p>
            <a:pPr marL="365751" indent="-380990" defTabSz="609585">
              <a:spcBef>
                <a:spcPct val="0"/>
              </a:spcBef>
              <a:buFont typeface="Arial" panose="020B0604020202020204" pitchFamily="34" charset="0"/>
              <a:buChar char="•"/>
              <a:defRPr/>
            </a:pPr>
            <a:r>
              <a:rPr lang="en-US" altLang="en-US" sz="2800" dirty="0">
                <a:latin typeface="Abadi" panose="020B0604020104020204" pitchFamily="34" charset="0"/>
              </a:rPr>
              <a:t>2 opposing worldviews</a:t>
            </a:r>
          </a:p>
        </p:txBody>
      </p:sp>
    </p:spTree>
    <p:extLst>
      <p:ext uri="{BB962C8B-B14F-4D97-AF65-F5344CB8AC3E}">
        <p14:creationId xmlns:p14="http://schemas.microsoft.com/office/powerpoint/2010/main" val="4751978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What causes fights and quarrels among you? Don’t they come from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your desires that battle within you?</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You desire but do not have, so you kill. You covet but you cannot get what you want, so you quarrel and fight…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4:1-10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2953003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but each person is tempted when they are dragged away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by their own evil desire</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 and enticed.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James 1:14 (NIV)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635744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E87EC3-CE6A-6BD4-D21F-BF3604E5EC93}"/>
              </a:ext>
            </a:extLst>
          </p:cNvPr>
          <p:cNvPicPr>
            <a:picLocks noChangeAspect="1"/>
          </p:cNvPicPr>
          <p:nvPr/>
        </p:nvPicPr>
        <p:blipFill>
          <a:blip r:embed="rId3"/>
          <a:stretch>
            <a:fillRect/>
          </a:stretch>
        </p:blipFill>
        <p:spPr>
          <a:xfrm>
            <a:off x="0" y="0"/>
            <a:ext cx="12192000" cy="6856574"/>
          </a:xfrm>
          <a:prstGeom prst="rect">
            <a:avLst/>
          </a:prstGeom>
        </p:spPr>
      </p:pic>
      <p:pic>
        <p:nvPicPr>
          <p:cNvPr id="10" name="Picture 9">
            <a:extLst>
              <a:ext uri="{FF2B5EF4-FFF2-40B4-BE49-F238E27FC236}">
                <a16:creationId xmlns:a16="http://schemas.microsoft.com/office/drawing/2014/main" id="{38FDA793-58DE-5A0F-2279-6419A0AD9ACC}"/>
              </a:ext>
            </a:extLst>
          </p:cNvPr>
          <p:cNvPicPr>
            <a:picLocks noChangeAspect="1"/>
          </p:cNvPicPr>
          <p:nvPr/>
        </p:nvPicPr>
        <p:blipFill>
          <a:blip r:embed="rId4">
            <a:alphaModFix amt="6000"/>
          </a:blip>
          <a:stretch>
            <a:fillRect/>
          </a:stretch>
        </p:blipFill>
        <p:spPr>
          <a:xfrm>
            <a:off x="82297" y="-72762"/>
            <a:ext cx="12191999" cy="6856573"/>
          </a:xfrm>
          <a:prstGeom prst="rect">
            <a:avLst/>
          </a:prstGeom>
        </p:spPr>
      </p:pic>
      <p:sp>
        <p:nvSpPr>
          <p:cNvPr id="3" name="Title 1">
            <a:extLst>
              <a:ext uri="{FF2B5EF4-FFF2-40B4-BE49-F238E27FC236}">
                <a16:creationId xmlns:a16="http://schemas.microsoft.com/office/drawing/2014/main" id="{93F4E70B-611B-EED7-D346-AA29626A2669}"/>
              </a:ext>
            </a:extLst>
          </p:cNvPr>
          <p:cNvSpPr txBox="1">
            <a:spLocks noChangeArrowheads="1"/>
          </p:cNvSpPr>
          <p:nvPr/>
        </p:nvSpPr>
        <p:spPr bwMode="auto">
          <a:xfrm>
            <a:off x="448056" y="312235"/>
            <a:ext cx="11340821" cy="5469436"/>
          </a:xfrm>
          <a:prstGeom prst="rect">
            <a:avLst/>
          </a:prstGeom>
          <a:noFill/>
          <a:ln>
            <a:noFill/>
          </a:ln>
          <a:effectLst>
            <a:glow>
              <a:srgbClr val="4F81BD">
                <a:alpha val="41000"/>
              </a:srgb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0" marR="0" lvl="0" indent="0" algn="ctr" defTabSz="609585"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I love God’s law with all my heart.  But there is another power within me that is at war with my mind. This power makes me a slave to </a:t>
            </a:r>
            <a:r>
              <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rPr>
              <a:t>the sin that is still within me.  </a:t>
            </a:r>
            <a:r>
              <a:rPr kumimoji="0" lang="en-US" altLang="en-US" sz="4000" i="0" u="none" strike="noStrike" kern="0" cap="none" spc="-200" normalizeH="0" baseline="0" noProof="0" dirty="0">
                <a:ln>
                  <a:noFill/>
                </a:ln>
                <a:effectLst/>
                <a:uLnTx/>
                <a:uFillTx/>
                <a:latin typeface="Calibri"/>
                <a:ea typeface="+mn-ea"/>
                <a:cs typeface="Tahoma" panose="020B0604030504040204" pitchFamily="34" charset="0"/>
              </a:rPr>
              <a:t>Oh, what a miserable person I am! </a:t>
            </a:r>
            <a:endParaRPr kumimoji="0" lang="en-US" altLang="en-US" sz="4000" i="0" u="none" strike="noStrike" kern="0" cap="none" spc="-200" normalizeH="0" baseline="0" noProof="0" dirty="0">
              <a:ln>
                <a:noFill/>
              </a:ln>
              <a:solidFill>
                <a:srgbClr val="C00000"/>
              </a:solidFill>
              <a:effectLst/>
              <a:uLnTx/>
              <a:uFillTx/>
              <a:latin typeface="Calibri"/>
              <a:ea typeface="+mn-ea"/>
              <a:cs typeface="Tahoma" panose="020B0604030504040204" pitchFamily="34" charset="0"/>
            </a:endParaRPr>
          </a:p>
        </p:txBody>
      </p:sp>
      <p:sp>
        <p:nvSpPr>
          <p:cNvPr id="5" name="TextBox 4">
            <a:extLst>
              <a:ext uri="{FF2B5EF4-FFF2-40B4-BE49-F238E27FC236}">
                <a16:creationId xmlns:a16="http://schemas.microsoft.com/office/drawing/2014/main" id="{7E83B59B-A6F6-EE83-6AE6-B83905710AC5}"/>
              </a:ext>
            </a:extLst>
          </p:cNvPr>
          <p:cNvSpPr txBox="1"/>
          <p:nvPr/>
        </p:nvSpPr>
        <p:spPr>
          <a:xfrm>
            <a:off x="-82296" y="6044909"/>
            <a:ext cx="12274296" cy="707886"/>
          </a:xfrm>
          <a:prstGeom prst="rect">
            <a:avLst/>
          </a:prstGeom>
          <a:solidFill>
            <a:srgbClr val="165569"/>
          </a:solidFill>
          <a:effectLst>
            <a:softEdge rad="76200"/>
          </a:effectLst>
        </p:spPr>
        <p:txBody>
          <a:bodyPr wrap="square">
            <a:spAutoFit/>
          </a:bodyPr>
          <a:lstStyle/>
          <a:p>
            <a:pPr marL="0" marR="0" lvl="0" indent="0" algn="r" defTabSz="1219170" rtl="0" eaLnBrk="1" fontAlgn="auto" latinLnBrk="0" hangingPunct="1">
              <a:lnSpc>
                <a:spcPct val="100000"/>
              </a:lnSpc>
              <a:spcBef>
                <a:spcPts val="1333"/>
              </a:spcBef>
              <a:spcAft>
                <a:spcPts val="0"/>
              </a:spcAft>
              <a:buClr>
                <a:srgbClr val="FFCA08">
                  <a:lumMod val="75000"/>
                </a:srgbClr>
              </a:buClr>
              <a:buSzTx/>
              <a:buFontTx/>
              <a:buNone/>
              <a:tabLst/>
              <a:defRPr/>
            </a:pPr>
            <a:r>
              <a:rPr kumimoji="0" lang="en-US" sz="4000" b="0" i="1" u="none" strike="noStrike" kern="1200" cap="none" spc="800" normalizeH="0" baseline="0" noProof="0" dirty="0">
                <a:ln>
                  <a:noFill/>
                </a:ln>
                <a:solidFill>
                  <a:srgbClr val="F7F2EC"/>
                </a:solidFill>
                <a:effectLst>
                  <a:outerShdw blurRad="38100" dist="38100" dir="2700000" algn="tl">
                    <a:prstClr val="black">
                      <a:alpha val="43000"/>
                    </a:prstClr>
                  </a:outerShdw>
                </a:effectLst>
                <a:uLnTx/>
                <a:uFillTx/>
                <a:latin typeface="Rockwell" panose="02060603020205020403"/>
                <a:ea typeface="+mn-ea"/>
                <a:cs typeface="+mn-cs"/>
              </a:rPr>
              <a:t>Romans 7:14–25 (NLT) </a:t>
            </a:r>
          </a:p>
        </p:txBody>
      </p:sp>
      <p:pic>
        <p:nvPicPr>
          <p:cNvPr id="6" name="Picture 5" descr="A colorful logo with black text&#10;&#10;Description automatically generated">
            <a:extLst>
              <a:ext uri="{FF2B5EF4-FFF2-40B4-BE49-F238E27FC236}">
                <a16:creationId xmlns:a16="http://schemas.microsoft.com/office/drawing/2014/main" id="{9CD0791E-8A28-FC95-6392-964D5102CE80}"/>
              </a:ext>
            </a:extLst>
          </p:cNvPr>
          <p:cNvPicPr>
            <a:picLocks noChangeAspect="1"/>
          </p:cNvPicPr>
          <p:nvPr/>
        </p:nvPicPr>
        <p:blipFill rotWithShape="1">
          <a:blip r:embed="rId5">
            <a:extLst>
              <a:ext uri="{28A0092B-C50C-407E-A947-70E740481C1C}">
                <a14:useLocalDpi xmlns:a14="http://schemas.microsoft.com/office/drawing/2010/main" val="0"/>
              </a:ext>
            </a:extLst>
          </a:blip>
          <a:srcRect t="19"/>
          <a:stretch/>
        </p:blipFill>
        <p:spPr>
          <a:xfrm>
            <a:off x="-82296" y="5781670"/>
            <a:ext cx="2040673" cy="1147666"/>
          </a:xfrm>
          <a:prstGeom prst="rect">
            <a:avLst/>
          </a:prstGeom>
          <a:effectLst>
            <a:softEdge rad="88900"/>
          </a:effectLst>
        </p:spPr>
      </p:pic>
    </p:spTree>
    <p:extLst>
      <p:ext uri="{BB962C8B-B14F-4D97-AF65-F5344CB8AC3E}">
        <p14:creationId xmlns:p14="http://schemas.microsoft.com/office/powerpoint/2010/main" val="38369572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20223</TotalTime>
  <Words>857</Words>
  <Application>Microsoft Office PowerPoint</Application>
  <PresentationFormat>Widescreen</PresentationFormat>
  <Paragraphs>94</Paragraphs>
  <Slides>26</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Abadi</vt:lpstr>
      <vt:lpstr>Arial</vt:lpstr>
      <vt:lpstr>Calibri</vt:lpstr>
      <vt:lpstr>Rockwell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 Wallin</cp:lastModifiedBy>
  <cp:revision>268</cp:revision>
  <dcterms:created xsi:type="dcterms:W3CDTF">2022-06-01T02:28:00Z</dcterms:created>
  <dcterms:modified xsi:type="dcterms:W3CDTF">2024-06-02T13:18:29Z</dcterms:modified>
</cp:coreProperties>
</file>