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975" r:id="rId2"/>
    <p:sldId id="3051" r:id="rId3"/>
    <p:sldId id="3052" r:id="rId4"/>
    <p:sldId id="3053" r:id="rId5"/>
    <p:sldId id="3054" r:id="rId6"/>
    <p:sldId id="3055" r:id="rId7"/>
    <p:sldId id="3083" r:id="rId8"/>
    <p:sldId id="3032" r:id="rId9"/>
    <p:sldId id="3064" r:id="rId10"/>
    <p:sldId id="3065" r:id="rId11"/>
    <p:sldId id="3066" r:id="rId12"/>
    <p:sldId id="3067" r:id="rId13"/>
    <p:sldId id="3068" r:id="rId14"/>
    <p:sldId id="3061" r:id="rId15"/>
    <p:sldId id="3062" r:id="rId16"/>
    <p:sldId id="3060" r:id="rId17"/>
    <p:sldId id="3069" r:id="rId18"/>
    <p:sldId id="2979" r:id="rId19"/>
    <p:sldId id="3056" r:id="rId20"/>
    <p:sldId id="3071" r:id="rId21"/>
    <p:sldId id="3072" r:id="rId22"/>
    <p:sldId id="3075" r:id="rId23"/>
    <p:sldId id="3057" r:id="rId24"/>
    <p:sldId id="3073" r:id="rId25"/>
    <p:sldId id="3076" r:id="rId26"/>
    <p:sldId id="3058" r:id="rId27"/>
    <p:sldId id="3078" r:id="rId28"/>
    <p:sldId id="3079" r:id="rId29"/>
    <p:sldId id="3077" r:id="rId30"/>
    <p:sldId id="3059" r:id="rId31"/>
    <p:sldId id="3080" r:id="rId32"/>
    <p:sldId id="3081" r:id="rId33"/>
    <p:sldId id="3034" r:id="rId34"/>
    <p:sldId id="3063" r:id="rId35"/>
    <p:sldId id="2973" r:id="rId36"/>
    <p:sldId id="305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44B"/>
    <a:srgbClr val="FBFCFA"/>
    <a:srgbClr val="EF1642"/>
    <a:srgbClr val="001011"/>
    <a:srgbClr val="17D1CD"/>
    <a:srgbClr val="165569"/>
    <a:srgbClr val="FD473E"/>
    <a:srgbClr val="FE2C22"/>
    <a:srgbClr val="FE0000"/>
    <a:srgbClr val="01A9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0DF5B-7AC7-4A0C-B724-3C819D41DD2F}" v="53" dt="2024-07-06T19:36:18.6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0" autoAdjust="0"/>
    <p:restoredTop sz="94660"/>
  </p:normalViewPr>
  <p:slideViewPr>
    <p:cSldViewPr snapToGrid="0">
      <p:cViewPr varScale="1">
        <p:scale>
          <a:sx n="65" d="100"/>
          <a:sy n="65" d="100"/>
        </p:scale>
        <p:origin x="504" y="60"/>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7/1/2024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a:t>
            </a:fld>
            <a:endParaRPr lang="en-US"/>
          </a:p>
        </p:txBody>
      </p:sp>
    </p:spTree>
    <p:extLst>
      <p:ext uri="{BB962C8B-B14F-4D97-AF65-F5344CB8AC3E}">
        <p14:creationId xmlns:p14="http://schemas.microsoft.com/office/powerpoint/2010/main" val="2377379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12</a:t>
            </a:fld>
            <a:endParaRPr lang="en-US"/>
          </a:p>
        </p:txBody>
      </p:sp>
    </p:spTree>
    <p:extLst>
      <p:ext uri="{BB962C8B-B14F-4D97-AF65-F5344CB8AC3E}">
        <p14:creationId xmlns:p14="http://schemas.microsoft.com/office/powerpoint/2010/main" val="4244690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13</a:t>
            </a:fld>
            <a:endParaRPr lang="en-US"/>
          </a:p>
        </p:txBody>
      </p:sp>
    </p:spTree>
    <p:extLst>
      <p:ext uri="{BB962C8B-B14F-4D97-AF65-F5344CB8AC3E}">
        <p14:creationId xmlns:p14="http://schemas.microsoft.com/office/powerpoint/2010/main" val="460370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14</a:t>
            </a:fld>
            <a:endParaRPr lang="en-US"/>
          </a:p>
        </p:txBody>
      </p:sp>
    </p:spTree>
    <p:extLst>
      <p:ext uri="{BB962C8B-B14F-4D97-AF65-F5344CB8AC3E}">
        <p14:creationId xmlns:p14="http://schemas.microsoft.com/office/powerpoint/2010/main" val="2920551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15</a:t>
            </a:fld>
            <a:endParaRPr lang="en-US"/>
          </a:p>
        </p:txBody>
      </p:sp>
    </p:spTree>
    <p:extLst>
      <p:ext uri="{BB962C8B-B14F-4D97-AF65-F5344CB8AC3E}">
        <p14:creationId xmlns:p14="http://schemas.microsoft.com/office/powerpoint/2010/main" val="2451302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16</a:t>
            </a:fld>
            <a:endParaRPr lang="en-US"/>
          </a:p>
        </p:txBody>
      </p:sp>
    </p:spTree>
    <p:extLst>
      <p:ext uri="{BB962C8B-B14F-4D97-AF65-F5344CB8AC3E}">
        <p14:creationId xmlns:p14="http://schemas.microsoft.com/office/powerpoint/2010/main" val="1222471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17</a:t>
            </a:fld>
            <a:endParaRPr lang="en-US"/>
          </a:p>
        </p:txBody>
      </p:sp>
    </p:spTree>
    <p:extLst>
      <p:ext uri="{BB962C8B-B14F-4D97-AF65-F5344CB8AC3E}">
        <p14:creationId xmlns:p14="http://schemas.microsoft.com/office/powerpoint/2010/main" val="2521189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18</a:t>
            </a:fld>
            <a:endParaRPr lang="en-US"/>
          </a:p>
        </p:txBody>
      </p:sp>
    </p:spTree>
    <p:extLst>
      <p:ext uri="{BB962C8B-B14F-4D97-AF65-F5344CB8AC3E}">
        <p14:creationId xmlns:p14="http://schemas.microsoft.com/office/powerpoint/2010/main" val="3831510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20</a:t>
            </a:fld>
            <a:endParaRPr lang="en-US"/>
          </a:p>
        </p:txBody>
      </p:sp>
    </p:spTree>
    <p:extLst>
      <p:ext uri="{BB962C8B-B14F-4D97-AF65-F5344CB8AC3E}">
        <p14:creationId xmlns:p14="http://schemas.microsoft.com/office/powerpoint/2010/main" val="1052509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21</a:t>
            </a:fld>
            <a:endParaRPr lang="en-US"/>
          </a:p>
        </p:txBody>
      </p:sp>
    </p:spTree>
    <p:extLst>
      <p:ext uri="{BB962C8B-B14F-4D97-AF65-F5344CB8AC3E}">
        <p14:creationId xmlns:p14="http://schemas.microsoft.com/office/powerpoint/2010/main" val="1884263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22</a:t>
            </a:fld>
            <a:endParaRPr lang="en-US"/>
          </a:p>
        </p:txBody>
      </p:sp>
    </p:spTree>
    <p:extLst>
      <p:ext uri="{BB962C8B-B14F-4D97-AF65-F5344CB8AC3E}">
        <p14:creationId xmlns:p14="http://schemas.microsoft.com/office/powerpoint/2010/main" val="2940383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a:t>
            </a:fld>
            <a:endParaRPr lang="en-US"/>
          </a:p>
        </p:txBody>
      </p:sp>
    </p:spTree>
    <p:extLst>
      <p:ext uri="{BB962C8B-B14F-4D97-AF65-F5344CB8AC3E}">
        <p14:creationId xmlns:p14="http://schemas.microsoft.com/office/powerpoint/2010/main" val="3638546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24</a:t>
            </a:fld>
            <a:endParaRPr lang="en-US"/>
          </a:p>
        </p:txBody>
      </p:sp>
    </p:spTree>
    <p:extLst>
      <p:ext uri="{BB962C8B-B14F-4D97-AF65-F5344CB8AC3E}">
        <p14:creationId xmlns:p14="http://schemas.microsoft.com/office/powerpoint/2010/main" val="1235804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25</a:t>
            </a:fld>
            <a:endParaRPr lang="en-US"/>
          </a:p>
        </p:txBody>
      </p:sp>
    </p:spTree>
    <p:extLst>
      <p:ext uri="{BB962C8B-B14F-4D97-AF65-F5344CB8AC3E}">
        <p14:creationId xmlns:p14="http://schemas.microsoft.com/office/powerpoint/2010/main" val="30132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27</a:t>
            </a:fld>
            <a:endParaRPr lang="en-US"/>
          </a:p>
        </p:txBody>
      </p:sp>
    </p:spTree>
    <p:extLst>
      <p:ext uri="{BB962C8B-B14F-4D97-AF65-F5344CB8AC3E}">
        <p14:creationId xmlns:p14="http://schemas.microsoft.com/office/powerpoint/2010/main" val="2109509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28</a:t>
            </a:fld>
            <a:endParaRPr lang="en-US"/>
          </a:p>
        </p:txBody>
      </p:sp>
    </p:spTree>
    <p:extLst>
      <p:ext uri="{BB962C8B-B14F-4D97-AF65-F5344CB8AC3E}">
        <p14:creationId xmlns:p14="http://schemas.microsoft.com/office/powerpoint/2010/main" val="4061892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29</a:t>
            </a:fld>
            <a:endParaRPr lang="en-US"/>
          </a:p>
        </p:txBody>
      </p:sp>
    </p:spTree>
    <p:extLst>
      <p:ext uri="{BB962C8B-B14F-4D97-AF65-F5344CB8AC3E}">
        <p14:creationId xmlns:p14="http://schemas.microsoft.com/office/powerpoint/2010/main" val="1666339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31</a:t>
            </a:fld>
            <a:endParaRPr lang="en-US"/>
          </a:p>
        </p:txBody>
      </p:sp>
    </p:spTree>
    <p:extLst>
      <p:ext uri="{BB962C8B-B14F-4D97-AF65-F5344CB8AC3E}">
        <p14:creationId xmlns:p14="http://schemas.microsoft.com/office/powerpoint/2010/main" val="2624824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32</a:t>
            </a:fld>
            <a:endParaRPr lang="en-US"/>
          </a:p>
        </p:txBody>
      </p:sp>
    </p:spTree>
    <p:extLst>
      <p:ext uri="{BB962C8B-B14F-4D97-AF65-F5344CB8AC3E}">
        <p14:creationId xmlns:p14="http://schemas.microsoft.com/office/powerpoint/2010/main" val="3089885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33</a:t>
            </a:fld>
            <a:endParaRPr lang="en-US"/>
          </a:p>
        </p:txBody>
      </p:sp>
    </p:spTree>
    <p:extLst>
      <p:ext uri="{BB962C8B-B14F-4D97-AF65-F5344CB8AC3E}">
        <p14:creationId xmlns:p14="http://schemas.microsoft.com/office/powerpoint/2010/main" val="2133084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35</a:t>
            </a:fld>
            <a:endParaRPr lang="en-US"/>
          </a:p>
        </p:txBody>
      </p:sp>
    </p:spTree>
    <p:extLst>
      <p:ext uri="{BB962C8B-B14F-4D97-AF65-F5344CB8AC3E}">
        <p14:creationId xmlns:p14="http://schemas.microsoft.com/office/powerpoint/2010/main" val="3335724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a:t>
            </a:fld>
            <a:endParaRPr lang="en-US"/>
          </a:p>
        </p:txBody>
      </p:sp>
    </p:spTree>
    <p:extLst>
      <p:ext uri="{BB962C8B-B14F-4D97-AF65-F5344CB8AC3E}">
        <p14:creationId xmlns:p14="http://schemas.microsoft.com/office/powerpoint/2010/main" val="2450582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5</a:t>
            </a:fld>
            <a:endParaRPr lang="en-US"/>
          </a:p>
        </p:txBody>
      </p:sp>
    </p:spTree>
    <p:extLst>
      <p:ext uri="{BB962C8B-B14F-4D97-AF65-F5344CB8AC3E}">
        <p14:creationId xmlns:p14="http://schemas.microsoft.com/office/powerpoint/2010/main" val="1602049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6</a:t>
            </a:fld>
            <a:endParaRPr lang="en-US"/>
          </a:p>
        </p:txBody>
      </p:sp>
    </p:spTree>
    <p:extLst>
      <p:ext uri="{BB962C8B-B14F-4D97-AF65-F5344CB8AC3E}">
        <p14:creationId xmlns:p14="http://schemas.microsoft.com/office/powerpoint/2010/main" val="2313336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7</a:t>
            </a:fld>
            <a:endParaRPr lang="en-US"/>
          </a:p>
        </p:txBody>
      </p:sp>
    </p:spTree>
    <p:extLst>
      <p:ext uri="{BB962C8B-B14F-4D97-AF65-F5344CB8AC3E}">
        <p14:creationId xmlns:p14="http://schemas.microsoft.com/office/powerpoint/2010/main" val="3398422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9</a:t>
            </a:fld>
            <a:endParaRPr lang="en-US"/>
          </a:p>
        </p:txBody>
      </p:sp>
    </p:spTree>
    <p:extLst>
      <p:ext uri="{BB962C8B-B14F-4D97-AF65-F5344CB8AC3E}">
        <p14:creationId xmlns:p14="http://schemas.microsoft.com/office/powerpoint/2010/main" val="2823409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10</a:t>
            </a:fld>
            <a:endParaRPr lang="en-US"/>
          </a:p>
        </p:txBody>
      </p:sp>
    </p:spTree>
    <p:extLst>
      <p:ext uri="{BB962C8B-B14F-4D97-AF65-F5344CB8AC3E}">
        <p14:creationId xmlns:p14="http://schemas.microsoft.com/office/powerpoint/2010/main" val="4022539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11</a:t>
            </a:fld>
            <a:endParaRPr lang="en-US"/>
          </a:p>
        </p:txBody>
      </p:sp>
    </p:spTree>
    <p:extLst>
      <p:ext uri="{BB962C8B-B14F-4D97-AF65-F5344CB8AC3E}">
        <p14:creationId xmlns:p14="http://schemas.microsoft.com/office/powerpoint/2010/main" val="281789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56007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6605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7813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569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246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6794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72418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9259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3602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9491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02717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7/1/2024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64832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lorful logo with black text&#10;&#10;Description automatically generated">
            <a:extLst>
              <a:ext uri="{FF2B5EF4-FFF2-40B4-BE49-F238E27FC236}">
                <a16:creationId xmlns:a16="http://schemas.microsoft.com/office/drawing/2014/main" id="{9C094D34-1C13-3712-1F7D-8EDEAD70D5B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19" y="1282"/>
            <a:ext cx="12188951" cy="6855015"/>
          </a:xfrm>
          <a:prstGeom prst="rect">
            <a:avLst/>
          </a:prstGeom>
        </p:spPr>
      </p:pic>
    </p:spTree>
    <p:extLst>
      <p:ext uri="{BB962C8B-B14F-4D97-AF65-F5344CB8AC3E}">
        <p14:creationId xmlns:p14="http://schemas.microsoft.com/office/powerpoint/2010/main" val="3538700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But you, beloved, building yourselves up in your most holy faith and praying in the Holy Spirit, 21 keep yourselves in the love of God, waiting for the mercy of our Lord Jesus Christ that leads to eternal life</a:t>
            </a:r>
            <a:endParaRPr kumimoji="0" lang="en-US" altLang="en-US" sz="4400" i="0" u="none" strike="noStrike" kern="0" cap="none" spc="-200" normalizeH="0" baseline="0" noProof="0" dirty="0">
              <a:ln>
                <a:noFill/>
              </a:ln>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Jude 1:20-21 (ESV)</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378368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And he told them a parable to the effect that they ought always to pray and not lose heart.</a:t>
            </a:r>
            <a:endParaRPr kumimoji="0" lang="en-US" altLang="en-US" sz="4400" i="0" u="none" strike="noStrike" kern="0" cap="none" spc="-200" normalizeH="0" baseline="0" noProof="0" dirty="0">
              <a:ln>
                <a:noFill/>
              </a:ln>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Luke 18:1 (ESV)</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4734570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Rejoice in hope, be patient in tribulation, be constant in prayer.</a:t>
            </a:r>
            <a:endParaRPr kumimoji="0" lang="en-US" altLang="en-US" sz="4400" i="0" u="none" strike="noStrike" kern="0" cap="none" spc="-200" normalizeH="0" baseline="0" noProof="0" dirty="0">
              <a:ln>
                <a:noFill/>
              </a:ln>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Romans 12:12 (ESV)</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3647539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 …</a:t>
            </a:r>
            <a:r>
              <a:rPr lang="en-US" altLang="en-US" sz="4000" kern="0" spc="-200" dirty="0">
                <a:latin typeface="Calibri"/>
                <a:cs typeface="Tahoma" panose="020B0604030504040204" pitchFamily="34" charset="0"/>
              </a:rPr>
              <a:t>P</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raying at all times in the Spirit, with all prayer and supplication. To that end, keep alert with all perseverance, making supplication for all the saints,</a:t>
            </a:r>
            <a:endParaRPr kumimoji="0" lang="en-US" altLang="en-US" sz="4400" i="0" u="none" strike="noStrike" kern="0" cap="none" spc="-200" normalizeH="0" baseline="0" noProof="0" dirty="0">
              <a:ln>
                <a:noFill/>
              </a:ln>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Ephesians 6:18 (ESV)</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384781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Phrase or sub point</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pic>
        <p:nvPicPr>
          <p:cNvPr id="2" name="Picture 1">
            <a:extLst>
              <a:ext uri="{FF2B5EF4-FFF2-40B4-BE49-F238E27FC236}">
                <a16:creationId xmlns:a16="http://schemas.microsoft.com/office/drawing/2014/main" id="{9106802D-B467-7D97-FC2E-F4F4F7B4E5DF}"/>
              </a:ext>
            </a:extLst>
          </p:cNvPr>
          <p:cNvPicPr>
            <a:picLocks noChangeAspect="1"/>
          </p:cNvPicPr>
          <p:nvPr/>
        </p:nvPicPr>
        <p:blipFill>
          <a:blip r:embed="rId4"/>
          <a:stretch>
            <a:fillRect/>
          </a:stretch>
        </p:blipFill>
        <p:spPr>
          <a:xfrm>
            <a:off x="3288482" y="0"/>
            <a:ext cx="7173039" cy="6858000"/>
          </a:xfrm>
          <a:prstGeom prst="rect">
            <a:avLst/>
          </a:prstGeom>
        </p:spPr>
      </p:pic>
    </p:spTree>
    <p:extLst>
      <p:ext uri="{BB962C8B-B14F-4D97-AF65-F5344CB8AC3E}">
        <p14:creationId xmlns:p14="http://schemas.microsoft.com/office/powerpoint/2010/main" val="21315491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13 Is anyone among you in trouble? Let them pray. Is anyone happy? Let them sing songs of praise. 14 Is anyone among you sick? Let them call the elders of the church to pray over them and anoint them with oil in the name of the Lord. 15 And the prayer offered in faith will make the sick person well; the Lord will raise them up. If they have sinned, they will be forgiven. </a:t>
            </a:r>
            <a:endParaRPr kumimoji="0" lang="en-US" altLang="en-US" sz="4400" i="0" u="none" strike="noStrike" kern="0" cap="none" spc="-200" normalizeH="0" baseline="0" noProof="0" dirty="0">
              <a:ln>
                <a:noFill/>
              </a:ln>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a:t>
            </a:r>
            <a:r>
              <a:rPr lang="en-US" sz="4000" i="1" spc="800" dirty="0">
                <a:solidFill>
                  <a:srgbClr val="F7F2EC"/>
                </a:solidFill>
                <a:effectLst>
                  <a:outerShdw blurRad="38100" dist="38100" dir="2700000" algn="tl">
                    <a:prstClr val="black">
                      <a:alpha val="43000"/>
                    </a:prstClr>
                  </a:outerShdw>
                </a:effectLst>
                <a:latin typeface="Rockwell" panose="02060603020205020403"/>
              </a:rPr>
              <a:t>5:13-15</a:t>
            </a: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5409581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13 Is anyone among you in </a:t>
            </a:r>
            <a:r>
              <a:rPr kumimoji="0" lang="en-US" altLang="en-US" sz="4000" i="0" u="none" strike="noStrike" kern="0" cap="none" spc="-200" normalizeH="0" baseline="0" noProof="0" dirty="0">
                <a:ln>
                  <a:noFill/>
                </a:ln>
                <a:solidFill>
                  <a:srgbClr val="FF0000"/>
                </a:solidFill>
                <a:effectLst/>
                <a:uLnTx/>
                <a:uFillTx/>
                <a:latin typeface="Calibri"/>
                <a:ea typeface="+mn-ea"/>
                <a:cs typeface="Tahoma" panose="020B0604030504040204" pitchFamily="34" charset="0"/>
              </a:rPr>
              <a:t>trouble</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 Let them </a:t>
            </a:r>
            <a:r>
              <a:rPr kumimoji="0" lang="en-US" altLang="en-US" sz="4000" i="0" u="none" strike="noStrike" kern="0" cap="none" spc="-200" normalizeH="0" baseline="0" noProof="0" dirty="0">
                <a:ln>
                  <a:noFill/>
                </a:ln>
                <a:solidFill>
                  <a:srgbClr val="00B0F0"/>
                </a:solidFill>
                <a:effectLst/>
                <a:uLnTx/>
                <a:uFillTx/>
                <a:latin typeface="Calibri"/>
                <a:ea typeface="+mn-ea"/>
                <a:cs typeface="Tahoma" panose="020B0604030504040204" pitchFamily="34" charset="0"/>
              </a:rPr>
              <a:t>pray</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 Is anyone </a:t>
            </a:r>
            <a:r>
              <a:rPr kumimoji="0" lang="en-US" altLang="en-US" sz="4000" i="0" u="none" strike="noStrike" kern="0" cap="none" spc="-200" normalizeH="0" baseline="0" noProof="0" dirty="0">
                <a:ln>
                  <a:noFill/>
                </a:ln>
                <a:solidFill>
                  <a:srgbClr val="00B050"/>
                </a:solidFill>
                <a:effectLst/>
                <a:uLnTx/>
                <a:uFillTx/>
                <a:latin typeface="Calibri"/>
                <a:ea typeface="+mn-ea"/>
                <a:cs typeface="Tahoma" panose="020B0604030504040204" pitchFamily="34" charset="0"/>
              </a:rPr>
              <a:t>happy</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 Let them sing songs of </a:t>
            </a:r>
            <a:r>
              <a:rPr kumimoji="0" lang="en-US" altLang="en-US" sz="4000" i="0" u="none" strike="noStrike" kern="0" cap="none" spc="-200" normalizeH="0" baseline="0" noProof="0" dirty="0">
                <a:ln>
                  <a:noFill/>
                </a:ln>
                <a:solidFill>
                  <a:srgbClr val="00B0F0"/>
                </a:solidFill>
                <a:effectLst/>
                <a:uLnTx/>
                <a:uFillTx/>
                <a:latin typeface="Calibri"/>
                <a:ea typeface="+mn-ea"/>
                <a:cs typeface="Tahoma" panose="020B0604030504040204" pitchFamily="34" charset="0"/>
              </a:rPr>
              <a:t>praise</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 14 Is anyone among you </a:t>
            </a:r>
            <a:r>
              <a:rPr kumimoji="0" lang="en-US" altLang="en-US" sz="4000" i="0" u="none" strike="noStrike" kern="0" cap="none" spc="-200" normalizeH="0" baseline="0" noProof="0" dirty="0">
                <a:ln>
                  <a:noFill/>
                </a:ln>
                <a:solidFill>
                  <a:srgbClr val="FFC000"/>
                </a:solidFill>
                <a:effectLst/>
                <a:uLnTx/>
                <a:uFillTx/>
                <a:latin typeface="Calibri"/>
                <a:ea typeface="+mn-ea"/>
                <a:cs typeface="Tahoma" panose="020B0604030504040204" pitchFamily="34" charset="0"/>
              </a:rPr>
              <a:t>sick</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 Let them call the elders of the church to </a:t>
            </a:r>
            <a:r>
              <a:rPr kumimoji="0" lang="en-US" altLang="en-US" sz="4000" i="0" u="none" strike="noStrike" kern="0" cap="none" spc="-200" normalizeH="0" baseline="0" noProof="0" dirty="0">
                <a:ln>
                  <a:noFill/>
                </a:ln>
                <a:solidFill>
                  <a:srgbClr val="00B0F0"/>
                </a:solidFill>
                <a:effectLst/>
                <a:uLnTx/>
                <a:uFillTx/>
                <a:latin typeface="Calibri"/>
                <a:ea typeface="+mn-ea"/>
                <a:cs typeface="Tahoma" panose="020B0604030504040204" pitchFamily="34" charset="0"/>
              </a:rPr>
              <a:t>pray over them</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 and anoint them with oil in the name of the Lord. 15 And the </a:t>
            </a:r>
            <a:r>
              <a:rPr kumimoji="0" lang="en-US" altLang="en-US" sz="4000" i="0" u="none" strike="noStrike" kern="0" cap="none" spc="-200" normalizeH="0" baseline="0" noProof="0" dirty="0">
                <a:ln>
                  <a:noFill/>
                </a:ln>
                <a:solidFill>
                  <a:srgbClr val="00B0F0"/>
                </a:solidFill>
                <a:effectLst/>
                <a:uLnTx/>
                <a:uFillTx/>
                <a:latin typeface="Calibri"/>
                <a:ea typeface="+mn-ea"/>
                <a:cs typeface="Tahoma" panose="020B0604030504040204" pitchFamily="34" charset="0"/>
              </a:rPr>
              <a:t>prayer offered </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in faith will make the </a:t>
            </a:r>
            <a:r>
              <a:rPr kumimoji="0" lang="en-US" altLang="en-US" sz="4000" i="0" u="none" strike="noStrike" kern="0" cap="none" spc="-200" normalizeH="0" baseline="0" noProof="0" dirty="0">
                <a:ln>
                  <a:noFill/>
                </a:ln>
                <a:solidFill>
                  <a:srgbClr val="FFC000"/>
                </a:solidFill>
                <a:effectLst/>
                <a:uLnTx/>
                <a:uFillTx/>
                <a:latin typeface="Calibri"/>
                <a:ea typeface="+mn-ea"/>
                <a:cs typeface="Tahoma" panose="020B0604030504040204" pitchFamily="34" charset="0"/>
              </a:rPr>
              <a:t>sick</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 person well; the Lord will raise them up. If they have </a:t>
            </a:r>
            <a:r>
              <a:rPr kumimoji="0" lang="en-US" altLang="en-US" sz="4000" i="0" u="none" strike="noStrike" kern="0" cap="none" spc="-200" normalizeH="0" baseline="0" noProof="0" dirty="0">
                <a:ln>
                  <a:noFill/>
                </a:ln>
                <a:solidFill>
                  <a:srgbClr val="7030A0"/>
                </a:solidFill>
                <a:effectLst/>
                <a:uLnTx/>
                <a:uFillTx/>
                <a:latin typeface="Calibri"/>
                <a:ea typeface="+mn-ea"/>
                <a:cs typeface="Tahoma" panose="020B0604030504040204" pitchFamily="34" charset="0"/>
              </a:rPr>
              <a:t>sinned</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 they will be </a:t>
            </a:r>
            <a:r>
              <a:rPr kumimoji="0" lang="en-US" altLang="en-US" sz="4000" i="0" u="none" strike="noStrike" kern="0" cap="none" spc="-200" normalizeH="0" baseline="0" noProof="0" dirty="0">
                <a:ln>
                  <a:noFill/>
                </a:ln>
                <a:solidFill>
                  <a:schemeClr val="tx2"/>
                </a:solidFill>
                <a:effectLst/>
                <a:uLnTx/>
                <a:uFillTx/>
                <a:latin typeface="Calibri"/>
                <a:ea typeface="+mn-ea"/>
                <a:cs typeface="Tahoma" panose="020B0604030504040204" pitchFamily="34" charset="0"/>
              </a:rPr>
              <a:t>forgiven</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 </a:t>
            </a:r>
            <a:endParaRPr kumimoji="0" lang="en-US" altLang="en-US" sz="4400" i="0" u="none" strike="noStrike" kern="0" cap="none" spc="-200" normalizeH="0" baseline="0" noProof="0" dirty="0">
              <a:ln>
                <a:noFill/>
              </a:ln>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a:t>
            </a:r>
            <a:r>
              <a:rPr lang="en-US" sz="4000" i="1" spc="800" dirty="0">
                <a:solidFill>
                  <a:srgbClr val="F7F2EC"/>
                </a:solidFill>
                <a:effectLst>
                  <a:outerShdw blurRad="38100" dist="38100" dir="2700000" algn="tl">
                    <a:prstClr val="black">
                      <a:alpha val="43000"/>
                    </a:prstClr>
                  </a:outerShdw>
                </a:effectLst>
                <a:latin typeface="Rockwell" panose="02060603020205020403"/>
              </a:rPr>
              <a:t>5:13-15</a:t>
            </a: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8067509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Our prayers ought also to be filled with God's praise as we consider His goodness and grace.</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28058586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For the wages of sin is death, but the free gift of God is eternal life in Christ Jesus our Lord.</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Romans 6:23 (ESV)</a:t>
            </a:r>
            <a:endPar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endParaRP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682135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859"/>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Prayer is purposeful</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523220"/>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Prayer is powerful</a:t>
            </a:r>
          </a:p>
        </p:txBody>
      </p:sp>
    </p:spTree>
    <p:extLst>
      <p:ext uri="{BB962C8B-B14F-4D97-AF65-F5344CB8AC3E}">
        <p14:creationId xmlns:p14="http://schemas.microsoft.com/office/powerpoint/2010/main" val="257966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James 1: Written to the tribes. Many trials produce perseverance. Riches will fade. Every good gift comes from the Father. Be doers of the word.</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4000" i="0" strike="noStrike" kern="0" cap="none" spc="-200" normalizeH="0" baseline="0" noProof="0" dirty="0">
              <a:ln>
                <a:noFill/>
              </a:ln>
              <a:uLnTx/>
              <a:uFillTx/>
              <a:latin typeface="Calibri"/>
              <a:ea typeface="+mn-ea"/>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James 2: If you show partiality to the rich you are committing sin. Act as those who are under the law of liberty. Faith without works is dead.</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3150129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Why do we pray?</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4000" i="0" strike="noStrike" kern="0" cap="none" spc="-200" normalizeH="0" baseline="0" noProof="0" dirty="0">
              <a:ln>
                <a:noFill/>
              </a:ln>
              <a:uLnTx/>
              <a:uFillTx/>
              <a:latin typeface="Calibri"/>
              <a:ea typeface="+mn-ea"/>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…to glorify God.</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4000" kern="0" spc="-200" dirty="0">
                <a:latin typeface="Calibri"/>
                <a:cs typeface="Tahoma" panose="020B0604030504040204" pitchFamily="34" charset="0"/>
              </a:rPr>
              <a:t>…to prepare our hearts.</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…to be instructed.</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…to adore, praise wonder.</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4000" kern="0" spc="-200" dirty="0">
                <a:latin typeface="Calibri"/>
                <a:cs typeface="Tahoma" panose="020B0604030504040204" pitchFamily="34" charset="0"/>
              </a:rPr>
              <a:t>…to confess.</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 to thank Him.</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4000" i="0" strike="noStrike" kern="0" cap="none" spc="-200" normalizeH="0" baseline="0" noProof="0" dirty="0">
              <a:ln>
                <a:noFill/>
              </a:ln>
              <a:uLnTx/>
              <a:uFillTx/>
              <a:latin typeface="Calibri"/>
              <a:ea typeface="+mn-ea"/>
              <a:cs typeface="Tahoma" panose="020B0604030504040204" pitchFamily="34" charset="0"/>
            </a:endParaRP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41885743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Why do the nations say,</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    “Where is their God?” Our God is in heaven;</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    he </a:t>
            </a:r>
            <a:r>
              <a:rPr kumimoji="0" lang="en-US" altLang="en-US" sz="4400" i="0" u="none" strike="noStrike" kern="0" cap="none" spc="-200" normalizeH="0" baseline="0" noProof="0" dirty="0">
                <a:ln>
                  <a:noFill/>
                </a:ln>
                <a:solidFill>
                  <a:srgbClr val="FF0000"/>
                </a:solidFill>
                <a:effectLst/>
                <a:uLnTx/>
                <a:uFillTx/>
                <a:latin typeface="Calibri"/>
                <a:ea typeface="+mn-ea"/>
                <a:cs typeface="Tahoma" panose="020B0604030504040204" pitchFamily="34" charset="0"/>
              </a:rPr>
              <a:t>does whatever pleases him</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Psalm 115:3 (ESV)</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1976341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Do not be quick with your mouth,</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    do not be hasty in your heart</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    to utter anything before God.</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God is in heaven</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    and you are on earth,</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    so let your words be few.</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Ecclesiastes 5:2 (NIV)</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1655540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859"/>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Prayer is </a:t>
            </a:r>
            <a:r>
              <a:rPr lang="en-US" altLang="en-US" sz="4800" strike="sngStrike" dirty="0" err="1">
                <a:solidFill>
                  <a:schemeClr val="bg1"/>
                </a:solidFill>
                <a:effectLst>
                  <a:outerShdw blurRad="38100" dist="38100" dir="2700000" algn="tl">
                    <a:srgbClr val="000000">
                      <a:alpha val="43137"/>
                    </a:srgbClr>
                  </a:outerShdw>
                </a:effectLst>
                <a:latin typeface="Abadi" panose="020B0604020104020204" pitchFamily="34" charset="0"/>
              </a:rPr>
              <a:t>persistentful</a:t>
            </a: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 persistent</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1693990"/>
          </a:xfrm>
          <a:prstGeom prst="rect">
            <a:avLst/>
          </a:prstGeom>
          <a:noFill/>
        </p:spPr>
        <p:txBody>
          <a:bodyPr wrap="square">
            <a:spAutoFit/>
          </a:bodyPr>
          <a:lstStyle/>
          <a:p>
            <a:pPr marL="365751" indent="-380990" defTabSz="609585">
              <a:lnSpc>
                <a:spcPct val="200000"/>
              </a:lnSpc>
              <a:spcBef>
                <a:spcPct val="0"/>
              </a:spcBef>
              <a:buFont typeface="Arial" panose="020B0604020202020204" pitchFamily="34" charset="0"/>
              <a:buChar char="•"/>
              <a:defRPr/>
            </a:pPr>
            <a:r>
              <a:rPr lang="en-US" altLang="en-US" sz="2800" dirty="0">
                <a:latin typeface="Abadi" panose="020B0604020104020204" pitchFamily="34" charset="0"/>
              </a:rPr>
              <a:t>Prayer is powerful</a:t>
            </a:r>
          </a:p>
          <a:p>
            <a:pPr marL="365751" indent="-380990" defTabSz="609585">
              <a:lnSpc>
                <a:spcPct val="200000"/>
              </a:lnSpc>
              <a:spcBef>
                <a:spcPct val="0"/>
              </a:spcBef>
              <a:buFont typeface="Arial" panose="020B0604020202020204" pitchFamily="34" charset="0"/>
              <a:buChar char="•"/>
              <a:defRPr/>
            </a:pPr>
            <a:r>
              <a:rPr lang="en-US" altLang="en-US" sz="2800" dirty="0">
                <a:latin typeface="Abadi" panose="020B0604020104020204" pitchFamily="34" charset="0"/>
              </a:rPr>
              <a:t>Prayer is purposeful</a:t>
            </a:r>
          </a:p>
        </p:txBody>
      </p:sp>
    </p:spTree>
    <p:extLst>
      <p:ext uri="{BB962C8B-B14F-4D97-AF65-F5344CB8AC3E}">
        <p14:creationId xmlns:p14="http://schemas.microsoft.com/office/powerpoint/2010/main" val="829340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Rejoice always, pray without ceasing, give thanks in all circumstances; for this is the will of God in Christ Jesus for you.</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1 Thessalonians 5:16 (NIV)</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404448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4000" i="0" strike="noStrike" kern="0" cap="none" spc="-200" normalizeH="0" baseline="0" noProof="0" dirty="0">
              <a:ln>
                <a:noFill/>
              </a:ln>
              <a:uLnTx/>
              <a:uFillTx/>
              <a:latin typeface="Calibri"/>
              <a:ea typeface="+mn-ea"/>
              <a:cs typeface="Tahoma" panose="020B0604030504040204" pitchFamily="34" charset="0"/>
            </a:endParaRP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pic>
        <p:nvPicPr>
          <p:cNvPr id="2" name="Picture 1">
            <a:extLst>
              <a:ext uri="{FF2B5EF4-FFF2-40B4-BE49-F238E27FC236}">
                <a16:creationId xmlns:a16="http://schemas.microsoft.com/office/drawing/2014/main" id="{B47AAB3E-5230-6A46-FFA9-B0BB8066A358}"/>
              </a:ext>
            </a:extLst>
          </p:cNvPr>
          <p:cNvPicPr>
            <a:picLocks noChangeAspect="1"/>
          </p:cNvPicPr>
          <p:nvPr/>
        </p:nvPicPr>
        <p:blipFill rotWithShape="1">
          <a:blip r:embed="rId4"/>
          <a:srcRect t="14340" b="14465"/>
          <a:stretch/>
        </p:blipFill>
        <p:spPr>
          <a:xfrm>
            <a:off x="3383956" y="205685"/>
            <a:ext cx="6994550" cy="6446629"/>
          </a:xfrm>
          <a:prstGeom prst="rect">
            <a:avLst/>
          </a:prstGeom>
        </p:spPr>
      </p:pic>
      <p:sp>
        <p:nvSpPr>
          <p:cNvPr id="3" name="TextBox 2">
            <a:extLst>
              <a:ext uri="{FF2B5EF4-FFF2-40B4-BE49-F238E27FC236}">
                <a16:creationId xmlns:a16="http://schemas.microsoft.com/office/drawing/2014/main" id="{DC4453E9-386B-B790-9E37-FE59EB2939F6}"/>
              </a:ext>
            </a:extLst>
          </p:cNvPr>
          <p:cNvSpPr txBox="1"/>
          <p:nvPr/>
        </p:nvSpPr>
        <p:spPr>
          <a:xfrm>
            <a:off x="6335541" y="3187016"/>
            <a:ext cx="1091380" cy="461665"/>
          </a:xfrm>
          <a:prstGeom prst="rect">
            <a:avLst/>
          </a:prstGeom>
          <a:noFill/>
        </p:spPr>
        <p:txBody>
          <a:bodyPr wrap="square" rtlCol="0">
            <a:spAutoFit/>
          </a:bodyPr>
          <a:lstStyle/>
          <a:p>
            <a:r>
              <a:rPr lang="en-US" sz="2400" b="1" dirty="0">
                <a:latin typeface="+mj-lt"/>
              </a:rPr>
              <a:t>Myself</a:t>
            </a:r>
          </a:p>
        </p:txBody>
      </p:sp>
      <p:sp>
        <p:nvSpPr>
          <p:cNvPr id="5" name="TextBox 4">
            <a:extLst>
              <a:ext uri="{FF2B5EF4-FFF2-40B4-BE49-F238E27FC236}">
                <a16:creationId xmlns:a16="http://schemas.microsoft.com/office/drawing/2014/main" id="{0D3B29AF-6CEB-E3C8-5D2F-B9BE1979DD21}"/>
              </a:ext>
            </a:extLst>
          </p:cNvPr>
          <p:cNvSpPr txBox="1"/>
          <p:nvPr/>
        </p:nvSpPr>
        <p:spPr>
          <a:xfrm>
            <a:off x="6204155" y="2182761"/>
            <a:ext cx="2054942" cy="461665"/>
          </a:xfrm>
          <a:prstGeom prst="rect">
            <a:avLst/>
          </a:prstGeom>
          <a:noFill/>
        </p:spPr>
        <p:txBody>
          <a:bodyPr wrap="square" rtlCol="0">
            <a:spAutoFit/>
          </a:bodyPr>
          <a:lstStyle/>
          <a:p>
            <a:r>
              <a:rPr lang="en-US" sz="2400" b="1" dirty="0"/>
              <a:t>My Family</a:t>
            </a:r>
          </a:p>
        </p:txBody>
      </p:sp>
      <p:sp>
        <p:nvSpPr>
          <p:cNvPr id="6" name="TextBox 5">
            <a:extLst>
              <a:ext uri="{FF2B5EF4-FFF2-40B4-BE49-F238E27FC236}">
                <a16:creationId xmlns:a16="http://schemas.microsoft.com/office/drawing/2014/main" id="{7DFA511D-D1D7-128E-B9DD-1070C23B36B6}"/>
              </a:ext>
            </a:extLst>
          </p:cNvPr>
          <p:cNvSpPr txBox="1"/>
          <p:nvPr/>
        </p:nvSpPr>
        <p:spPr>
          <a:xfrm>
            <a:off x="5702710" y="1295260"/>
            <a:ext cx="2556387" cy="646331"/>
          </a:xfrm>
          <a:prstGeom prst="rect">
            <a:avLst/>
          </a:prstGeom>
          <a:noFill/>
        </p:spPr>
        <p:txBody>
          <a:bodyPr wrap="square" rtlCol="0">
            <a:spAutoFit/>
          </a:bodyPr>
          <a:lstStyle/>
          <a:p>
            <a:pPr algn="ctr"/>
            <a:r>
              <a:rPr lang="en-US" b="1" dirty="0"/>
              <a:t>Crosby Community Church</a:t>
            </a:r>
          </a:p>
        </p:txBody>
      </p:sp>
      <p:sp>
        <p:nvSpPr>
          <p:cNvPr id="7" name="TextBox 6">
            <a:extLst>
              <a:ext uri="{FF2B5EF4-FFF2-40B4-BE49-F238E27FC236}">
                <a16:creationId xmlns:a16="http://schemas.microsoft.com/office/drawing/2014/main" id="{2F668447-D906-B186-1A67-975FEF5E7FD3}"/>
              </a:ext>
            </a:extLst>
          </p:cNvPr>
          <p:cNvSpPr txBox="1"/>
          <p:nvPr/>
        </p:nvSpPr>
        <p:spPr>
          <a:xfrm rot="20157052">
            <a:off x="4316360" y="1023324"/>
            <a:ext cx="2772697" cy="369332"/>
          </a:xfrm>
          <a:prstGeom prst="rect">
            <a:avLst/>
          </a:prstGeom>
          <a:noFill/>
        </p:spPr>
        <p:txBody>
          <a:bodyPr wrap="square" rtlCol="0">
            <a:spAutoFit/>
          </a:bodyPr>
          <a:lstStyle/>
          <a:p>
            <a:r>
              <a:rPr lang="en-US" b="1" dirty="0"/>
              <a:t>Missionaries, Christianity</a:t>
            </a:r>
          </a:p>
        </p:txBody>
      </p:sp>
      <p:sp>
        <p:nvSpPr>
          <p:cNvPr id="8" name="TextBox 7">
            <a:extLst>
              <a:ext uri="{FF2B5EF4-FFF2-40B4-BE49-F238E27FC236}">
                <a16:creationId xmlns:a16="http://schemas.microsoft.com/office/drawing/2014/main" id="{7DEFB5CA-0903-BEA2-A2E7-5655EE775CCC}"/>
              </a:ext>
            </a:extLst>
          </p:cNvPr>
          <p:cNvSpPr txBox="1"/>
          <p:nvPr/>
        </p:nvSpPr>
        <p:spPr>
          <a:xfrm rot="1712104">
            <a:off x="7147911" y="1319896"/>
            <a:ext cx="3126658" cy="369332"/>
          </a:xfrm>
          <a:prstGeom prst="rect">
            <a:avLst/>
          </a:prstGeom>
          <a:noFill/>
        </p:spPr>
        <p:txBody>
          <a:bodyPr wrap="square" rtlCol="0">
            <a:spAutoFit/>
          </a:bodyPr>
          <a:lstStyle/>
          <a:p>
            <a:r>
              <a:rPr lang="en-US" b="1" dirty="0"/>
              <a:t>Our nation, Our world</a:t>
            </a:r>
          </a:p>
        </p:txBody>
      </p:sp>
      <p:sp>
        <p:nvSpPr>
          <p:cNvPr id="9" name="TextBox 8">
            <a:extLst>
              <a:ext uri="{FF2B5EF4-FFF2-40B4-BE49-F238E27FC236}">
                <a16:creationId xmlns:a16="http://schemas.microsoft.com/office/drawing/2014/main" id="{EB800779-5E86-6011-B357-C3A5772E3794}"/>
              </a:ext>
            </a:extLst>
          </p:cNvPr>
          <p:cNvSpPr txBox="1"/>
          <p:nvPr/>
        </p:nvSpPr>
        <p:spPr>
          <a:xfrm>
            <a:off x="1897844" y="179658"/>
            <a:ext cx="2772697" cy="1569660"/>
          </a:xfrm>
          <a:prstGeom prst="rect">
            <a:avLst/>
          </a:prstGeom>
          <a:noFill/>
        </p:spPr>
        <p:txBody>
          <a:bodyPr wrap="square" rtlCol="0">
            <a:spAutoFit/>
          </a:bodyPr>
          <a:lstStyle/>
          <a:p>
            <a:r>
              <a:rPr lang="en-US" sz="3200" b="1" dirty="0"/>
              <a:t>Prayer in Concentric Circles</a:t>
            </a:r>
          </a:p>
        </p:txBody>
      </p:sp>
      <p:sp>
        <p:nvSpPr>
          <p:cNvPr id="10" name="TextBox 9">
            <a:extLst>
              <a:ext uri="{FF2B5EF4-FFF2-40B4-BE49-F238E27FC236}">
                <a16:creationId xmlns:a16="http://schemas.microsoft.com/office/drawing/2014/main" id="{7087372C-455E-F0A4-46E7-5EE97FCD74B4}"/>
              </a:ext>
            </a:extLst>
          </p:cNvPr>
          <p:cNvSpPr txBox="1"/>
          <p:nvPr/>
        </p:nvSpPr>
        <p:spPr>
          <a:xfrm>
            <a:off x="1616926" y="4454013"/>
            <a:ext cx="2237319" cy="2031325"/>
          </a:xfrm>
          <a:prstGeom prst="rect">
            <a:avLst/>
          </a:prstGeom>
          <a:noFill/>
        </p:spPr>
        <p:txBody>
          <a:bodyPr wrap="square" rtlCol="0">
            <a:spAutoFit/>
          </a:bodyPr>
          <a:lstStyle/>
          <a:p>
            <a:r>
              <a:rPr lang="en-US" dirty="0"/>
              <a:t>“But if you have a pattern—like the concentric circles—you won’t spin your wheels wondering where to start.”</a:t>
            </a:r>
          </a:p>
          <a:p>
            <a:r>
              <a:rPr lang="en-US" dirty="0"/>
              <a:t>-</a:t>
            </a:r>
            <a:r>
              <a:rPr lang="en-US" dirty="0" err="1"/>
              <a:t>Challies</a:t>
            </a:r>
            <a:r>
              <a:rPr lang="en-US" dirty="0"/>
              <a:t>, 2014</a:t>
            </a:r>
          </a:p>
        </p:txBody>
      </p:sp>
      <p:sp>
        <p:nvSpPr>
          <p:cNvPr id="11" name="TextBox 10">
            <a:extLst>
              <a:ext uri="{FF2B5EF4-FFF2-40B4-BE49-F238E27FC236}">
                <a16:creationId xmlns:a16="http://schemas.microsoft.com/office/drawing/2014/main" id="{8C4ACD77-9228-AA6B-D77F-BEC71BA1C4CD}"/>
              </a:ext>
            </a:extLst>
          </p:cNvPr>
          <p:cNvSpPr txBox="1"/>
          <p:nvPr/>
        </p:nvSpPr>
        <p:spPr>
          <a:xfrm>
            <a:off x="6204155" y="4295938"/>
            <a:ext cx="2054942" cy="461665"/>
          </a:xfrm>
          <a:prstGeom prst="rect">
            <a:avLst/>
          </a:prstGeom>
          <a:noFill/>
        </p:spPr>
        <p:txBody>
          <a:bodyPr wrap="square" rtlCol="0">
            <a:spAutoFit/>
          </a:bodyPr>
          <a:lstStyle/>
          <a:p>
            <a:r>
              <a:rPr lang="en-US" sz="2400" b="1" dirty="0"/>
              <a:t>My Family</a:t>
            </a:r>
          </a:p>
        </p:txBody>
      </p:sp>
      <p:sp>
        <p:nvSpPr>
          <p:cNvPr id="13" name="TextBox 12">
            <a:extLst>
              <a:ext uri="{FF2B5EF4-FFF2-40B4-BE49-F238E27FC236}">
                <a16:creationId xmlns:a16="http://schemas.microsoft.com/office/drawing/2014/main" id="{CA9471C1-344C-6F68-6954-1127409CD258}"/>
              </a:ext>
            </a:extLst>
          </p:cNvPr>
          <p:cNvSpPr txBox="1"/>
          <p:nvPr/>
        </p:nvSpPr>
        <p:spPr>
          <a:xfrm>
            <a:off x="5603037" y="5033231"/>
            <a:ext cx="2556387" cy="646331"/>
          </a:xfrm>
          <a:prstGeom prst="rect">
            <a:avLst/>
          </a:prstGeom>
          <a:noFill/>
        </p:spPr>
        <p:txBody>
          <a:bodyPr wrap="square" rtlCol="0">
            <a:spAutoFit/>
          </a:bodyPr>
          <a:lstStyle/>
          <a:p>
            <a:pPr algn="ctr"/>
            <a:r>
              <a:rPr lang="en-US" b="1" dirty="0"/>
              <a:t>Crosby Community Church</a:t>
            </a:r>
          </a:p>
        </p:txBody>
      </p:sp>
      <p:sp>
        <p:nvSpPr>
          <p:cNvPr id="14" name="TextBox 13">
            <a:extLst>
              <a:ext uri="{FF2B5EF4-FFF2-40B4-BE49-F238E27FC236}">
                <a16:creationId xmlns:a16="http://schemas.microsoft.com/office/drawing/2014/main" id="{AAE80D83-DC70-9DB1-BF15-F36583987FF5}"/>
              </a:ext>
            </a:extLst>
          </p:cNvPr>
          <p:cNvSpPr txBox="1"/>
          <p:nvPr/>
        </p:nvSpPr>
        <p:spPr>
          <a:xfrm rot="1527464">
            <a:off x="4263439" y="5531406"/>
            <a:ext cx="2772697" cy="369332"/>
          </a:xfrm>
          <a:prstGeom prst="rect">
            <a:avLst/>
          </a:prstGeom>
          <a:noFill/>
        </p:spPr>
        <p:txBody>
          <a:bodyPr wrap="square" rtlCol="0">
            <a:spAutoFit/>
          </a:bodyPr>
          <a:lstStyle/>
          <a:p>
            <a:r>
              <a:rPr lang="en-US" b="1" dirty="0"/>
              <a:t>Missionaries, Christianity</a:t>
            </a:r>
          </a:p>
        </p:txBody>
      </p:sp>
      <p:sp>
        <p:nvSpPr>
          <p:cNvPr id="15" name="TextBox 14">
            <a:extLst>
              <a:ext uri="{FF2B5EF4-FFF2-40B4-BE49-F238E27FC236}">
                <a16:creationId xmlns:a16="http://schemas.microsoft.com/office/drawing/2014/main" id="{B158BA98-0891-0800-F356-8C262C5B955A}"/>
              </a:ext>
            </a:extLst>
          </p:cNvPr>
          <p:cNvSpPr txBox="1"/>
          <p:nvPr/>
        </p:nvSpPr>
        <p:spPr>
          <a:xfrm rot="19734838">
            <a:off x="7013351" y="5307436"/>
            <a:ext cx="3126658" cy="369332"/>
          </a:xfrm>
          <a:prstGeom prst="rect">
            <a:avLst/>
          </a:prstGeom>
          <a:noFill/>
        </p:spPr>
        <p:txBody>
          <a:bodyPr wrap="square" rtlCol="0">
            <a:spAutoFit/>
          </a:bodyPr>
          <a:lstStyle/>
          <a:p>
            <a:r>
              <a:rPr lang="en-US" b="1" dirty="0"/>
              <a:t>Our nation, Our world</a:t>
            </a:r>
          </a:p>
        </p:txBody>
      </p:sp>
    </p:spTree>
    <p:extLst>
      <p:ext uri="{BB962C8B-B14F-4D97-AF65-F5344CB8AC3E}">
        <p14:creationId xmlns:p14="http://schemas.microsoft.com/office/powerpoint/2010/main" val="1265887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859"/>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Prayer is accountable</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2555764"/>
          </a:xfrm>
          <a:prstGeom prst="rect">
            <a:avLst/>
          </a:prstGeom>
          <a:noFill/>
        </p:spPr>
        <p:txBody>
          <a:bodyPr wrap="square">
            <a:spAutoFit/>
          </a:bodyPr>
          <a:lstStyle/>
          <a:p>
            <a:pPr marL="365751" indent="-380990" defTabSz="609585">
              <a:lnSpc>
                <a:spcPct val="200000"/>
              </a:lnSpc>
              <a:spcBef>
                <a:spcPct val="0"/>
              </a:spcBef>
              <a:buFont typeface="Arial" panose="020B0604020202020204" pitchFamily="34" charset="0"/>
              <a:buChar char="•"/>
              <a:defRPr/>
            </a:pPr>
            <a:r>
              <a:rPr lang="en-US" altLang="en-US" sz="2800" dirty="0">
                <a:latin typeface="Abadi" panose="020B0604020104020204" pitchFamily="34" charset="0"/>
              </a:rPr>
              <a:t>Prayer is powerful</a:t>
            </a:r>
          </a:p>
          <a:p>
            <a:pPr marL="365751" indent="-380990" defTabSz="609585">
              <a:lnSpc>
                <a:spcPct val="200000"/>
              </a:lnSpc>
              <a:spcBef>
                <a:spcPct val="0"/>
              </a:spcBef>
              <a:buFont typeface="Arial" panose="020B0604020202020204" pitchFamily="34" charset="0"/>
              <a:buChar char="•"/>
              <a:defRPr/>
            </a:pPr>
            <a:r>
              <a:rPr lang="en-US" altLang="en-US" sz="2800" dirty="0">
                <a:latin typeface="Abadi" panose="020B0604020104020204" pitchFamily="34" charset="0"/>
              </a:rPr>
              <a:t>Prayer is purposeful</a:t>
            </a:r>
          </a:p>
          <a:p>
            <a:pPr marL="365751" indent="-380990" defTabSz="609585">
              <a:lnSpc>
                <a:spcPct val="200000"/>
              </a:lnSpc>
              <a:spcBef>
                <a:spcPct val="0"/>
              </a:spcBef>
              <a:buFont typeface="Arial" panose="020B0604020202020204" pitchFamily="34" charset="0"/>
              <a:buChar char="•"/>
              <a:defRPr/>
            </a:pPr>
            <a:r>
              <a:rPr lang="en-US" altLang="en-US" sz="2800" dirty="0">
                <a:latin typeface="Abadi" panose="020B0604020104020204" pitchFamily="34" charset="0"/>
              </a:rPr>
              <a:t>Prayer is persistent</a:t>
            </a:r>
          </a:p>
        </p:txBody>
      </p:sp>
    </p:spTree>
    <p:extLst>
      <p:ext uri="{BB962C8B-B14F-4D97-AF65-F5344CB8AC3E}">
        <p14:creationId xmlns:p14="http://schemas.microsoft.com/office/powerpoint/2010/main" val="6098717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16 Therefore confess your sins to each other and pray for each other so that you may be healed. The prayer of a righteous person is powerful and effective.</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4000" i="0" u="none" strike="noStrike" kern="0" cap="none" spc="-200" normalizeH="0" baseline="0" noProof="0" dirty="0">
              <a:ln>
                <a:noFill/>
              </a:ln>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a:t>
            </a:r>
            <a:r>
              <a:rPr lang="en-US" sz="4000" i="1" spc="800" dirty="0">
                <a:solidFill>
                  <a:srgbClr val="F7F2EC"/>
                </a:solidFill>
                <a:effectLst>
                  <a:outerShdw blurRad="38100" dist="38100" dir="2700000" algn="tl">
                    <a:prstClr val="black">
                      <a:alpha val="43000"/>
                    </a:prstClr>
                  </a:outerShdw>
                </a:effectLst>
                <a:latin typeface="Rockwell" panose="02060603020205020403"/>
              </a:rPr>
              <a:t>5:16</a:t>
            </a: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051309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If we confess our sins, he is </a:t>
            </a:r>
            <a:r>
              <a:rPr kumimoji="0" lang="en-US" altLang="en-US" sz="4000" i="0" u="none" strike="noStrike" kern="0" cap="none" spc="-200" normalizeH="0" baseline="0" noProof="0" dirty="0">
                <a:ln>
                  <a:noFill/>
                </a:ln>
                <a:solidFill>
                  <a:srgbClr val="FF0000"/>
                </a:solidFill>
                <a:effectLst/>
                <a:uLnTx/>
                <a:uFillTx/>
                <a:latin typeface="Calibri"/>
                <a:ea typeface="+mn-ea"/>
                <a:cs typeface="Tahoma" panose="020B0604030504040204" pitchFamily="34" charset="0"/>
              </a:rPr>
              <a:t>faithful</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 and </a:t>
            </a:r>
            <a:r>
              <a:rPr kumimoji="0" lang="en-US" altLang="en-US" sz="4000" i="0" u="none" strike="noStrike" kern="0" cap="none" spc="-200" normalizeH="0" baseline="0" noProof="0" dirty="0">
                <a:ln>
                  <a:noFill/>
                </a:ln>
                <a:solidFill>
                  <a:srgbClr val="FF0000"/>
                </a:solidFill>
                <a:effectLst/>
                <a:uLnTx/>
                <a:uFillTx/>
                <a:latin typeface="Calibri"/>
                <a:ea typeface="+mn-ea"/>
                <a:cs typeface="Tahoma" panose="020B0604030504040204" pitchFamily="34" charset="0"/>
              </a:rPr>
              <a:t>just</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 and will forgive us our sins and purify us from all unrighteousness.</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1 John 1:9(NIV)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43904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17 Elijah was a human being, even as we are. He prayed earnestly that it would not rain, and it did not rain on the land for three and a half years. 18 Again he prayed, and the heavens gave rain, and the earth produced its crops.</a:t>
            </a:r>
            <a:endParaRPr kumimoji="0" lang="en-US" altLang="en-US" sz="4400" i="0" u="none" strike="noStrike" kern="0" cap="none" spc="-200" normalizeH="0" baseline="0" noProof="0" dirty="0">
              <a:ln>
                <a:noFill/>
              </a:ln>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a:t>
            </a:r>
            <a:r>
              <a:rPr lang="en-US" sz="4000" i="1" spc="800" dirty="0">
                <a:solidFill>
                  <a:srgbClr val="F7F2EC"/>
                </a:solidFill>
                <a:effectLst>
                  <a:outerShdw blurRad="38100" dist="38100" dir="2700000" algn="tl">
                    <a:prstClr val="black">
                      <a:alpha val="43000"/>
                    </a:prstClr>
                  </a:outerShdw>
                </a:effectLst>
                <a:latin typeface="Rockwell" panose="02060603020205020403"/>
              </a:rPr>
              <a:t>5:17</a:t>
            </a: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762829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James 3: No one can tame the tongue. With it we bless our Father and with it we curse others. The wisdom from above is pure and peace-loving.</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4000" i="0" strike="noStrike" kern="0" cap="none" spc="-200" normalizeH="0" baseline="0" noProof="0" dirty="0">
              <a:ln>
                <a:noFill/>
              </a:ln>
              <a:uLnTx/>
              <a:uFillTx/>
              <a:latin typeface="Calibri"/>
              <a:ea typeface="+mn-ea"/>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James 4: Your worldly desires cause conflict. Resist the devil, draw near to God. Who are you to judge your </a:t>
            </a:r>
            <a:r>
              <a:rPr kumimoji="0" lang="en-US" altLang="en-US" sz="4000" i="0" strike="noStrike" kern="0" cap="none" spc="-200" normalizeH="0" baseline="0" noProof="0" dirty="0" err="1">
                <a:ln>
                  <a:noFill/>
                </a:ln>
                <a:uLnTx/>
                <a:uFillTx/>
                <a:latin typeface="Calibri"/>
                <a:ea typeface="+mn-ea"/>
                <a:cs typeface="Tahoma" panose="020B0604030504040204" pitchFamily="34" charset="0"/>
              </a:rPr>
              <a:t>neighbour</a:t>
            </a:r>
            <a:r>
              <a:rPr kumimoji="0" lang="en-US" altLang="en-US" sz="4000" i="0" strike="noStrike" kern="0" cap="none" spc="-200" normalizeH="0" baseline="0" noProof="0" dirty="0">
                <a:ln>
                  <a:noFill/>
                </a:ln>
                <a:uLnTx/>
                <a:uFillTx/>
                <a:latin typeface="Calibri"/>
                <a:ea typeface="+mn-ea"/>
                <a:cs typeface="Tahoma" panose="020B0604030504040204" pitchFamily="34" charset="0"/>
              </a:rPr>
              <a:t>? You boast in arrogance.</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4000" i="0" strike="noStrike" kern="0" cap="none" spc="-200" normalizeH="0" baseline="0" noProof="0" dirty="0">
              <a:ln>
                <a:noFill/>
              </a:ln>
              <a:uLnTx/>
              <a:uFillTx/>
              <a:latin typeface="Calibri"/>
              <a:ea typeface="+mn-ea"/>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James 5:You rich have fattened yourselves for slaughter. Brothers, be patient until the Lord comes.</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2175522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859"/>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Prayer is for the wanderer</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3417539"/>
          </a:xfrm>
          <a:prstGeom prst="rect">
            <a:avLst/>
          </a:prstGeom>
          <a:noFill/>
        </p:spPr>
        <p:txBody>
          <a:bodyPr wrap="square">
            <a:spAutoFit/>
          </a:bodyPr>
          <a:lstStyle/>
          <a:p>
            <a:pPr marL="365751" indent="-380990" defTabSz="609585">
              <a:lnSpc>
                <a:spcPct val="200000"/>
              </a:lnSpc>
              <a:spcBef>
                <a:spcPct val="0"/>
              </a:spcBef>
              <a:buFont typeface="Arial" panose="020B0604020202020204" pitchFamily="34" charset="0"/>
              <a:buChar char="•"/>
              <a:defRPr/>
            </a:pPr>
            <a:r>
              <a:rPr lang="en-US" altLang="en-US" sz="2800" dirty="0">
                <a:latin typeface="Abadi" panose="020B0604020104020204" pitchFamily="34" charset="0"/>
              </a:rPr>
              <a:t>Prayer is powerful</a:t>
            </a:r>
          </a:p>
          <a:p>
            <a:pPr marL="365751" indent="-380990" defTabSz="609585">
              <a:lnSpc>
                <a:spcPct val="200000"/>
              </a:lnSpc>
              <a:spcBef>
                <a:spcPct val="0"/>
              </a:spcBef>
              <a:buFont typeface="Arial" panose="020B0604020202020204" pitchFamily="34" charset="0"/>
              <a:buChar char="•"/>
              <a:defRPr/>
            </a:pPr>
            <a:r>
              <a:rPr lang="en-US" altLang="en-US" sz="2800" dirty="0">
                <a:latin typeface="Abadi" panose="020B0604020104020204" pitchFamily="34" charset="0"/>
              </a:rPr>
              <a:t>Prayer is purposeful</a:t>
            </a:r>
          </a:p>
          <a:p>
            <a:pPr marL="365751" indent="-380990" defTabSz="609585">
              <a:lnSpc>
                <a:spcPct val="200000"/>
              </a:lnSpc>
              <a:spcBef>
                <a:spcPct val="0"/>
              </a:spcBef>
              <a:buFont typeface="Arial" panose="020B0604020202020204" pitchFamily="34" charset="0"/>
              <a:buChar char="•"/>
              <a:defRPr/>
            </a:pPr>
            <a:r>
              <a:rPr lang="en-US" altLang="en-US" sz="2800" dirty="0">
                <a:latin typeface="Abadi" panose="020B0604020104020204" pitchFamily="34" charset="0"/>
              </a:rPr>
              <a:t>Prayer is persistent</a:t>
            </a:r>
          </a:p>
          <a:p>
            <a:pPr marL="365751" indent="-380990" defTabSz="609585">
              <a:lnSpc>
                <a:spcPct val="200000"/>
              </a:lnSpc>
              <a:spcBef>
                <a:spcPct val="0"/>
              </a:spcBef>
              <a:buFont typeface="Arial" panose="020B0604020202020204" pitchFamily="34" charset="0"/>
              <a:buChar char="•"/>
              <a:defRPr/>
            </a:pPr>
            <a:r>
              <a:rPr lang="en-US" altLang="en-US" sz="2800" dirty="0">
                <a:latin typeface="Abadi" panose="020B0604020104020204" pitchFamily="34" charset="0"/>
              </a:rPr>
              <a:t>Prayer is accountable</a:t>
            </a:r>
          </a:p>
        </p:txBody>
      </p:sp>
    </p:spTree>
    <p:extLst>
      <p:ext uri="{BB962C8B-B14F-4D97-AF65-F5344CB8AC3E}">
        <p14:creationId xmlns:p14="http://schemas.microsoft.com/office/powerpoint/2010/main" val="2857818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19 My brothers and sisters, if one of you should wander from the truth and someone should bring that person back, 20 remember this: Whoever turns a sinner from the error of their way will save them from death and cover over a multitude of sins.</a:t>
            </a:r>
            <a:endParaRPr kumimoji="0" lang="en-US" altLang="en-US" sz="4400" i="0" u="none" strike="noStrike" kern="0" cap="none" spc="-200" normalizeH="0" baseline="0" noProof="0" dirty="0">
              <a:ln>
                <a:noFill/>
              </a:ln>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a:t>
            </a:r>
            <a:r>
              <a:rPr lang="en-US" sz="4000" i="1" spc="800" dirty="0">
                <a:solidFill>
                  <a:srgbClr val="F7F2EC"/>
                </a:solidFill>
                <a:effectLst>
                  <a:outerShdw blurRad="38100" dist="38100" dir="2700000" algn="tl">
                    <a:prstClr val="black">
                      <a:alpha val="43000"/>
                    </a:prstClr>
                  </a:outerShdw>
                </a:effectLst>
                <a:latin typeface="Rockwell" panose="02060603020205020403"/>
              </a:rPr>
              <a:t>5:13-20</a:t>
            </a: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8799404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745585" y="245327"/>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i="0" strike="noStrike" kern="0" cap="none" spc="-200" normalizeH="0" baseline="0" noProof="0" dirty="0">
                <a:ln>
                  <a:noFill/>
                </a:ln>
                <a:uLnTx/>
                <a:uFillTx/>
                <a:latin typeface="Calibri"/>
                <a:ea typeface="+mn-ea"/>
                <a:cs typeface="Tahoma" panose="020B0604030504040204" pitchFamily="34" charset="0"/>
              </a:rPr>
              <a:t>Ultimately accountability can be a means in which God draws us to himself. Self-sufficiency says we don’t need anyone, but humility shouts for help from those God has placed in our lives. This habit of sharing and praying with others will inevitably teach us how to cast our cares on the only One who can fully bear their weight and who loves us with an unfailing love.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3600" kern="0" spc="-200" dirty="0">
                <a:latin typeface="Calibri"/>
                <a:cs typeface="Tahoma" panose="020B0604030504040204" pitchFamily="34" charset="0"/>
              </a:rPr>
              <a:t>-Daniel Westfall</a:t>
            </a:r>
            <a:endParaRPr kumimoji="0" lang="en-US" altLang="en-US" sz="3600" i="0" strike="noStrike" kern="0" cap="none" spc="-200" normalizeH="0" baseline="0" noProof="0" dirty="0">
              <a:ln>
                <a:noFill/>
              </a:ln>
              <a:uLnTx/>
              <a:uFillTx/>
              <a:latin typeface="Calibri"/>
              <a:ea typeface="+mn-ea"/>
              <a:cs typeface="Tahoma" panose="020B0604030504040204" pitchFamily="34" charset="0"/>
            </a:endParaRP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19067913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“Here then is the design of prayer: not that God’s will may be altered, but that it may be accomplished in his own good time and way”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4000" i="0" strike="noStrike" kern="0" cap="none" spc="-200" normalizeH="0" baseline="0" noProof="0" dirty="0">
              <a:ln>
                <a:noFill/>
              </a:ln>
              <a:uLnTx/>
              <a:uFillTx/>
              <a:latin typeface="Calibri"/>
              <a:ea typeface="+mn-ea"/>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2800" kern="0" spc="-200" dirty="0">
                <a:latin typeface="Calibri"/>
                <a:cs typeface="Tahoma" panose="020B0604030504040204" pitchFamily="34" charset="0"/>
              </a:rPr>
              <a:t>-A.W. Pink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2800" kern="0" spc="-200" dirty="0">
                <a:latin typeface="Calibri"/>
                <a:cs typeface="Tahoma" panose="020B0604030504040204" pitchFamily="34" charset="0"/>
              </a:rPr>
              <a:t>The Sovereignty of God: 1918</a:t>
            </a:r>
            <a:endParaRPr kumimoji="0" lang="en-US" altLang="en-US" sz="2800" i="0" strike="noStrike" kern="0" cap="none" spc="-200" normalizeH="0" baseline="0" noProof="0" dirty="0">
              <a:ln>
                <a:noFill/>
              </a:ln>
              <a:uLnTx/>
              <a:uFillTx/>
              <a:latin typeface="Calibri"/>
              <a:ea typeface="+mn-ea"/>
              <a:cs typeface="Tahoma" panose="020B0604030504040204" pitchFamily="34" charset="0"/>
            </a:endParaRP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pic>
        <p:nvPicPr>
          <p:cNvPr id="2" name="Picture 1">
            <a:extLst>
              <a:ext uri="{FF2B5EF4-FFF2-40B4-BE49-F238E27FC236}">
                <a16:creationId xmlns:a16="http://schemas.microsoft.com/office/drawing/2014/main" id="{48111507-AD80-D7E9-43B9-D96552FE4100}"/>
              </a:ext>
            </a:extLst>
          </p:cNvPr>
          <p:cNvPicPr>
            <a:picLocks noChangeAspect="1"/>
          </p:cNvPicPr>
          <p:nvPr/>
        </p:nvPicPr>
        <p:blipFill>
          <a:blip r:embed="rId4"/>
          <a:stretch>
            <a:fillRect/>
          </a:stretch>
        </p:blipFill>
        <p:spPr>
          <a:xfrm>
            <a:off x="9029290" y="3824748"/>
            <a:ext cx="2859768" cy="2546555"/>
          </a:xfrm>
          <a:prstGeom prst="rect">
            <a:avLst/>
          </a:prstGeom>
        </p:spPr>
      </p:pic>
    </p:spTree>
    <p:extLst>
      <p:ext uri="{BB962C8B-B14F-4D97-AF65-F5344CB8AC3E}">
        <p14:creationId xmlns:p14="http://schemas.microsoft.com/office/powerpoint/2010/main" val="1009337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CB59E4B8-228A-04A7-F3E6-F20E484839F6}"/>
              </a:ext>
            </a:extLst>
          </p:cNvPr>
          <p:cNvPicPr>
            <a:picLocks noChangeAspect="1"/>
          </p:cNvPicPr>
          <p:nvPr/>
        </p:nvPicPr>
        <p:blipFill rotWithShape="1">
          <a:blip r:embed="rId2"/>
          <a:srcRect l="9308" t="24475" r="7082" b="27301"/>
          <a:stretch/>
        </p:blipFill>
        <p:spPr>
          <a:xfrm>
            <a:off x="0" y="0"/>
            <a:ext cx="12188951" cy="6858000"/>
          </a:xfrm>
          <a:prstGeom prst="rect">
            <a:avLst/>
          </a:prstGeom>
        </p:spPr>
      </p:pic>
    </p:spTree>
    <p:extLst>
      <p:ext uri="{BB962C8B-B14F-4D97-AF65-F5344CB8AC3E}">
        <p14:creationId xmlns:p14="http://schemas.microsoft.com/office/powerpoint/2010/main" val="2656012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655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6385-220A-F75A-9275-0857F599C397}"/>
              </a:ext>
            </a:extLst>
          </p:cNvPr>
          <p:cNvSpPr txBox="1">
            <a:spLocks noChangeArrowheads="1"/>
          </p:cNvSpPr>
          <p:nvPr/>
        </p:nvSpPr>
        <p:spPr bwMode="auto">
          <a:xfrm>
            <a:off x="1984917" y="322521"/>
            <a:ext cx="10207083" cy="621295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457200" marR="0" lvl="0" indent="-457200" algn="l" defTabSz="609585" rtl="0" eaLnBrk="1" fontAlgn="auto" latinLnBrk="0" hangingPunct="1">
              <a:lnSpc>
                <a:spcPct val="200000"/>
              </a:lnSpc>
              <a:spcBef>
                <a:spcPts val="0"/>
              </a:spcBef>
              <a:spcAft>
                <a:spcPts val="2400"/>
              </a:spcAft>
              <a:buClrTx/>
              <a:buSzTx/>
              <a:buFont typeface="Arial" panose="020B0604020202020204" pitchFamily="34" charset="0"/>
              <a:buChar char="•"/>
              <a:tabLst/>
              <a:defRPr/>
            </a:pPr>
            <a:r>
              <a:rPr lang="en-US" altLang="en-US" sz="3200" b="1" kern="0" spc="-200" dirty="0">
                <a:solidFill>
                  <a:schemeClr val="bg1"/>
                </a:solidFill>
                <a:latin typeface="Calibri"/>
                <a:cs typeface="Tahoma" panose="020B0604030504040204" pitchFamily="34" charset="0"/>
              </a:rPr>
              <a:t>Prayer is powerful</a:t>
            </a:r>
          </a:p>
          <a:p>
            <a:pPr marL="457200" marR="0" lvl="0" indent="-457200" algn="l" defTabSz="609585" rtl="0" eaLnBrk="1" fontAlgn="auto" latinLnBrk="0" hangingPunct="1">
              <a:lnSpc>
                <a:spcPct val="200000"/>
              </a:lnSpc>
              <a:spcBef>
                <a:spcPts val="0"/>
              </a:spcBef>
              <a:spcAft>
                <a:spcPts val="2400"/>
              </a:spcAft>
              <a:buClrTx/>
              <a:buSzTx/>
              <a:buFont typeface="Arial" panose="020B0604020202020204" pitchFamily="34" charset="0"/>
              <a:buChar char="•"/>
              <a:tabLst/>
              <a:defRPr/>
            </a:pPr>
            <a:r>
              <a:rPr lang="en-US" altLang="en-US" sz="3200" b="1" kern="0" spc="-200" dirty="0">
                <a:solidFill>
                  <a:schemeClr val="bg1"/>
                </a:solidFill>
                <a:latin typeface="Calibri"/>
                <a:cs typeface="Tahoma" panose="020B0604030504040204" pitchFamily="34" charset="0"/>
              </a:rPr>
              <a:t>Prayer is purposeful</a:t>
            </a:r>
          </a:p>
          <a:p>
            <a:pPr marL="457200" marR="0" lvl="0" indent="-457200" algn="l" defTabSz="609585" rtl="0" eaLnBrk="1" fontAlgn="auto" latinLnBrk="0" hangingPunct="1">
              <a:lnSpc>
                <a:spcPct val="200000"/>
              </a:lnSpc>
              <a:spcBef>
                <a:spcPts val="0"/>
              </a:spcBef>
              <a:spcAft>
                <a:spcPts val="2400"/>
              </a:spcAft>
              <a:buClrTx/>
              <a:buSzTx/>
              <a:buFont typeface="Arial" panose="020B0604020202020204" pitchFamily="34" charset="0"/>
              <a:buChar char="•"/>
              <a:tabLst/>
              <a:defRPr/>
            </a:pPr>
            <a:r>
              <a:rPr lang="en-US" altLang="en-US" sz="3200" b="1" kern="0" spc="-200" dirty="0">
                <a:solidFill>
                  <a:schemeClr val="bg1"/>
                </a:solidFill>
                <a:latin typeface="Calibri"/>
                <a:cs typeface="Tahoma" panose="020B0604030504040204" pitchFamily="34" charset="0"/>
              </a:rPr>
              <a:t>Prayer is persistent</a:t>
            </a:r>
          </a:p>
          <a:p>
            <a:pPr marL="457200" marR="0" lvl="0" indent="-457200" algn="l" defTabSz="609585" rtl="0" eaLnBrk="1" fontAlgn="auto" latinLnBrk="0" hangingPunct="1">
              <a:lnSpc>
                <a:spcPct val="200000"/>
              </a:lnSpc>
              <a:spcBef>
                <a:spcPts val="0"/>
              </a:spcBef>
              <a:spcAft>
                <a:spcPts val="2400"/>
              </a:spcAft>
              <a:buClrTx/>
              <a:buSzTx/>
              <a:buFont typeface="Arial" panose="020B0604020202020204" pitchFamily="34" charset="0"/>
              <a:buChar char="•"/>
              <a:tabLst/>
              <a:defRPr/>
            </a:pPr>
            <a:r>
              <a:rPr lang="en-US" altLang="en-US" sz="3200" b="1" kern="0" spc="-200" dirty="0">
                <a:solidFill>
                  <a:schemeClr val="bg1"/>
                </a:solidFill>
                <a:latin typeface="Calibri"/>
                <a:cs typeface="Tahoma" panose="020B0604030504040204" pitchFamily="34" charset="0"/>
              </a:rPr>
              <a:t>Prayer is accountable</a:t>
            </a:r>
          </a:p>
          <a:p>
            <a:pPr marL="457200" marR="0" lvl="0" indent="-457200" algn="l" defTabSz="609585" rtl="0" eaLnBrk="1" fontAlgn="auto" latinLnBrk="0" hangingPunct="1">
              <a:lnSpc>
                <a:spcPct val="200000"/>
              </a:lnSpc>
              <a:spcBef>
                <a:spcPts val="0"/>
              </a:spcBef>
              <a:spcAft>
                <a:spcPts val="2400"/>
              </a:spcAft>
              <a:buClrTx/>
              <a:buSzTx/>
              <a:buFont typeface="Arial" panose="020B0604020202020204" pitchFamily="34" charset="0"/>
              <a:buChar char="•"/>
              <a:tabLst/>
              <a:defRPr/>
            </a:pPr>
            <a:r>
              <a:rPr lang="en-US" altLang="en-US" sz="3200" b="1" kern="0" spc="-200" dirty="0">
                <a:solidFill>
                  <a:schemeClr val="bg1"/>
                </a:solidFill>
                <a:latin typeface="Calibri"/>
                <a:cs typeface="Tahoma" panose="020B0604030504040204" pitchFamily="34" charset="0"/>
              </a:rPr>
              <a:t>Prayer is for the wanderer</a:t>
            </a:r>
          </a:p>
        </p:txBody>
      </p:sp>
      <p:pic>
        <p:nvPicPr>
          <p:cNvPr id="6" name="Picture 5">
            <a:extLst>
              <a:ext uri="{FF2B5EF4-FFF2-40B4-BE49-F238E27FC236}">
                <a16:creationId xmlns:a16="http://schemas.microsoft.com/office/drawing/2014/main" id="{93017C10-E8BE-F7F7-E6AF-4430F9ED37CD}"/>
              </a:ext>
            </a:extLst>
          </p:cNvPr>
          <p:cNvPicPr>
            <a:picLocks noChangeAspect="1"/>
          </p:cNvPicPr>
          <p:nvPr/>
        </p:nvPicPr>
        <p:blipFill>
          <a:blip r:embed="rId3"/>
          <a:stretch>
            <a:fillRect/>
          </a:stretch>
        </p:blipFill>
        <p:spPr>
          <a:xfrm rot="16200000">
            <a:off x="-2714764" y="2708061"/>
            <a:ext cx="6864703" cy="1435174"/>
          </a:xfrm>
          <a:prstGeom prst="rect">
            <a:avLst/>
          </a:prstGeom>
        </p:spPr>
      </p:pic>
    </p:spTree>
    <p:extLst>
      <p:ext uri="{BB962C8B-B14F-4D97-AF65-F5344CB8AC3E}">
        <p14:creationId xmlns:p14="http://schemas.microsoft.com/office/powerpoint/2010/main" val="2050619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lorful logo with black text&#10;&#10;Description automatically generated">
            <a:extLst>
              <a:ext uri="{FF2B5EF4-FFF2-40B4-BE49-F238E27FC236}">
                <a16:creationId xmlns:a16="http://schemas.microsoft.com/office/drawing/2014/main" id="{9C094D34-1C13-3712-1F7D-8EDEAD70D5B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19" y="1282"/>
            <a:ext cx="12188951" cy="6855015"/>
          </a:xfrm>
          <a:prstGeom prst="rect">
            <a:avLst/>
          </a:prstGeom>
        </p:spPr>
      </p:pic>
    </p:spTree>
    <p:extLst>
      <p:ext uri="{BB962C8B-B14F-4D97-AF65-F5344CB8AC3E}">
        <p14:creationId xmlns:p14="http://schemas.microsoft.com/office/powerpoint/2010/main" val="3046921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13 Is anyone among you in trouble? Let them pray. Is anyone happy? Let them sing songs of praise. 14 Is anyone among you sick? Let them call the elders of the church to pray over them and anoint them with oil in the name of the Lord. 15 And the prayer offered in faith will make the sick person well; the Lord will raise them up. If they have sinned, they will be forgiven. </a:t>
            </a:r>
            <a:endParaRPr kumimoji="0" lang="en-US" altLang="en-US" sz="4400" i="0" u="none" strike="noStrike" kern="0" cap="none" spc="-200" normalizeH="0" baseline="0" noProof="0" dirty="0">
              <a:ln>
                <a:noFill/>
              </a:ln>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a:t>
            </a:r>
            <a:r>
              <a:rPr lang="en-US" sz="4000" i="1" spc="800" dirty="0">
                <a:solidFill>
                  <a:srgbClr val="F7F2EC"/>
                </a:solidFill>
                <a:effectLst>
                  <a:outerShdw blurRad="38100" dist="38100" dir="2700000" algn="tl">
                    <a:prstClr val="black">
                      <a:alpha val="43000"/>
                    </a:prstClr>
                  </a:outerShdw>
                </a:effectLst>
                <a:latin typeface="Rockwell" panose="02060603020205020403"/>
              </a:rPr>
              <a:t>5:13-20</a:t>
            </a: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41710154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16 Therefore confess your sins to each other and pray for each other so that you may be healed. The prayer of a righteous person is powerful and effective.</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4000" i="0" u="none" strike="noStrike" kern="0" cap="none" spc="-200" normalizeH="0" baseline="0" noProof="0" dirty="0">
              <a:ln>
                <a:noFill/>
              </a:ln>
              <a:effectLst/>
              <a:uLnTx/>
              <a:uFillTx/>
              <a:latin typeface="Calibri"/>
              <a:ea typeface="+mn-ea"/>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17 Elijah was a human being, even as we are. He prayed earnestly that it would not rain, and it did not rain on the land for three and a half years. 18 Again he prayed, and the heavens gave rain, and the earth produced its crops.</a:t>
            </a:r>
            <a:endParaRPr kumimoji="0" lang="en-US" altLang="en-US" sz="4400" i="0" u="none" strike="noStrike" kern="0" cap="none" spc="-200" normalizeH="0" baseline="0" noProof="0" dirty="0">
              <a:ln>
                <a:noFill/>
              </a:ln>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a:t>
            </a:r>
            <a:r>
              <a:rPr lang="en-US" sz="4000" i="1" spc="800" dirty="0">
                <a:solidFill>
                  <a:srgbClr val="F7F2EC"/>
                </a:solidFill>
                <a:effectLst>
                  <a:outerShdw blurRad="38100" dist="38100" dir="2700000" algn="tl">
                    <a:prstClr val="black">
                      <a:alpha val="43000"/>
                    </a:prstClr>
                  </a:outerShdw>
                </a:effectLst>
                <a:latin typeface="Rockwell" panose="02060603020205020403"/>
              </a:rPr>
              <a:t>5:13-20</a:t>
            </a: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6189852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19 My brothers and sisters, if one of you should wander from the truth and someone should bring that person back, 20 remember this: Whoever turns a sinner from the error of their way will save them from death and cover over a multitude of sins.</a:t>
            </a:r>
            <a:endParaRPr kumimoji="0" lang="en-US" altLang="en-US" sz="4400" i="0" u="none" strike="noStrike" kern="0" cap="none" spc="-200" normalizeH="0" baseline="0" noProof="0" dirty="0">
              <a:ln>
                <a:noFill/>
              </a:ln>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a:t>
            </a:r>
            <a:r>
              <a:rPr lang="en-US" sz="4000" i="1" spc="800" dirty="0">
                <a:solidFill>
                  <a:srgbClr val="F7F2EC"/>
                </a:solidFill>
                <a:effectLst>
                  <a:outerShdw blurRad="38100" dist="38100" dir="2700000" algn="tl">
                    <a:prstClr val="black">
                      <a:alpha val="43000"/>
                    </a:prstClr>
                  </a:outerShdw>
                </a:effectLst>
                <a:latin typeface="Rockwell" panose="02060603020205020403"/>
              </a:rPr>
              <a:t>5:13-20</a:t>
            </a: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4367092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02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6926"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alcon Heavy Launches, GOES-U Heads for Geostationary Orbit - AmericaSpace">
            <a:extLst>
              <a:ext uri="{FF2B5EF4-FFF2-40B4-BE49-F238E27FC236}">
                <a16:creationId xmlns:a16="http://schemas.microsoft.com/office/drawing/2014/main" id="{5574318E-C57E-4805-B7BA-3569A96BD9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22" r="14221" b="-1"/>
          <a:stretch/>
        </p:blipFill>
        <p:spPr bwMode="auto">
          <a:xfrm>
            <a:off x="1261179" y="206477"/>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103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41946"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8495071" y="490819"/>
            <a:ext cx="3854245" cy="37427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R="0" lvl="0" algn="ctr" fontAlgn="auto">
              <a:lnSpc>
                <a:spcPct val="90000"/>
              </a:lnSpc>
              <a:spcBef>
                <a:spcPct val="0"/>
              </a:spcBef>
              <a:spcAft>
                <a:spcPts val="600"/>
              </a:spcAft>
              <a:buClrTx/>
              <a:buSzTx/>
              <a:buNone/>
              <a:tabLst/>
              <a:defRPr/>
            </a:pPr>
            <a:endParaRPr kumimoji="0" lang="en-US" altLang="en-US" sz="2400" i="0" strike="noStrike" cap="none" spc="-200" normalizeH="0" baseline="0" noProof="0" dirty="0">
              <a:ln>
                <a:noFill/>
              </a:ln>
              <a:uLnTx/>
              <a:uFillTx/>
              <a:latin typeface="+mn-lt"/>
            </a:endParaRP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4"/>
          <a:stretch>
            <a:fillRect/>
          </a:stretch>
        </p:blipFill>
        <p:spPr>
          <a:xfrm>
            <a:off x="-1" y="0"/>
            <a:ext cx="1616927" cy="6858000"/>
          </a:xfrm>
          <a:prstGeom prst="rect">
            <a:avLst/>
          </a:prstGeom>
        </p:spPr>
      </p:pic>
      <p:sp>
        <p:nvSpPr>
          <p:cNvPr id="3" name="TextBox 2">
            <a:extLst>
              <a:ext uri="{FF2B5EF4-FFF2-40B4-BE49-F238E27FC236}">
                <a16:creationId xmlns:a16="http://schemas.microsoft.com/office/drawing/2014/main" id="{3F8790F9-F029-3F3F-FF1D-93118F37FDD1}"/>
              </a:ext>
            </a:extLst>
          </p:cNvPr>
          <p:cNvSpPr txBox="1"/>
          <p:nvPr/>
        </p:nvSpPr>
        <p:spPr>
          <a:xfrm>
            <a:off x="8325211" y="284352"/>
            <a:ext cx="3314858" cy="6001643"/>
          </a:xfrm>
          <a:prstGeom prst="rect">
            <a:avLst/>
          </a:prstGeom>
          <a:noFill/>
        </p:spPr>
        <p:txBody>
          <a:bodyPr wrap="square">
            <a:spAutoFit/>
          </a:bodyPr>
          <a:lstStyle/>
          <a:p>
            <a:r>
              <a:rPr lang="en-US" sz="2400" dirty="0"/>
              <a:t>Falcon 9 is a reusable, two-stage rocket designed and manufactured by SpaceX for the reliable and safe transport of people and payloads into Earth orbit and beyond. Falcon 9 is the world’s first orbital class reusable rocket. Reusability allows SpaceX to </a:t>
            </a:r>
            <a:r>
              <a:rPr lang="en-US" sz="2400" dirty="0" err="1"/>
              <a:t>refly</a:t>
            </a:r>
            <a:r>
              <a:rPr lang="en-US" sz="2400" dirty="0"/>
              <a:t> the most expensive parts of the rocket, which in turn drives down the cost of space access.-SpaceX ‘24</a:t>
            </a:r>
          </a:p>
        </p:txBody>
      </p:sp>
    </p:spTree>
    <p:extLst>
      <p:ext uri="{BB962C8B-B14F-4D97-AF65-F5344CB8AC3E}">
        <p14:creationId xmlns:p14="http://schemas.microsoft.com/office/powerpoint/2010/main" val="4209794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859"/>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Prayer is powerful</a:t>
            </a:r>
          </a:p>
        </p:txBody>
      </p:sp>
    </p:spTree>
    <p:extLst>
      <p:ext uri="{BB962C8B-B14F-4D97-AF65-F5344CB8AC3E}">
        <p14:creationId xmlns:p14="http://schemas.microsoft.com/office/powerpoint/2010/main" val="1549874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Prayer is not meditation or passive reflection; it is direct address to God. It is the communication of the human soul with the Lord who created the soul. Prayer is the primary way for the believer in Jesus Christ to communicate his emotions and desires with God and to fellowship with God.</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2780670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37968</TotalTime>
  <Words>1459</Words>
  <Application>Microsoft Office PowerPoint</Application>
  <PresentationFormat>Widescreen</PresentationFormat>
  <Paragraphs>129</Paragraphs>
  <Slides>36</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Abadi</vt:lpstr>
      <vt:lpstr>Arial</vt:lpstr>
      <vt:lpstr>Calibri</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Andrew Farringer</cp:lastModifiedBy>
  <cp:revision>257</cp:revision>
  <dcterms:created xsi:type="dcterms:W3CDTF">2022-06-01T02:28:00Z</dcterms:created>
  <dcterms:modified xsi:type="dcterms:W3CDTF">2024-07-06T19:37:24Z</dcterms:modified>
</cp:coreProperties>
</file>